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440" r:id="rId3"/>
    <p:sldId id="441" r:id="rId4"/>
    <p:sldId id="443" r:id="rId5"/>
    <p:sldId id="453" r:id="rId6"/>
    <p:sldId id="455" r:id="rId7"/>
    <p:sldId id="456" r:id="rId8"/>
    <p:sldId id="447" r:id="rId9"/>
    <p:sldId id="446" r:id="rId10"/>
    <p:sldId id="454" r:id="rId11"/>
    <p:sldId id="452" r:id="rId12"/>
    <p:sldId id="449" r:id="rId13"/>
    <p:sldId id="267"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4" autoAdjust="0"/>
    <p:restoredTop sz="92409" autoAdjust="0"/>
  </p:normalViewPr>
  <p:slideViewPr>
    <p:cSldViewPr snapToGrid="0">
      <p:cViewPr varScale="1">
        <p:scale>
          <a:sx n="56" d="100"/>
          <a:sy n="56" d="100"/>
        </p:scale>
        <p:origin x="888"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9</a:t>
            </a:fld>
            <a:endParaRPr lang="en-US"/>
          </a:p>
        </p:txBody>
      </p:sp>
    </p:spTree>
    <p:extLst>
      <p:ext uri="{BB962C8B-B14F-4D97-AF65-F5344CB8AC3E}">
        <p14:creationId xmlns:p14="http://schemas.microsoft.com/office/powerpoint/2010/main" val="117753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13</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12/13/2022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12/13/2022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12/13/2022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12/13/2022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12/13/2022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12/13/2022</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12/13/2022</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12/13/2022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12/13/2022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12/13/2022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12/13/2022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0.png"/><Relationship Id="rId12"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71.png"/><Relationship Id="rId4" Type="http://schemas.openxmlformats.org/officeDocument/2006/relationships/image" Target="../media/image60.png"/><Relationship Id="rId9" Type="http://schemas.openxmlformats.org/officeDocument/2006/relationships/image" Target="../media/image61.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probabilitycourse.com/chapter11/11_3_3_the_generator_matrix.php" TargetMode="External"/><Relationship Id="rId5" Type="http://schemas.openxmlformats.org/officeDocument/2006/relationships/hyperlink" Target="https://docs.sympy.org/latest/modules/stats.html"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539D6-7004-49B9-8C98-B1C8FE42827D}"/>
              </a:ext>
            </a:extLst>
          </p:cNvPr>
          <p:cNvSpPr>
            <a:spLocks noGrp="1"/>
          </p:cNvSpPr>
          <p:nvPr>
            <p:ph type="body" sz="quarter" idx="13"/>
          </p:nvPr>
        </p:nvSpPr>
        <p:spPr>
          <a:xfrm>
            <a:off x="478369" y="1225486"/>
            <a:ext cx="11474451" cy="3959802"/>
          </a:xfrm>
        </p:spPr>
        <p:txBody>
          <a:bodyPr/>
          <a:lstStyle/>
          <a:p>
            <a:pPr marL="0" indent="0">
              <a:lnSpc>
                <a:spcPct val="150000"/>
              </a:lnSpc>
              <a:buNone/>
            </a:pPr>
            <a:r>
              <a:rPr lang="en-US" dirty="0"/>
              <a:t>For your MDP from project-3:</a:t>
            </a:r>
          </a:p>
          <a:p>
            <a:pPr marL="457200" indent="-457200">
              <a:lnSpc>
                <a:spcPct val="150000"/>
              </a:lnSpc>
              <a:buFont typeface="+mj-lt"/>
              <a:buAutoNum type="arabicPeriod"/>
            </a:pPr>
            <a:r>
              <a:rPr lang="en-US" dirty="0"/>
              <a:t>Estimate the rates</a:t>
            </a:r>
          </a:p>
          <a:p>
            <a:pPr marL="697194" lvl="1" indent="-457200">
              <a:lnSpc>
                <a:spcPct val="150000"/>
              </a:lnSpc>
            </a:pPr>
            <a:r>
              <a:rPr lang="en-US" dirty="0"/>
              <a:t>Sample timestamps from the DTMC (project-3)</a:t>
            </a:r>
          </a:p>
          <a:p>
            <a:pPr marL="697194" lvl="1" indent="-457200">
              <a:lnSpc>
                <a:spcPct val="150000"/>
              </a:lnSpc>
            </a:pPr>
            <a:r>
              <a:rPr lang="en-US" dirty="0"/>
              <a:t>Fit the exponential distributions for each transition</a:t>
            </a:r>
          </a:p>
          <a:p>
            <a:pPr marL="457200" indent="-457200">
              <a:lnSpc>
                <a:spcPct val="150000"/>
              </a:lnSpc>
              <a:buFont typeface="+mj-lt"/>
              <a:buAutoNum type="arabicPeriod"/>
            </a:pPr>
            <a:r>
              <a:rPr lang="en-US" dirty="0"/>
              <a:t>Adapt the code to use the density functions instead of the transition probabilities</a:t>
            </a:r>
          </a:p>
          <a:p>
            <a:pPr marL="457200" indent="-457200">
              <a:lnSpc>
                <a:spcPct val="150000"/>
              </a:lnSpc>
              <a:buFont typeface="+mj-lt"/>
              <a:buAutoNum type="arabicPeriod"/>
            </a:pPr>
            <a:r>
              <a:rPr lang="en-US" dirty="0"/>
              <a:t>Rerun the same convergence charts </a:t>
            </a:r>
          </a:p>
          <a:p>
            <a:pPr marL="239994" lvl="1" indent="0">
              <a:buNone/>
            </a:pPr>
            <a:endParaRPr lang="en-US" dirty="0"/>
          </a:p>
          <a:p>
            <a:endParaRPr lang="en-US" dirty="0"/>
          </a:p>
        </p:txBody>
      </p:sp>
      <p:sp>
        <p:nvSpPr>
          <p:cNvPr id="3" name="Title 2">
            <a:extLst>
              <a:ext uri="{FF2B5EF4-FFF2-40B4-BE49-F238E27FC236}">
                <a16:creationId xmlns:a16="http://schemas.microsoft.com/office/drawing/2014/main" id="{3D6EA5F4-01A3-425D-A9A2-E8F701051409}"/>
              </a:ext>
            </a:extLst>
          </p:cNvPr>
          <p:cNvSpPr>
            <a:spLocks noGrp="1"/>
          </p:cNvSpPr>
          <p:nvPr>
            <p:ph type="title"/>
          </p:nvPr>
        </p:nvSpPr>
        <p:spPr/>
        <p:txBody>
          <a:bodyPr/>
          <a:lstStyle/>
          <a:p>
            <a:r>
              <a:rPr lang="en-US" dirty="0"/>
              <a:t>Task-2</a:t>
            </a:r>
          </a:p>
        </p:txBody>
      </p:sp>
      <p:sp>
        <p:nvSpPr>
          <p:cNvPr id="4" name="Slide Number Placeholder 3">
            <a:extLst>
              <a:ext uri="{FF2B5EF4-FFF2-40B4-BE49-F238E27FC236}">
                <a16:creationId xmlns:a16="http://schemas.microsoft.com/office/drawing/2014/main" id="{875EDB8B-EFD1-4E68-B528-0AD91D9A4887}"/>
              </a:ext>
            </a:extLst>
          </p:cNvPr>
          <p:cNvSpPr>
            <a:spLocks noGrp="1"/>
          </p:cNvSpPr>
          <p:nvPr>
            <p:ph type="sldNum" sz="quarter" idx="16"/>
          </p:nvPr>
        </p:nvSpPr>
        <p:spPr/>
        <p:txBody>
          <a:bodyPr/>
          <a:lstStyle/>
          <a:p>
            <a:fld id="{1915DC07-6425-4740-9695-FB9F2ED48CC1}" type="slidenum">
              <a:rPr lang="en-US" smtClean="0"/>
              <a:t>10</a:t>
            </a:fld>
            <a:endParaRPr lang="en-US"/>
          </a:p>
        </p:txBody>
      </p:sp>
    </p:spTree>
    <p:extLst>
      <p:ext uri="{BB962C8B-B14F-4D97-AF65-F5344CB8AC3E}">
        <p14:creationId xmlns:p14="http://schemas.microsoft.com/office/powerpoint/2010/main" val="34832942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11</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70" y="932103"/>
                <a:ext cx="4949522" cy="1697709"/>
              </a:xfrm>
            </p:spPr>
            <p:txBody>
              <a:bodyPr/>
              <a:lstStyle/>
              <a:p>
                <a:pPr marL="0" indent="0">
                  <a:lnSpc>
                    <a:spcPct val="100000"/>
                  </a:lnSpc>
                  <a:buNone/>
                </a:pPr>
                <a:r>
                  <a:rPr lang="en-US" sz="1800" dirty="0"/>
                  <a:t>Two options for fitting </a:t>
                </a:r>
                <a:r>
                  <a:rPr lang="en-US" sz="1800" b="0" dirty="0">
                    <a:ea typeface="Cambria Math" panose="02040503050406030204" pitchFamily="18" charset="0"/>
                  </a:rPr>
                  <a:t>: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y</m:t>
                    </m:r>
                    <m:r>
                      <a:rPr lang="en-US" sz="1800" i="1">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exp</m:t>
                            </m:r>
                          </m:e>
                          <m:sup>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fName>
                      <m:e>
                        <m:r>
                          <a:rPr lang="en-US" sz="1800" b="0" i="1" smtClean="0">
                            <a:latin typeface="Cambria Math" panose="02040503050406030204" pitchFamily="18" charset="0"/>
                            <a:ea typeface="Cambria Math" panose="02040503050406030204" pitchFamily="18" charset="0"/>
                          </a:rPr>
                          <m:t> </m:t>
                        </m:r>
                      </m:e>
                    </m:func>
                  </m:oMath>
                </a14:m>
                <a:r>
                  <a:rPr lang="en-US" sz="1800" b="0" i="0" dirty="0">
                    <a:latin typeface="+mj-lt"/>
                    <a:ea typeface="Cambria Math" panose="02040503050406030204" pitchFamily="18" charset="0"/>
                  </a:rPr>
                  <a:t> </a:t>
                </a:r>
              </a:p>
              <a:p>
                <a:pPr marL="0" indent="0">
                  <a:lnSpc>
                    <a:spcPct val="100000"/>
                  </a:lnSpc>
                  <a:buNone/>
                </a:pPr>
                <a:endParaRPr lang="en-US" sz="1800" b="0" i="0" dirty="0">
                  <a:latin typeface="+mj-lt"/>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W</a:t>
                </a:r>
                <a:r>
                  <a:rPr lang="en-US" sz="1800" b="0" i="0" dirty="0">
                    <a:latin typeface="Cambria Math" panose="02040503050406030204" pitchFamily="18" charset="0"/>
                    <a:ea typeface="Cambria Math" panose="02040503050406030204" pitchFamily="18" charset="0"/>
                  </a:rPr>
                  <a:t>e can take the log on both sides, which will give us a linear equation: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r>
                      <a:rPr lang="en-US" sz="1800" b="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log</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oMath>
                </a14:m>
                <a:endParaRPr lang="en-US" sz="1800" b="0" i="0" dirty="0">
                  <a:latin typeface="Cambria Math" panose="02040503050406030204" pitchFamily="18" charset="0"/>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oMath>
                </a14:m>
                <a:r>
                  <a:rPr lang="en-US" sz="18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𝑥</m:t>
                    </m:r>
                  </m:oMath>
                </a14:m>
                <a:endParaRPr lang="en-US" sz="1800" dirty="0">
                  <a:latin typeface="Cambria Math" panose="02040503050406030204" pitchFamily="18" charset="0"/>
                  <a:ea typeface="Cambria Math" panose="02040503050406030204" pitchFamily="18" charset="0"/>
                </a:endParaRPr>
              </a:p>
            </p:txBody>
          </p:sp>
        </mc:Choice>
        <mc:Fallback xmlns="">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70" y="932103"/>
                <a:ext cx="4949522" cy="1697709"/>
              </a:xfrm>
              <a:blipFill>
                <a:blip r:embed="rId2"/>
                <a:stretch>
                  <a:fillRect l="-2833" t="-4676" r="-369" b="-71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the Exponential Density Function</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12</a:t>
            </a:fld>
            <a:endParaRPr lang="en-US"/>
          </a:p>
        </p:txBody>
      </p:sp>
      <p:pic>
        <p:nvPicPr>
          <p:cNvPr id="6" name="Picture 5">
            <a:extLst>
              <a:ext uri="{FF2B5EF4-FFF2-40B4-BE49-F238E27FC236}">
                <a16:creationId xmlns:a16="http://schemas.microsoft.com/office/drawing/2014/main" id="{0CD3F4FF-0A8A-4F05-B350-9C940ADB0715}"/>
              </a:ext>
            </a:extLst>
          </p:cNvPr>
          <p:cNvPicPr>
            <a:picLocks noChangeAspect="1"/>
          </p:cNvPicPr>
          <p:nvPr/>
        </p:nvPicPr>
        <p:blipFill>
          <a:blip r:embed="rId3"/>
          <a:stretch>
            <a:fillRect/>
          </a:stretch>
        </p:blipFill>
        <p:spPr>
          <a:xfrm>
            <a:off x="6096000" y="1372598"/>
            <a:ext cx="5136899" cy="1686356"/>
          </a:xfrm>
          <a:prstGeom prst="rect">
            <a:avLst/>
          </a:prstGeom>
        </p:spPr>
      </p:pic>
      <p:pic>
        <p:nvPicPr>
          <p:cNvPr id="9" name="Picture 8">
            <a:extLst>
              <a:ext uri="{FF2B5EF4-FFF2-40B4-BE49-F238E27FC236}">
                <a16:creationId xmlns:a16="http://schemas.microsoft.com/office/drawing/2014/main" id="{DD5444D3-332E-4C1F-AE29-60F14E80F930}"/>
              </a:ext>
            </a:extLst>
          </p:cNvPr>
          <p:cNvPicPr>
            <a:picLocks noChangeAspect="1"/>
          </p:cNvPicPr>
          <p:nvPr/>
        </p:nvPicPr>
        <p:blipFill>
          <a:blip r:embed="rId4"/>
          <a:stretch>
            <a:fillRect/>
          </a:stretch>
        </p:blipFill>
        <p:spPr>
          <a:xfrm>
            <a:off x="5856188" y="4101043"/>
            <a:ext cx="5812472" cy="2180288"/>
          </a:xfrm>
          <a:prstGeom prst="rect">
            <a:avLst/>
          </a:prstGeom>
        </p:spPr>
      </p:pic>
      <p:sp>
        <p:nvSpPr>
          <p:cNvPr id="11" name="TextBox 10">
            <a:extLst>
              <a:ext uri="{FF2B5EF4-FFF2-40B4-BE49-F238E27FC236}">
                <a16:creationId xmlns:a16="http://schemas.microsoft.com/office/drawing/2014/main" id="{54880545-B230-4A89-8F89-9FDA337E3588}"/>
              </a:ext>
            </a:extLst>
          </p:cNvPr>
          <p:cNvSpPr txBox="1"/>
          <p:nvPr/>
        </p:nvSpPr>
        <p:spPr bwMode="gray">
          <a:xfrm>
            <a:off x="101184" y="6526804"/>
            <a:ext cx="10871615" cy="307777"/>
          </a:xfrm>
          <a:prstGeom prst="rect">
            <a:avLst/>
          </a:prstGeom>
          <a:noFill/>
        </p:spPr>
        <p:txBody>
          <a:bodyPr wrap="square">
            <a:spAutoFit/>
          </a:bodyPr>
          <a:lstStyle/>
          <a:p>
            <a:r>
              <a:rPr lang="en-US" sz="1400" u="sng" dirty="0">
                <a:latin typeface="Cambria Math" panose="02040503050406030204" pitchFamily="18" charset="0"/>
                <a:ea typeface="Cambria Math" panose="02040503050406030204" pitchFamily="18" charset="0"/>
              </a:rPr>
              <a:t>source:</a:t>
            </a:r>
            <a:r>
              <a:rPr lang="en-US" sz="1400" dirty="0">
                <a:latin typeface="Cambria Math" panose="02040503050406030204" pitchFamily="18" charset="0"/>
                <a:ea typeface="Cambria Math" panose="02040503050406030204" pitchFamily="18" charset="0"/>
              </a:rPr>
              <a:t> https://stackoverflow.com/questions/3433486/how-to-do-exponential-and-logarithmic-curve-fitting-in-python-i-found-only-poly</a:t>
            </a:r>
            <a:endParaRPr lang="en-US" sz="1400" dirty="0"/>
          </a:p>
        </p:txBody>
      </p:sp>
      <p:sp>
        <p:nvSpPr>
          <p:cNvPr id="13" name="TextBox 12">
            <a:extLst>
              <a:ext uri="{FF2B5EF4-FFF2-40B4-BE49-F238E27FC236}">
                <a16:creationId xmlns:a16="http://schemas.microsoft.com/office/drawing/2014/main" id="{B17C45B9-1A5A-4382-A331-94CDE9B48423}"/>
              </a:ext>
            </a:extLst>
          </p:cNvPr>
          <p:cNvSpPr txBox="1"/>
          <p:nvPr/>
        </p:nvSpPr>
        <p:spPr bwMode="gray">
          <a:xfrm>
            <a:off x="5856188" y="3817802"/>
            <a:ext cx="5573811"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Solution with </a:t>
            </a:r>
            <a:r>
              <a:rPr lang="en-US" b="1" dirty="0" err="1">
                <a:latin typeface="Cambria Math" panose="02040503050406030204" pitchFamily="18" charset="0"/>
                <a:ea typeface="Cambria Math" panose="02040503050406030204" pitchFamily="18" charset="0"/>
              </a:rPr>
              <a:t>scipy.optimize.curve_fit</a:t>
            </a:r>
            <a:endParaRPr lang="en-US" b="1" dirty="0"/>
          </a:p>
        </p:txBody>
      </p:sp>
      <p:sp>
        <p:nvSpPr>
          <p:cNvPr id="14" name="TextBox 13">
            <a:extLst>
              <a:ext uri="{FF2B5EF4-FFF2-40B4-BE49-F238E27FC236}">
                <a16:creationId xmlns:a16="http://schemas.microsoft.com/office/drawing/2014/main" id="{B69F63E0-8730-4736-AF83-A681BAF96F92}"/>
              </a:ext>
            </a:extLst>
          </p:cNvPr>
          <p:cNvSpPr txBox="1"/>
          <p:nvPr/>
        </p:nvSpPr>
        <p:spPr bwMode="gray">
          <a:xfrm>
            <a:off x="6096000" y="1003266"/>
            <a:ext cx="4273513"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Solution with </a:t>
            </a:r>
            <a:r>
              <a:rPr lang="en-US" sz="1800" b="1" dirty="0" err="1">
                <a:latin typeface="Cambria Math" panose="02040503050406030204" pitchFamily="18" charset="0"/>
                <a:ea typeface="Cambria Math" panose="02040503050406030204" pitchFamily="18" charset="0"/>
              </a:rPr>
              <a:t>numpy.polyfit</a:t>
            </a:r>
            <a:endParaRPr lang="en-US" b="1" dirty="0"/>
          </a:p>
        </p:txBody>
      </p:sp>
      <p:sp>
        <p:nvSpPr>
          <p:cNvPr id="16" name="TextBox 15">
            <a:extLst>
              <a:ext uri="{FF2B5EF4-FFF2-40B4-BE49-F238E27FC236}">
                <a16:creationId xmlns:a16="http://schemas.microsoft.com/office/drawing/2014/main" id="{A45BF20B-B6BB-4DCE-AEC2-3D7FF3A2C309}"/>
              </a:ext>
            </a:extLst>
          </p:cNvPr>
          <p:cNvSpPr txBox="1"/>
          <p:nvPr/>
        </p:nvSpPr>
        <p:spPr bwMode="gray">
          <a:xfrm>
            <a:off x="996256" y="4101043"/>
            <a:ext cx="3913749" cy="923330"/>
          </a:xfrm>
          <a:prstGeom prst="rect">
            <a:avLst/>
          </a:prstGeom>
          <a:noFill/>
        </p:spPr>
        <p:txBody>
          <a:bodyPr wrap="square">
            <a:spAutoFit/>
          </a:bodyPr>
          <a:lstStyle/>
          <a:p>
            <a:pPr marL="0" indent="0">
              <a:lnSpc>
                <a:spcPct val="100000"/>
              </a:lnSpc>
              <a:buNone/>
            </a:pPr>
            <a:r>
              <a:rPr lang="en-US" sz="1800" dirty="0">
                <a:latin typeface="Cambria Math" panose="02040503050406030204" pitchFamily="18" charset="0"/>
                <a:ea typeface="Cambria Math" panose="02040503050406030204" pitchFamily="18" charset="0"/>
              </a:rPr>
              <a:t>Or we fit directly without transformation</a:t>
            </a:r>
            <a:r>
              <a:rPr lang="en-US" dirty="0">
                <a:latin typeface="Cambria Math" panose="02040503050406030204" pitchFamily="18" charset="0"/>
                <a:ea typeface="Cambria Math" panose="02040503050406030204" pitchFamily="18" charset="0"/>
              </a:rPr>
              <a:t>, but it requires and initialization to avoid invalid fit</a:t>
            </a:r>
            <a:endParaRPr lang="en-US" sz="1800" dirty="0">
              <a:latin typeface="Cambria Math" panose="02040503050406030204" pitchFamily="18" charset="0"/>
              <a:ea typeface="Cambria Math" panose="02040503050406030204" pitchFamily="18" charset="0"/>
            </a:endParaRPr>
          </a:p>
        </p:txBody>
      </p:sp>
      <p:cxnSp>
        <p:nvCxnSpPr>
          <p:cNvPr id="18" name="Straight Connector 17">
            <a:extLst>
              <a:ext uri="{FF2B5EF4-FFF2-40B4-BE49-F238E27FC236}">
                <a16:creationId xmlns:a16="http://schemas.microsoft.com/office/drawing/2014/main" id="{040C934B-15BA-4EC2-91E3-7C09F49B0137}"/>
              </a:ext>
            </a:extLst>
          </p:cNvPr>
          <p:cNvCxnSpPr>
            <a:cxnSpLocks/>
          </p:cNvCxnSpPr>
          <p:nvPr/>
        </p:nvCxnSpPr>
        <p:spPr bwMode="gray">
          <a:xfrm>
            <a:off x="869430" y="3500203"/>
            <a:ext cx="107992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584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Project-1: Use of DTMC to Predict Event Masking</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3592265"/>
              </a:xfrm>
            </p:spPr>
            <p:txBody>
              <a:bodyPr/>
              <a:lstStyle/>
              <a:p>
                <a:pPr marL="0" indent="0">
                  <a:buNone/>
                </a:pPr>
                <a:r>
                  <a:rPr lang="en-US" b="1" dirty="0"/>
                  <a:t>How do we represent transitions?</a:t>
                </a:r>
              </a:p>
              <a:p>
                <a:pPr marL="0" indent="0">
                  <a:buNone/>
                </a:pPr>
                <a:r>
                  <a:rPr lang="en-US" dirty="0"/>
                  <a:t>While in DTMC, for each transition we had one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where t is time and lambda is the rate</a:t>
                </a:r>
              </a:p>
              <a:p>
                <a:pPr marL="0" indent="0">
                  <a:buNone/>
                </a:pPr>
                <a:endParaRPr lang="en-US" b="1" dirty="0"/>
              </a:p>
              <a:p>
                <a:pPr marL="0" indent="0">
                  <a:buNone/>
                </a:pPr>
                <a:r>
                  <a:rPr lang="en-US" b="1" dirty="0"/>
                  <a:t>How does a transition from a given state happens?</a:t>
                </a:r>
              </a:p>
              <a:p>
                <a:pPr marL="0" indent="0">
                  <a:buNone/>
                </a:pPr>
                <a:r>
                  <a:rPr lang="en-US" dirty="0"/>
                  <a:t>In the DTMC we sampled from all transitions proportionate to their probability values, in CTMC we will do the same. However, first we will sample from the density functions to obtain the transition probability values. </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3592265"/>
              </a:xfrm>
              <a:blipFill>
                <a:blip r:embed="rId2"/>
                <a:stretch>
                  <a:fillRect l="-1275" t="-1528" r="-690" b="-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4</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00851-4380-42C8-9007-15B45690E57E}"/>
              </a:ext>
            </a:extLst>
          </p:cNvPr>
          <p:cNvSpPr>
            <a:spLocks noGrp="1"/>
          </p:cNvSpPr>
          <p:nvPr>
            <p:ph type="title"/>
          </p:nvPr>
        </p:nvSpPr>
        <p:spPr/>
        <p:txBody>
          <a:bodyPr/>
          <a:lstStyle/>
          <a:p>
            <a:r>
              <a:rPr lang="en-US" dirty="0"/>
              <a:t>CTMC Race (multiple transitions possible)</a:t>
            </a:r>
          </a:p>
        </p:txBody>
      </p:sp>
      <p:sp>
        <p:nvSpPr>
          <p:cNvPr id="4" name="Slide Number Placeholder 3">
            <a:extLst>
              <a:ext uri="{FF2B5EF4-FFF2-40B4-BE49-F238E27FC236}">
                <a16:creationId xmlns:a16="http://schemas.microsoft.com/office/drawing/2014/main" id="{5BB2A090-7E52-4271-B326-7D9E6800F45D}"/>
              </a:ext>
            </a:extLst>
          </p:cNvPr>
          <p:cNvSpPr>
            <a:spLocks noGrp="1"/>
          </p:cNvSpPr>
          <p:nvPr>
            <p:ph type="sldNum" sz="quarter" idx="16"/>
          </p:nvPr>
        </p:nvSpPr>
        <p:spPr/>
        <p:txBody>
          <a:bodyPr/>
          <a:lstStyle/>
          <a:p>
            <a:fld id="{1915DC07-6425-4740-9695-FB9F2ED48CC1}" type="slidenum">
              <a:rPr lang="en-US" smtClean="0"/>
              <a:t>5</a:t>
            </a:fld>
            <a:endParaRPr lang="en-US"/>
          </a:p>
        </p:txBody>
      </p:sp>
      <p:pic>
        <p:nvPicPr>
          <p:cNvPr id="8" name="Picture 7">
            <a:extLst>
              <a:ext uri="{FF2B5EF4-FFF2-40B4-BE49-F238E27FC236}">
                <a16:creationId xmlns:a16="http://schemas.microsoft.com/office/drawing/2014/main" id="{0C58A321-C064-43F6-B589-98CF3FDE8991}"/>
              </a:ext>
            </a:extLst>
          </p:cNvPr>
          <p:cNvPicPr>
            <a:picLocks noChangeAspect="1"/>
          </p:cNvPicPr>
          <p:nvPr/>
        </p:nvPicPr>
        <p:blipFill>
          <a:blip r:embed="rId2"/>
          <a:stretch>
            <a:fillRect/>
          </a:stretch>
        </p:blipFill>
        <p:spPr>
          <a:xfrm>
            <a:off x="696742" y="847724"/>
            <a:ext cx="8545932" cy="5514975"/>
          </a:xfrm>
          <a:prstGeom prst="rect">
            <a:avLst/>
          </a:prstGeom>
        </p:spPr>
      </p:pic>
    </p:spTree>
    <p:extLst>
      <p:ext uri="{BB962C8B-B14F-4D97-AF65-F5344CB8AC3E}">
        <p14:creationId xmlns:p14="http://schemas.microsoft.com/office/powerpoint/2010/main" val="3873405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B9E6D-57F9-46DC-9ADB-DF12D48407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E698925-02DA-4BC4-B4B1-E737596C0830}"/>
              </a:ext>
            </a:extLst>
          </p:cNvPr>
          <p:cNvSpPr>
            <a:spLocks noGrp="1"/>
          </p:cNvSpPr>
          <p:nvPr>
            <p:ph type="sldNum" sz="quarter" idx="16"/>
          </p:nvPr>
        </p:nvSpPr>
        <p:spPr/>
        <p:txBody>
          <a:bodyPr/>
          <a:lstStyle/>
          <a:p>
            <a:fld id="{1915DC07-6425-4740-9695-FB9F2ED48CC1}" type="slidenum">
              <a:rPr lang="en-US" smtClean="0"/>
              <a:t>6</a:t>
            </a:fld>
            <a:endParaRPr lang="en-US"/>
          </a:p>
        </p:txBody>
      </p:sp>
      <p:pic>
        <p:nvPicPr>
          <p:cNvPr id="6" name="Picture 5">
            <a:extLst>
              <a:ext uri="{FF2B5EF4-FFF2-40B4-BE49-F238E27FC236}">
                <a16:creationId xmlns:a16="http://schemas.microsoft.com/office/drawing/2014/main" id="{634891EB-4A97-46CF-8767-182A474D1FCA}"/>
              </a:ext>
            </a:extLst>
          </p:cNvPr>
          <p:cNvPicPr>
            <a:picLocks noChangeAspect="1"/>
          </p:cNvPicPr>
          <p:nvPr/>
        </p:nvPicPr>
        <p:blipFill>
          <a:blip r:embed="rId2"/>
          <a:stretch>
            <a:fillRect/>
          </a:stretch>
        </p:blipFill>
        <p:spPr>
          <a:xfrm>
            <a:off x="786009" y="1042450"/>
            <a:ext cx="9005691" cy="581555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4835004-1810-B2A7-5B8B-48AB547D6EF1}"/>
                  </a:ext>
                </a:extLst>
              </p:cNvPr>
              <p:cNvSpPr txBox="1"/>
              <p:nvPr/>
            </p:nvSpPr>
            <p:spPr bwMode="gray">
              <a:xfrm>
                <a:off x="9117660" y="5192706"/>
                <a:ext cx="2400300" cy="622844"/>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𝑖𝑗</m:t>
                              </m:r>
                            </m:sub>
                          </m:sSub>
                        </m:e>
                      </m:nary>
                    </m:oMath>
                  </m:oMathPara>
                </a14:m>
                <a:endParaRPr lang="en-US" dirty="0" err="1"/>
              </a:p>
            </p:txBody>
          </p:sp>
        </mc:Choice>
        <mc:Fallback xmlns="">
          <p:sp>
            <p:nvSpPr>
              <p:cNvPr id="2" name="TextBox 1">
                <a:extLst>
                  <a:ext uri="{FF2B5EF4-FFF2-40B4-BE49-F238E27FC236}">
                    <a16:creationId xmlns:a16="http://schemas.microsoft.com/office/drawing/2014/main" id="{B4835004-1810-B2A7-5B8B-48AB547D6EF1}"/>
                  </a:ext>
                </a:extLst>
              </p:cNvPr>
              <p:cNvSpPr txBox="1">
                <a:spLocks noRot="1" noChangeAspect="1" noMove="1" noResize="1" noEditPoints="1" noAdjustHandles="1" noChangeArrowheads="1" noChangeShapeType="1" noTextEdit="1"/>
              </p:cNvSpPr>
              <p:nvPr/>
            </p:nvSpPr>
            <p:spPr bwMode="gray">
              <a:xfrm>
                <a:off x="9117660" y="5192706"/>
                <a:ext cx="2400300" cy="622844"/>
              </a:xfrm>
              <a:prstGeom prst="rect">
                <a:avLst/>
              </a:prstGeom>
              <a:blipFill>
                <a:blip r:embed="rId3"/>
                <a:stretch>
                  <a:fillRect b="-1274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E6571FA-176D-B7AF-7C05-45B265AF2AA3}"/>
              </a:ext>
            </a:extLst>
          </p:cNvPr>
          <p:cNvPicPr>
            <a:picLocks noChangeAspect="1"/>
          </p:cNvPicPr>
          <p:nvPr/>
        </p:nvPicPr>
        <p:blipFill>
          <a:blip r:embed="rId4"/>
          <a:stretch>
            <a:fillRect/>
          </a:stretch>
        </p:blipFill>
        <p:spPr>
          <a:xfrm>
            <a:off x="7774352" y="2893493"/>
            <a:ext cx="4178468" cy="759052"/>
          </a:xfrm>
          <a:prstGeom prst="rect">
            <a:avLst/>
          </a:prstGeom>
          <a:ln>
            <a:solidFill>
              <a:schemeClr val="bg2">
                <a:lumMod val="50000"/>
              </a:schemeClr>
            </a:solidFill>
          </a:ln>
        </p:spPr>
      </p:pic>
    </p:spTree>
    <p:extLst>
      <p:ext uri="{BB962C8B-B14F-4D97-AF65-F5344CB8AC3E}">
        <p14:creationId xmlns:p14="http://schemas.microsoft.com/office/powerpoint/2010/main" val="11666719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Example-1 of CTMC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7</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181307159"/>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𝜆</m:t>
                                    </m:r>
                                  </m:e>
                                  <m:sub>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sub>
                                </m:sSub>
                              </m:oMath>
                            </m:oMathPara>
                          </a14:m>
                          <a:endParaRPr lang="en-US"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m:rPr>
                                        <m:lit/>
                                      </m:rPr>
                                      <a:rPr lang="en-US" sz="1400" b="0" i="1" dirty="0" smtClean="0">
                                        <a:latin typeface="Cambria Math" panose="02040503050406030204" pitchFamily="18" charset="0"/>
                                      </a:rPr>
                                      <m:t> </m:t>
                                    </m:r>
                                    <m:r>
                                      <a:rPr lang="en-US" sz="1400" b="0" i="1" dirty="0" smtClean="0">
                                        <a:latin typeface="Cambria Math" panose="02040503050406030204" pitchFamily="18" charset="0"/>
                                      </a:rPr>
                                      <m:t>𝜆</m:t>
                                    </m:r>
                                  </m:e>
                                  <m:sub>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r>
                                      <a:rPr lang="en-US" sz="1400" b="0" i="1" dirty="0" smtClean="0">
                                        <a:latin typeface="Cambria Math" panose="02040503050406030204" pitchFamily="18" charset="0"/>
                                      </a:rPr>
                                      <m:t>𝑑</m:t>
                                    </m:r>
                                    <m:r>
                                      <a:rPr lang="en-US" sz="1400" i="1" dirty="0" smtClean="0">
                                        <a:latin typeface="Cambria Math" panose="02040503050406030204" pitchFamily="18" charset="0"/>
                                      </a:rPr>
                                      <m:t>1</m:t>
                                    </m:r>
                                  </m:sub>
                                </m:sSub>
                              </m:oMath>
                            </m:oMathPara>
                          </a14:m>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𝜆</m:t>
                                    </m:r>
                                  </m:e>
                                  <m:sub>
                                    <m:r>
                                      <a:rPr lang="en-US" sz="1400" b="0" i="1" dirty="0" smtClean="0">
                                        <a:latin typeface="Cambria Math" panose="02040503050406030204" pitchFamily="18" charset="0"/>
                                      </a:rPr>
                                      <m:t>𝑜</m:t>
                                    </m:r>
                                    <m:r>
                                      <a:rPr lang="en-US" sz="1400" i="1" dirty="0" smtClean="0">
                                        <a:latin typeface="Cambria Math" panose="02040503050406030204" pitchFamily="18" charset="0"/>
                                      </a:rPr>
                                      <m:t>1</m:t>
                                    </m:r>
                                    <m:r>
                                      <a:rPr lang="en-US" sz="1400" b="0" i="1" dirty="0" smtClean="0">
                                        <a:latin typeface="Cambria Math" panose="02040503050406030204" pitchFamily="18" charset="0"/>
                                      </a:rPr>
                                      <m:t>𝑜</m:t>
                                    </m:r>
                                    <m:r>
                                      <a:rPr lang="en-US" sz="1400" b="0" i="1" dirty="0" smtClean="0">
                                        <a:latin typeface="Cambria Math" panose="02040503050406030204" pitchFamily="18" charset="0"/>
                                      </a:rPr>
                                      <m:t>2</m:t>
                                    </m:r>
                                  </m:sub>
                                </m:sSub>
                              </m:oMath>
                            </m:oMathPara>
                          </a14:m>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1/0.50</a:t>
                          </a:r>
                          <a14:m/>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181307159"/>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250" r="-503378"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250" r="-400000"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1250" r="-302703"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250" r="-200671"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1250" r="-102027"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1250" r="-1342" b="-5687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8000" r="-599329"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8000" r="-503378"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08000" r="-400000" b="-506667"/>
                          </a:stretch>
                        </a:blip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08000" r="-200671" b="-506667"/>
                          </a:stretch>
                        </a:blip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8000" r="-599329" b="-4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8000" r="-503378" b="-406667"/>
                          </a:stretch>
                        </a:blip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8000" r="-599329" b="-306667"/>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2632" r="-599329" b="-202632"/>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105333"/>
                          </a:stretch>
                        </a:blip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5333"/>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7159585" cy="8130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Transition Rate Matrix</a:t>
                </a:r>
                <a:r>
                  <a:rPr lang="en-US" sz="2000" b="1" dirty="0"/>
                  <a:t> </a:t>
                </a:r>
                <a14:m>
                  <m:oMath xmlns:m="http://schemas.openxmlformats.org/officeDocument/2006/math">
                    <m:r>
                      <a:rPr lang="en-US" sz="2000" b="1" i="1" smtClean="0">
                        <a:latin typeface="Cambria Math" panose="02040503050406030204" pitchFamily="18" charset="0"/>
                      </a:rPr>
                      <m:t>𝑹</m:t>
                    </m:r>
                  </m:oMath>
                </a14:m>
                <a:endParaRPr lang="en-US" sz="2000" b="1" dirty="0"/>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𝑅</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a:t>
                </a:r>
                <a14:m>
                  <m:oMath xmlns:m="http://schemas.openxmlformats.org/officeDocument/2006/math">
                    <m:r>
                      <a:rPr lang="en-US" sz="1600" b="0" i="1" dirty="0" smtClean="0">
                        <a:latin typeface="Cambria Math" panose="02040503050406030204" pitchFamily="18" charset="0"/>
                      </a:rPr>
                      <m:t>𝜆</m:t>
                    </m:r>
                  </m:oMath>
                </a14:m>
                <a:r>
                  <a:rPr lang="en-US" sz="1600" dirty="0">
                    <a:solidFill>
                      <a:srgbClr val="000000"/>
                    </a:solidFill>
                    <a:latin typeface="+mj-lt"/>
                  </a:rPr>
                  <a:t> rates</a:t>
                </a:r>
                <a:endParaRPr lang="en-US" sz="1600" b="0" i="0" u="none" strike="noStrike" baseline="0" dirty="0">
                  <a:solidFill>
                    <a:srgbClr val="000000"/>
                  </a:solidFill>
                  <a:latin typeface="+mj-lt"/>
                </a:endParaRP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7159585" cy="813025"/>
              </a:xfrm>
              <a:prstGeom prst="rect">
                <a:avLst/>
              </a:prstGeom>
              <a:blipFill>
                <a:blip r:embed="rId9"/>
                <a:stretch>
                  <a:fillRect l="-2128" t="-9701"/>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66096" y="1579411"/>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257567" y="3316588"/>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050619-0D3A-49EE-9697-A1E18D58C382}"/>
                  </a:ext>
                </a:extLst>
              </p:cNvPr>
              <p:cNvSpPr txBox="1"/>
              <p:nvPr/>
            </p:nvSpPr>
            <p:spPr bwMode="gray">
              <a:xfrm>
                <a:off x="1759582" y="901523"/>
                <a:ext cx="9471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12050619-0D3A-49EE-9697-A1E18D58C382}"/>
                  </a:ext>
                </a:extLst>
              </p:cNvPr>
              <p:cNvSpPr txBox="1">
                <a:spLocks noRot="1" noChangeAspect="1" noMove="1" noResize="1" noEditPoints="1" noAdjustHandles="1" noChangeArrowheads="1" noChangeShapeType="1" noTextEdit="1"/>
              </p:cNvSpPr>
              <p:nvPr/>
            </p:nvSpPr>
            <p:spPr bwMode="gray">
              <a:xfrm>
                <a:off x="1759582" y="901523"/>
                <a:ext cx="947125"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3B0BB19-D3F1-4FEC-8035-D89A575EECF0}"/>
                  </a:ext>
                </a:extLst>
              </p:cNvPr>
              <p:cNvSpPr txBox="1"/>
              <p:nvPr/>
            </p:nvSpPr>
            <p:spPr bwMode="gray">
              <a:xfrm>
                <a:off x="599638" y="2529554"/>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m:oMathPara>
                </a14:m>
                <a:endParaRPr lang="en-US" sz="1800" dirty="0"/>
              </a:p>
            </p:txBody>
          </p:sp>
        </mc:Choice>
        <mc:Fallback xmlns="">
          <p:sp>
            <p:nvSpPr>
              <p:cNvPr id="40" name="TextBox 39">
                <a:extLst>
                  <a:ext uri="{FF2B5EF4-FFF2-40B4-BE49-F238E27FC236}">
                    <a16:creationId xmlns:a16="http://schemas.microsoft.com/office/drawing/2014/main" id="{D3B0BB19-D3F1-4FEC-8035-D89A575EECF0}"/>
                  </a:ext>
                </a:extLst>
              </p:cNvPr>
              <p:cNvSpPr txBox="1">
                <a:spLocks noRot="1" noChangeAspect="1" noMove="1" noResize="1" noEditPoints="1" noAdjustHandles="1" noChangeArrowheads="1" noChangeShapeType="1" noTextEdit="1"/>
              </p:cNvSpPr>
              <p:nvPr/>
            </p:nvSpPr>
            <p:spPr bwMode="gray">
              <a:xfrm>
                <a:off x="599638" y="2529554"/>
                <a:ext cx="1059600" cy="369332"/>
              </a:xfrm>
              <a:prstGeom prst="rect">
                <a:avLst/>
              </a:prstGeom>
              <a:blipFill>
                <a:blip r:embed="rId11"/>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C508254-A990-444C-9D54-2DC084E78B49}"/>
                  </a:ext>
                </a:extLst>
              </p:cNvPr>
              <p:cNvSpPr txBox="1"/>
              <p:nvPr/>
            </p:nvSpPr>
            <p:spPr bwMode="gray">
              <a:xfrm>
                <a:off x="55111" y="1895605"/>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1</m:t>
                          </m:r>
                        </m:sub>
                      </m:sSub>
                    </m:oMath>
                  </m:oMathPara>
                </a14:m>
                <a:endParaRPr lang="en-US" sz="1800" dirty="0"/>
              </a:p>
            </p:txBody>
          </p:sp>
        </mc:Choice>
        <mc:Fallback xmlns="">
          <p:sp>
            <p:nvSpPr>
              <p:cNvPr id="41" name="TextBox 40">
                <a:extLst>
                  <a:ext uri="{FF2B5EF4-FFF2-40B4-BE49-F238E27FC236}">
                    <a16:creationId xmlns:a16="http://schemas.microsoft.com/office/drawing/2014/main" id="{9C508254-A990-444C-9D54-2DC084E78B49}"/>
                  </a:ext>
                </a:extLst>
              </p:cNvPr>
              <p:cNvSpPr txBox="1">
                <a:spLocks noRot="1" noChangeAspect="1" noMove="1" noResize="1" noEditPoints="1" noAdjustHandles="1" noChangeArrowheads="1" noChangeShapeType="1" noTextEdit="1"/>
              </p:cNvSpPr>
              <p:nvPr/>
            </p:nvSpPr>
            <p:spPr bwMode="gray">
              <a:xfrm>
                <a:off x="55111" y="1895605"/>
                <a:ext cx="1059600"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4660764-96B8-4510-BF3E-B8E66E2965F1}"/>
                  </a:ext>
                </a:extLst>
              </p:cNvPr>
              <p:cNvSpPr txBox="1"/>
              <p:nvPr/>
            </p:nvSpPr>
            <p:spPr bwMode="gray">
              <a:xfrm>
                <a:off x="5557604" y="5383956"/>
                <a:ext cx="2701975" cy="923330"/>
              </a:xfrm>
              <a:prstGeom prst="rect">
                <a:avLst/>
              </a:prstGeom>
              <a:noFill/>
            </p:spPr>
            <p:txBody>
              <a:bodyPr wrap="square">
                <a:spAutoFit/>
              </a:bodyPr>
              <a:lstStyle/>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sub>
                    </m:sSub>
                  </m:oMath>
                </a14:m>
                <a:r>
                  <a:rPr lang="en-US" dirty="0"/>
                  <a:t>=1/0.15 = 6.67</a:t>
                </a:r>
              </a:p>
              <a:p>
                <a14:m>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a14:m>
                <a:r>
                  <a:rPr lang="en-US" dirty="0"/>
                  <a:t>= 1/0.05 =20</a:t>
                </a:r>
              </a:p>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a14:m>
                <a:r>
                  <a:rPr lang="en-US" sz="1800" dirty="0"/>
                  <a:t> =1/0.80 = 1.25</a:t>
                </a:r>
                <a:endParaRPr lang="en-US" dirty="0"/>
              </a:p>
            </p:txBody>
          </p:sp>
        </mc:Choice>
        <mc:Fallback xmlns="">
          <p:sp>
            <p:nvSpPr>
              <p:cNvPr id="34" name="TextBox 33">
                <a:extLst>
                  <a:ext uri="{FF2B5EF4-FFF2-40B4-BE49-F238E27FC236}">
                    <a16:creationId xmlns:a16="http://schemas.microsoft.com/office/drawing/2014/main" id="{64660764-96B8-4510-BF3E-B8E66E2965F1}"/>
                  </a:ext>
                </a:extLst>
              </p:cNvPr>
              <p:cNvSpPr txBox="1">
                <a:spLocks noRot="1" noChangeAspect="1" noMove="1" noResize="1" noEditPoints="1" noAdjustHandles="1" noChangeArrowheads="1" noChangeShapeType="1" noTextEdit="1"/>
              </p:cNvSpPr>
              <p:nvPr/>
            </p:nvSpPr>
            <p:spPr bwMode="gray">
              <a:xfrm>
                <a:off x="5557604" y="5383956"/>
                <a:ext cx="2701975" cy="923330"/>
              </a:xfrm>
              <a:prstGeom prst="rect">
                <a:avLst/>
              </a:prstGeom>
              <a:blipFill>
                <a:blip r:embed="rId13"/>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42923750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8</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1655838"/>
          </a:xfrm>
        </p:spPr>
        <p:txBody>
          <a:bodyPr/>
          <a:lstStyle/>
          <a:p>
            <a:pPr marL="0" indent="0">
              <a:buNone/>
            </a:pPr>
            <a:r>
              <a:rPr lang="en-US" dirty="0"/>
              <a:t>Use the example from </a:t>
            </a:r>
            <a:r>
              <a:rPr lang="en-US" dirty="0" err="1"/>
              <a:t>Sympy</a:t>
            </a:r>
            <a:r>
              <a:rPr lang="en-US" dirty="0"/>
              <a:t> [1]</a:t>
            </a:r>
          </a:p>
          <a:p>
            <a:pPr marL="0" indent="0">
              <a:buNone/>
            </a:pPr>
            <a:r>
              <a:rPr lang="en-US" dirty="0"/>
              <a:t>Compute the infinitesimal generator matrix Q (see example [2]) </a:t>
            </a:r>
          </a:p>
          <a:p>
            <a:pPr marL="0" indent="0">
              <a:buNone/>
            </a:pPr>
            <a:r>
              <a:rPr lang="en-US" dirty="0"/>
              <a:t>Simulate the example using </a:t>
            </a:r>
            <a:r>
              <a:rPr lang="en-US" dirty="0" err="1"/>
              <a:t>Sympy</a:t>
            </a:r>
            <a:r>
              <a:rPr lang="en-US" dirty="0"/>
              <a:t> (compute the limiting distributions)</a:t>
            </a:r>
          </a:p>
          <a:p>
            <a:pPr marL="0" indent="0">
              <a:buNone/>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Task-1</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9</a:t>
            </a:fld>
            <a:endParaRPr lang="en-US"/>
          </a:p>
        </p:txBody>
      </p:sp>
      <p:pic>
        <p:nvPicPr>
          <p:cNvPr id="6" name="Picture 5">
            <a:extLst>
              <a:ext uri="{FF2B5EF4-FFF2-40B4-BE49-F238E27FC236}">
                <a16:creationId xmlns:a16="http://schemas.microsoft.com/office/drawing/2014/main" id="{1E2BFC73-3E97-432B-BCE4-CBEAF883871B}"/>
              </a:ext>
            </a:extLst>
          </p:cNvPr>
          <p:cNvPicPr>
            <a:picLocks noChangeAspect="1"/>
          </p:cNvPicPr>
          <p:nvPr/>
        </p:nvPicPr>
        <p:blipFill>
          <a:blip r:embed="rId3"/>
          <a:stretch>
            <a:fillRect/>
          </a:stretch>
        </p:blipFill>
        <p:spPr>
          <a:xfrm>
            <a:off x="1017859" y="3308000"/>
            <a:ext cx="10156281" cy="2406366"/>
          </a:xfrm>
          <a:prstGeom prst="rect">
            <a:avLst/>
          </a:prstGeom>
        </p:spPr>
      </p:pic>
      <p:pic>
        <p:nvPicPr>
          <p:cNvPr id="7" name="Picture 6">
            <a:extLst>
              <a:ext uri="{FF2B5EF4-FFF2-40B4-BE49-F238E27FC236}">
                <a16:creationId xmlns:a16="http://schemas.microsoft.com/office/drawing/2014/main" id="{6AC28C1A-0420-A317-BD60-CFEBAB4531A8}"/>
              </a:ext>
            </a:extLst>
          </p:cNvPr>
          <p:cNvPicPr>
            <a:picLocks noChangeAspect="1"/>
          </p:cNvPicPr>
          <p:nvPr/>
        </p:nvPicPr>
        <p:blipFill>
          <a:blip r:embed="rId4"/>
          <a:stretch>
            <a:fillRect/>
          </a:stretch>
        </p:blipFill>
        <p:spPr>
          <a:xfrm>
            <a:off x="6383708" y="2899401"/>
            <a:ext cx="4133864" cy="521562"/>
          </a:xfrm>
          <a:prstGeom prst="rect">
            <a:avLst/>
          </a:prstGeom>
        </p:spPr>
      </p:pic>
      <p:cxnSp>
        <p:nvCxnSpPr>
          <p:cNvPr id="9" name="Connector: Elbow 8">
            <a:extLst>
              <a:ext uri="{FF2B5EF4-FFF2-40B4-BE49-F238E27FC236}">
                <a16:creationId xmlns:a16="http://schemas.microsoft.com/office/drawing/2014/main" id="{8986D362-BC6E-C818-7FA0-80688F20576D}"/>
              </a:ext>
            </a:extLst>
          </p:cNvPr>
          <p:cNvCxnSpPr>
            <a:cxnSpLocks/>
            <a:stCxn id="10" idx="2"/>
            <a:endCxn id="7" idx="0"/>
          </p:cNvCxnSpPr>
          <p:nvPr/>
        </p:nvCxnSpPr>
        <p:spPr bwMode="gray">
          <a:xfrm rot="16200000" flipH="1">
            <a:off x="7903950" y="2352711"/>
            <a:ext cx="380956" cy="712423"/>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A6B4930D-C32E-64B4-415D-5EE4F195E003}"/>
              </a:ext>
            </a:extLst>
          </p:cNvPr>
          <p:cNvSpPr/>
          <p:nvPr/>
        </p:nvSpPr>
        <p:spPr bwMode="gray">
          <a:xfrm>
            <a:off x="6383708" y="2427005"/>
            <a:ext cx="2709017"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5" name="TextBox 14">
            <a:extLst>
              <a:ext uri="{FF2B5EF4-FFF2-40B4-BE49-F238E27FC236}">
                <a16:creationId xmlns:a16="http://schemas.microsoft.com/office/drawing/2014/main" id="{039B0A4C-4F84-F53D-526D-D2D10D0ACC87}"/>
              </a:ext>
            </a:extLst>
          </p:cNvPr>
          <p:cNvSpPr txBox="1"/>
          <p:nvPr/>
        </p:nvSpPr>
        <p:spPr bwMode="gray">
          <a:xfrm>
            <a:off x="9647769" y="5845095"/>
            <a:ext cx="1572165" cy="376243"/>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Generator matrix</a:t>
            </a:r>
          </a:p>
        </p:txBody>
      </p:sp>
      <p:cxnSp>
        <p:nvCxnSpPr>
          <p:cNvPr id="19" name="Connector: Elbow 18">
            <a:extLst>
              <a:ext uri="{FF2B5EF4-FFF2-40B4-BE49-F238E27FC236}">
                <a16:creationId xmlns:a16="http://schemas.microsoft.com/office/drawing/2014/main" id="{40A35C7C-D73E-6EFF-0B8D-E289653485FC}"/>
              </a:ext>
            </a:extLst>
          </p:cNvPr>
          <p:cNvCxnSpPr>
            <a:cxnSpLocks/>
            <a:stCxn id="25" idx="2"/>
            <a:endCxn id="15" idx="0"/>
          </p:cNvCxnSpPr>
          <p:nvPr/>
        </p:nvCxnSpPr>
        <p:spPr bwMode="gray">
          <a:xfrm rot="16200000" flipH="1">
            <a:off x="9489581" y="4900824"/>
            <a:ext cx="828714" cy="1059828"/>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F2DD2BB5-0842-A8F2-9609-5BB4F6EAD0F0}"/>
              </a:ext>
            </a:extLst>
          </p:cNvPr>
          <p:cNvSpPr txBox="1"/>
          <p:nvPr/>
        </p:nvSpPr>
        <p:spPr bwMode="gray">
          <a:xfrm>
            <a:off x="0" y="6157112"/>
            <a:ext cx="11037408" cy="646331"/>
          </a:xfrm>
          <a:prstGeom prst="rect">
            <a:avLst/>
          </a:prstGeom>
          <a:noFill/>
        </p:spPr>
        <p:txBody>
          <a:bodyPr wrap="square">
            <a:spAutoFit/>
          </a:bodyPr>
          <a:lstStyle/>
          <a:p>
            <a:r>
              <a:rPr lang="en-US" dirty="0"/>
              <a:t>[1] </a:t>
            </a:r>
            <a:r>
              <a:rPr lang="en-US" dirty="0">
                <a:hlinkClick r:id="rId5"/>
              </a:rPr>
              <a:t>https://docs.sympy.org/latest/modules/stats.html</a:t>
            </a:r>
            <a:endParaRPr lang="en-US" dirty="0"/>
          </a:p>
          <a:p>
            <a:r>
              <a:rPr lang="en-US" dirty="0"/>
              <a:t>[2] </a:t>
            </a:r>
            <a:r>
              <a:rPr lang="en-US" dirty="0">
                <a:hlinkClick r:id="rId6"/>
              </a:rPr>
              <a:t>https://www.probabilitycourse.com/chapter11/11_3_3_the_generator_matrix.php</a:t>
            </a:r>
            <a:r>
              <a:rPr lang="en-US" dirty="0"/>
              <a:t>  </a:t>
            </a:r>
          </a:p>
        </p:txBody>
      </p:sp>
      <p:sp>
        <p:nvSpPr>
          <p:cNvPr id="25" name="Rectangle 24">
            <a:extLst>
              <a:ext uri="{FF2B5EF4-FFF2-40B4-BE49-F238E27FC236}">
                <a16:creationId xmlns:a16="http://schemas.microsoft.com/office/drawing/2014/main" id="{0534ACA9-6F95-63AE-BBED-94C33828B04F}"/>
              </a:ext>
            </a:extLst>
          </p:cNvPr>
          <p:cNvSpPr/>
          <p:nvPr/>
        </p:nvSpPr>
        <p:spPr bwMode="gray">
          <a:xfrm>
            <a:off x="8749468" y="4942623"/>
            <a:ext cx="1249111" cy="73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3278654512"/>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4867</TotalTime>
  <Words>772</Words>
  <Application>Microsoft Office PowerPoint</Application>
  <PresentationFormat>Widescreen</PresentationFormat>
  <Paragraphs>179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Verdana</vt:lpstr>
      <vt:lpstr>HPI PPT-Template</vt:lpstr>
      <vt:lpstr>CTMC – Continuous Time Markov Chains</vt:lpstr>
      <vt:lpstr>Topics</vt:lpstr>
      <vt:lpstr>Project-1: Use of DTMC to Predict Event Masking</vt:lpstr>
      <vt:lpstr>Questions</vt:lpstr>
      <vt:lpstr>CTMC Race (multiple transitions possible)</vt:lpstr>
      <vt:lpstr>Example</vt:lpstr>
      <vt:lpstr>Example-1 of CTMC Markov Chain</vt:lpstr>
      <vt:lpstr>Types of Traces</vt:lpstr>
      <vt:lpstr>Task-1</vt:lpstr>
      <vt:lpstr>Task-2</vt:lpstr>
      <vt:lpstr>Collecting the data </vt:lpstr>
      <vt:lpstr>Fit the Exponential Density Function</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349</cp:revision>
  <dcterms:created xsi:type="dcterms:W3CDTF">2020-04-21T07:53:32Z</dcterms:created>
  <dcterms:modified xsi:type="dcterms:W3CDTF">2022-12-13T10:17:27Z</dcterms:modified>
</cp:coreProperties>
</file>