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72" r:id="rId4"/>
    <p:sldId id="261" r:id="rId5"/>
    <p:sldId id="287" r:id="rId6"/>
    <p:sldId id="280" r:id="rId7"/>
    <p:sldId id="368" r:id="rId8"/>
    <p:sldId id="271" r:id="rId9"/>
    <p:sldId id="370" r:id="rId10"/>
    <p:sldId id="371" r:id="rId11"/>
    <p:sldId id="372" r:id="rId12"/>
    <p:sldId id="298" r:id="rId13"/>
    <p:sldId id="373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70C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035" autoAdjust="0"/>
  </p:normalViewPr>
  <p:slideViewPr>
    <p:cSldViewPr snapToGrid="0">
      <p:cViewPr varScale="1">
        <p:scale>
          <a:sx n="54" d="100"/>
          <a:sy n="54" d="100"/>
        </p:scale>
        <p:origin x="108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matthias.barkowsky@hpi.de" TargetMode="External"/><Relationship Id="rId5" Type="http://schemas.openxmlformats.org/officeDocument/2006/relationships/hyperlink" Target="mailto:Christian.zoellner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ulationtrainingsystems.com/corporate/products/where-do-you-draw-the-line/" TargetMode="External"/><Relationship Id="rId2" Type="http://schemas.openxmlformats.org/officeDocument/2006/relationships/hyperlink" Target="https://www.moralmachine.net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usinessethicssimulation.com/" TargetMode="External"/><Relationship Id="rId4" Type="http://schemas.openxmlformats.org/officeDocument/2006/relationships/hyperlink" Target="https://delphi.allenai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pi.de/studium/im-studium/lehrveranstaltungen/it-systems-engineering-ma/lehrveranstaltung/sose-23-3781-responsible-aritifical-intelligence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ethicsengineering.slack.com/" TargetMode="External"/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chistian.adriano@hpi.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0112" y="1211140"/>
            <a:ext cx="10437181" cy="2872588"/>
          </a:xfrm>
        </p:spPr>
        <p:txBody>
          <a:bodyPr>
            <a:normAutofit fontScale="90000"/>
          </a:bodyPr>
          <a:lstStyle/>
          <a:p>
            <a:r>
              <a:rPr lang="en-US" altLang="x-none" sz="1800" dirty="0">
                <a:ea typeface="ＭＳ Ｐゴシック" charset="-128"/>
              </a:rPr>
              <a:t>Summer Term 23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sz="4700" b="1" dirty="0"/>
              <a:t> Responsible Artificial Intelligence</a:t>
            </a:r>
            <a:br>
              <a:rPr lang="en-US" altLang="x-none" sz="4700" b="1" dirty="0">
                <a:ea typeface="ＭＳ Ｐゴシック" charset="-128"/>
              </a:rPr>
            </a:b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Organization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8489" y="4471618"/>
            <a:ext cx="7515022" cy="1929181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b="1" u="sng" dirty="0">
                <a:ea typeface="ＭＳ Ｐゴシック" charset="-128"/>
              </a:rPr>
              <a:t>Christian Medeiros Adriano </a:t>
            </a:r>
            <a:r>
              <a:rPr lang="en-US" altLang="x-none" sz="6400" u="sng" dirty="0">
                <a:ea typeface="ＭＳ Ｐゴシック" charset="-128"/>
              </a:rPr>
              <a:t>(</a:t>
            </a:r>
            <a:r>
              <a:rPr lang="en-US" altLang="x-none" sz="6400" u="sng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u="sng" dirty="0">
                <a:ea typeface="ＭＳ Ｐゴシック" charset="-128"/>
              </a:rPr>
              <a:t>) - </a:t>
            </a:r>
            <a:r>
              <a:rPr lang="en-US" altLang="x-none" sz="6400" b="1" u="sng" dirty="0">
                <a:ea typeface="ＭＳ Ｐゴシック" charset="-128"/>
              </a:rPr>
              <a:t>“Chris”</a:t>
            </a:r>
            <a:endParaRPr lang="en-US" altLang="x-none" sz="6400" u="sng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x-none" sz="6600" dirty="0">
                <a:ea typeface="ＭＳ Ｐゴシック" charset="-128"/>
              </a:rPr>
              <a:t>Christian Z</a:t>
            </a:r>
            <a:r>
              <a:rPr lang="de-DE" altLang="x-none" sz="6600" dirty="0" err="1">
                <a:ea typeface="ＭＳ Ｐゴシック" charset="-128"/>
              </a:rPr>
              <a:t>öllner</a:t>
            </a:r>
            <a:r>
              <a:rPr lang="en-US" altLang="x-none" sz="6600" dirty="0">
                <a:ea typeface="ＭＳ Ｐゴシック" charset="-128"/>
              </a:rPr>
              <a:t> (</a:t>
            </a:r>
            <a:r>
              <a:rPr lang="en-US" altLang="x-none" sz="6600" dirty="0">
                <a:ea typeface="ＭＳ Ｐゴシック" charset="-128"/>
                <a:hlinkClick r:id="rId5"/>
              </a:rPr>
              <a:t>christian.zoellner@hpi.de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  <a:p>
            <a:pPr marL="0" indent="0" algn="ctr">
              <a:buNone/>
            </a:pPr>
            <a:r>
              <a:rPr lang="en-US" altLang="x-none" sz="6600" dirty="0">
                <a:ea typeface="ＭＳ Ｐゴシック" charset="-128"/>
              </a:rPr>
              <a:t>Matthias </a:t>
            </a:r>
            <a:r>
              <a:rPr lang="en-US" altLang="x-none" sz="6600" dirty="0" err="1">
                <a:ea typeface="ＭＳ Ｐゴシック" charset="-128"/>
              </a:rPr>
              <a:t>Barkowsky</a:t>
            </a:r>
            <a:r>
              <a:rPr lang="en-US" altLang="x-none" sz="6600" dirty="0">
                <a:ea typeface="ＭＳ Ｐゴシック" charset="-128"/>
              </a:rPr>
              <a:t> (</a:t>
            </a:r>
            <a:r>
              <a:rPr lang="en-US" altLang="x-none" sz="6600" dirty="0">
                <a:ea typeface="ＭＳ Ｐゴシック" charset="-128"/>
                <a:hlinkClick r:id="rId6"/>
              </a:rPr>
              <a:t>matthias.barkowsky@hpi.de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5B94-86BD-4DDA-B283-D7F00151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Judgements and Dilemmas (examples)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49A9-2AF9-41F6-A01B-5A862311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823372"/>
          </a:xfrm>
        </p:spPr>
        <p:txBody>
          <a:bodyPr/>
          <a:lstStyle/>
          <a:p>
            <a:pPr marL="285750" indent="-28575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How autonomous should a given AI-based system be?</a:t>
            </a:r>
          </a:p>
          <a:p>
            <a:pPr marL="527044" lvl="1" indent="-285750" fontAlgn="base"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Which tasks should be restricted to humans? </a:t>
            </a:r>
          </a:p>
          <a:p>
            <a:pPr marL="527044" lvl="1" indent="-285750" fontAlgn="base"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When not, under which conditions?</a:t>
            </a:r>
          </a:p>
          <a:p>
            <a:pPr marL="285750" indent="-28575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Which biases and mistakes made by autonomous agents are morally less acceptable?</a:t>
            </a:r>
          </a:p>
          <a:p>
            <a:pPr marL="527044" lvl="1" indent="-28575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For these mistakes, what are the possible mitigation actions? </a:t>
            </a:r>
          </a:p>
          <a:p>
            <a:pPr marL="527044" lvl="1" indent="-28575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How is blame and credit attributed?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when complex engineered system rely on multiple AI components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when humans and autonomous systems collaborate to achieve a common goal</a:t>
            </a:r>
          </a:p>
          <a:p>
            <a:pPr marL="285750" indent="-28575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Are current judgements about autonomous agents atemporal or they might change?</a:t>
            </a:r>
          </a:p>
          <a:p>
            <a:pPr marL="527044" lvl="1" indent="-28575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If they change, who should decide about their acceptability?</a:t>
            </a:r>
          </a:p>
        </p:txBody>
      </p:sp>
    </p:spTree>
    <p:extLst>
      <p:ext uri="{BB962C8B-B14F-4D97-AF65-F5344CB8AC3E}">
        <p14:creationId xmlns:p14="http://schemas.microsoft.com/office/powerpoint/2010/main" val="385452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07E-4250-4F6B-B664-2BFBAC42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to Satisfy Ethical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D413-5E8A-418A-86B3-73A1691E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71031"/>
            <a:ext cx="11473384" cy="553747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</a:pPr>
            <a:r>
              <a:rPr lang="en-US" sz="1870" b="1" i="0" u="none" strike="noStrike" dirty="0">
                <a:solidFill>
                  <a:srgbClr val="5A6065"/>
                </a:solidFill>
                <a:effectLst/>
                <a:latin typeface="+mj-lt"/>
              </a:rPr>
              <a:t>Software engineering techniques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R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equirements Engineering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A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nalysis &amp; Modeling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C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oding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V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erification &amp; Validation (testing)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sz="1870" b="0" i="0" u="none" strike="noStrike" dirty="0">
              <a:solidFill>
                <a:srgbClr val="5A6065"/>
              </a:solidFill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</a:pPr>
            <a:r>
              <a:rPr lang="en-US" sz="1870" b="1" i="0" u="none" strike="noStrike" dirty="0">
                <a:solidFill>
                  <a:srgbClr val="5A6065"/>
                </a:solidFill>
                <a:effectLst/>
                <a:latin typeface="+mj-lt"/>
              </a:rPr>
              <a:t>Surveys 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Focus groups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Crowdsourcing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sz="1870" b="0" i="0" u="none" strike="noStrike" dirty="0">
              <a:solidFill>
                <a:srgbClr val="5A6065"/>
              </a:solidFill>
              <a:effectLst/>
              <a:latin typeface="+mj-lt"/>
            </a:endParaRPr>
          </a:p>
          <a:p>
            <a:pPr marL="0" lvl="1" indent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None/>
            </a:pPr>
            <a:r>
              <a:rPr lang="en-US" sz="1870" b="1" dirty="0">
                <a:solidFill>
                  <a:srgbClr val="5A6065"/>
                </a:solidFill>
                <a:latin typeface="+mj-lt"/>
              </a:rPr>
              <a:t>Tools</a:t>
            </a:r>
            <a:endParaRPr lang="en-US" sz="1870" b="1" i="0" u="none" strike="noStrike" dirty="0">
              <a:solidFill>
                <a:srgbClr val="5A6065"/>
              </a:solidFill>
              <a:effectLst/>
              <a:latin typeface="+mj-lt"/>
            </a:endParaRP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P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rototyping</a:t>
            </a:r>
            <a:endParaRPr lang="en-US" sz="1870" dirty="0">
              <a:solidFill>
                <a:srgbClr val="5A6065"/>
              </a:solidFill>
              <a:latin typeface="+mj-lt"/>
            </a:endParaRP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G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oal-based argumentative techniques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Ethics Simulators</a:t>
            </a:r>
            <a:endParaRPr lang="en-US" sz="1870" b="0" i="0" u="none" strike="noStrike" dirty="0">
              <a:solidFill>
                <a:srgbClr val="5A606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474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92F9D-79C2-4064-8AC8-3AD5AE11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1" y="1225486"/>
            <a:ext cx="11648020" cy="293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Simulators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Troley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case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https://www.moralmachine.net/</a:t>
            </a: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Board game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https://www.simulationtrainingsystems.com/corporate/products/where-do-you-draw-the-line/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Allen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Delphy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https://delphi.allenai.org/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DeepBlue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-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https://businessethicssimulation.com/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74406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9B32F-2CBB-41A8-A751-804A12D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tools</a:t>
            </a:r>
          </a:p>
        </p:txBody>
      </p:sp>
    </p:spTree>
    <p:extLst>
      <p:ext uri="{BB962C8B-B14F-4D97-AF65-F5344CB8AC3E}">
        <p14:creationId xmlns:p14="http://schemas.microsoft.com/office/powerpoint/2010/main" val="3578458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DF6F0F-B4DE-4C99-BF2E-255E111C14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021530"/>
            <a:ext cx="11474451" cy="58364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Apply Large Language Models (</a:t>
            </a:r>
            <a:r>
              <a:rPr lang="en-US" dirty="0" err="1"/>
              <a:t>ChatGPT</a:t>
            </a:r>
            <a:r>
              <a:rPr lang="en-US" dirty="0"/>
              <a:t>, </a:t>
            </a:r>
            <a:r>
              <a:rPr lang="en-US" dirty="0" err="1"/>
              <a:t>CoPilot</a:t>
            </a:r>
            <a:r>
              <a:rPr lang="en-US" dirty="0"/>
              <a:t>, etc.) to elicit requirements, suggest design solutions, write code, and write tests.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Fine tune Alpaca/Llama, </a:t>
            </a:r>
            <a:r>
              <a:rPr lang="en-US" dirty="0" err="1"/>
              <a:t>OpenAssistant</a:t>
            </a:r>
            <a:r>
              <a:rPr lang="en-US" dirty="0"/>
              <a:t>/Pythia, etc., to produce critiques on requirements and design solutions for Autonomous Responsible AI goals/constraints/dilemmas.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Prototype a simulator for ethical dilemmas in the domain that you chose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Draft a technical framework that can be extended to implement safety guarantees while satisfying ethical goals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and design an ethics supervisor that monitors certain types of autonomous AIs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A7EA7-19E9-4CDA-A2F0-E00828DD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Project Titles</a:t>
            </a:r>
          </a:p>
        </p:txBody>
      </p:sp>
    </p:spTree>
    <p:extLst>
      <p:ext uri="{BB962C8B-B14F-4D97-AF65-F5344CB8AC3E}">
        <p14:creationId xmlns:p14="http://schemas.microsoft.com/office/powerpoint/2010/main" val="36117036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3348609"/>
          </a:xfrm>
        </p:spPr>
        <p:txBody>
          <a:bodyPr/>
          <a:lstStyle/>
          <a:p>
            <a:r>
              <a:rPr lang="en-US" dirty="0"/>
              <a:t>Weekly Hours: </a:t>
            </a:r>
            <a:r>
              <a:rPr lang="en-US" b="1" dirty="0"/>
              <a:t>4</a:t>
            </a:r>
          </a:p>
          <a:p>
            <a:r>
              <a:rPr lang="en-US" dirty="0"/>
              <a:t>Credit Points: </a:t>
            </a:r>
            <a:r>
              <a:rPr lang="en-US" b="1" dirty="0"/>
              <a:t>6</a:t>
            </a:r>
          </a:p>
          <a:p>
            <a:r>
              <a:rPr lang="en-US" dirty="0"/>
              <a:t>Teaching Form: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Seminar</a:t>
            </a:r>
          </a:p>
          <a:p>
            <a:r>
              <a:rPr lang="en-US" dirty="0"/>
              <a:t>Enrolment Type: </a:t>
            </a:r>
            <a:r>
              <a:rPr lang="en-US" b="1" dirty="0"/>
              <a:t>Compulsory Elective Module </a:t>
            </a:r>
            <a:r>
              <a:rPr lang="en-US" dirty="0"/>
              <a:t>(“</a:t>
            </a:r>
            <a:r>
              <a:rPr lang="en-US" dirty="0" err="1"/>
              <a:t>Wahlpflichtmodul</a:t>
            </a:r>
            <a:r>
              <a:rPr lang="en-US" dirty="0"/>
              <a:t>”)</a:t>
            </a:r>
          </a:p>
          <a:p>
            <a:r>
              <a:rPr lang="en-US" dirty="0"/>
              <a:t>Course Language: </a:t>
            </a:r>
            <a:r>
              <a:rPr lang="en-US" b="1" dirty="0"/>
              <a:t>English</a:t>
            </a:r>
          </a:p>
          <a:p>
            <a:r>
              <a:rPr lang="en-US" dirty="0"/>
              <a:t>Study Programs and Modules (Check the website)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https://hpi.de/studium/im-studium/lehrveranstaltungen/it-systems-engineering-ma/lehrveranstaltung/sose-23-3781-responsible-aritifical-intelligence.html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Facts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D480C-87FD-4965-9C49-9EABB5D741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143972"/>
          </a:xfrm>
        </p:spPr>
        <p:txBody>
          <a:bodyPr/>
          <a:lstStyle/>
          <a:p>
            <a:r>
              <a:rPr lang="en-US" dirty="0"/>
              <a:t>Enrollment deadline: </a:t>
            </a:r>
            <a:r>
              <a:rPr lang="en-US" b="1" dirty="0"/>
              <a:t>30.04.2023 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Cancellation deadline for enrollment: </a:t>
            </a:r>
            <a:r>
              <a:rPr lang="en-US" b="1" dirty="0"/>
              <a:t>8 days before the exam, but we ask you to inform us as soon as possible.</a:t>
            </a:r>
          </a:p>
          <a:p>
            <a:pPr lvl="1"/>
            <a:endParaRPr lang="en-US" dirty="0"/>
          </a:p>
          <a:p>
            <a:r>
              <a:rPr lang="en-US" dirty="0"/>
              <a:t>Introductory meeting: </a:t>
            </a:r>
            <a:r>
              <a:rPr lang="en-US" b="1" dirty="0"/>
              <a:t>24.04.2023  </a:t>
            </a:r>
            <a:r>
              <a:rPr lang="en-US" b="1" dirty="0">
                <a:solidFill>
                  <a:schemeClr val="accent1"/>
                </a:solidFill>
              </a:rPr>
              <a:t>[NOW]</a:t>
            </a:r>
          </a:p>
          <a:p>
            <a:endParaRPr lang="en-US" b="1" dirty="0"/>
          </a:p>
          <a:p>
            <a:r>
              <a:rPr lang="en-US" dirty="0"/>
              <a:t>Meetings:</a:t>
            </a:r>
            <a:endParaRPr lang="en-US" b="1" dirty="0"/>
          </a:p>
          <a:p>
            <a:pPr lvl="1"/>
            <a:r>
              <a:rPr lang="en-US" sz="1600" i="1" dirty="0"/>
              <a:t>Lectures – scheduled (April and May)</a:t>
            </a:r>
          </a:p>
          <a:p>
            <a:pPr lvl="1"/>
            <a:r>
              <a:rPr lang="en-US" sz="1600" i="1" dirty="0"/>
              <a:t>Project Update meetings – weekly (June and July)</a:t>
            </a:r>
          </a:p>
          <a:p>
            <a:pPr lvl="1"/>
            <a:endParaRPr lang="en-US" dirty="0"/>
          </a:p>
          <a:p>
            <a:r>
              <a:rPr lang="en-US" dirty="0"/>
              <a:t>Final Presentations at end of the semester: Ideally July (but we are very flexible)</a:t>
            </a:r>
            <a:r>
              <a:rPr lang="en-US" b="1" dirty="0"/>
              <a:t> </a:t>
            </a:r>
          </a:p>
          <a:p>
            <a:r>
              <a:rPr lang="en-US" i="1" dirty="0"/>
              <a:t>Presentations will be at the lecture room and the participants will be able to join via Zoom.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D41EB-4144-4F25-9693-4672506CF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868472"/>
              </p:ext>
            </p:extLst>
          </p:nvPr>
        </p:nvGraphicFramePr>
        <p:xfrm>
          <a:off x="263237" y="1022061"/>
          <a:ext cx="1109056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Zotero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/>
                        <a:t>Our</a:t>
                      </a:r>
                      <a:r>
                        <a:rPr lang="pt-BR" sz="2000" dirty="0"/>
                        <a:t> Slack </a:t>
                      </a:r>
                      <a:r>
                        <a:rPr lang="pt-BR" sz="2000" dirty="0" err="1"/>
                        <a:t>group</a:t>
                      </a:r>
                      <a:r>
                        <a:rPr lang="en-US" sz="200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https://aiethicsengineering.slack.com</a:t>
                      </a: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</a:t>
                      </a:r>
                      <a:r>
                        <a:rPr lang="pt-BR" sz="2000" dirty="0" err="1"/>
                        <a:t>Orientations</a:t>
                      </a:r>
                      <a:r>
                        <a:rPr lang="pt-BR" sz="2000" dirty="0"/>
                        <a:t>,</a:t>
                      </a:r>
                    </a:p>
                    <a:p>
                      <a:r>
                        <a:rPr lang="pt-BR" sz="2000" dirty="0" err="1"/>
                        <a:t>Administrative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</a:t>
                      </a:r>
                      <a:r>
                        <a:rPr lang="pt-BR" sz="2000" dirty="0">
                          <a:hlinkClick r:id="rId4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</a:t>
                      </a:r>
                      <a:r>
                        <a:rPr lang="pt-BR" sz="2000" dirty="0" err="1"/>
                        <a:t>number</a:t>
                      </a:r>
                      <a:r>
                        <a:rPr lang="pt-BR" sz="2000" dirty="0"/>
                        <a:t> (</a:t>
                      </a:r>
                      <a:r>
                        <a:rPr lang="pt-BR" sz="2000" dirty="0" err="1"/>
                        <a:t>check</a:t>
                      </a:r>
                      <a:r>
                        <a:rPr lang="pt-BR" sz="2000" dirty="0"/>
                        <a:t> Chris’ Slack profile)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 preferred</a:t>
            </a:r>
            <a:r>
              <a:rPr lang="en-US" dirty="0"/>
              <a:t>: from 2 to 4.</a:t>
            </a:r>
          </a:p>
          <a:p>
            <a:endParaRPr lang="en-US" dirty="0"/>
          </a:p>
          <a:p>
            <a:r>
              <a:rPr lang="en-US" b="1" dirty="0"/>
              <a:t>Project proposal in two stages (we will guide you in that)Ç</a:t>
            </a:r>
            <a:endParaRPr lang="en-US" dirty="0"/>
          </a:p>
          <a:p>
            <a:r>
              <a:rPr lang="en-US" dirty="0"/>
              <a:t>1- State-of-art (1 page, double column)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 in approx. 6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covering at least 10 well-selected papers per person</a:t>
            </a:r>
          </a:p>
          <a:p>
            <a:endParaRPr lang="en-US" dirty="0"/>
          </a:p>
          <a:p>
            <a:r>
              <a:rPr lang="en-US" dirty="0"/>
              <a:t>2- Proposal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~ in approx. 8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it? why should I care?, why is it challenging?)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scenario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methods that you plan to use (preliminary insights, it might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(benchmarks, baselines, null-models)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0549139" cy="4797724"/>
          </a:xfrm>
        </p:spPr>
        <p:txBody>
          <a:bodyPr/>
          <a:lstStyle/>
          <a:p>
            <a:r>
              <a:rPr lang="en-US" b="1" dirty="0"/>
              <a:t>Project Phase 1: Learn fundamentals - Lectures</a:t>
            </a:r>
          </a:p>
          <a:p>
            <a:pPr lvl="1"/>
            <a:r>
              <a:rPr lang="en-US" sz="1600" dirty="0"/>
              <a:t>Goal: learn fundamentals</a:t>
            </a:r>
          </a:p>
          <a:p>
            <a:pPr lvl="1"/>
            <a:r>
              <a:rPr lang="en-US" sz="1600" dirty="0"/>
              <a:t>Two lectures per week</a:t>
            </a:r>
          </a:p>
          <a:p>
            <a:r>
              <a:rPr lang="en-US" b="1" dirty="0"/>
              <a:t>Project Phase 2: Present Proposal -  Reading and Writing</a:t>
            </a:r>
          </a:p>
          <a:p>
            <a:pPr lvl="1"/>
            <a:r>
              <a:rPr lang="en-US" sz="1600" dirty="0"/>
              <a:t>Goal: learn about the state of art of one application area</a:t>
            </a:r>
          </a:p>
          <a:p>
            <a:r>
              <a:rPr lang="en-US" b="1" dirty="0"/>
              <a:t>Project Phase 3: Apply a method -  Coding and Evaluation</a:t>
            </a:r>
          </a:p>
          <a:p>
            <a:pPr lvl="1"/>
            <a:r>
              <a:rPr lang="en-US" sz="1600" dirty="0"/>
              <a:t>Goal: learn to apply and evaluate a method</a:t>
            </a:r>
          </a:p>
          <a:p>
            <a:pPr lvl="1"/>
            <a:r>
              <a:rPr lang="en-US" sz="1600" dirty="0"/>
              <a:t>Present update in weekly meetings</a:t>
            </a:r>
          </a:p>
          <a:p>
            <a:pPr lvl="1"/>
            <a:endParaRPr lang="en-US" sz="1600" dirty="0"/>
          </a:p>
          <a:p>
            <a:r>
              <a:rPr lang="en-US" b="1" dirty="0"/>
              <a:t>Final Presentations </a:t>
            </a:r>
            <a:r>
              <a:rPr lang="en-US" dirty="0"/>
              <a:t>in one session in late </a:t>
            </a:r>
            <a:r>
              <a:rPr lang="en-US" b="1" dirty="0"/>
              <a:t>July</a:t>
            </a:r>
          </a:p>
          <a:p>
            <a:r>
              <a:rPr lang="en-US" b="1" dirty="0"/>
              <a:t>Submission of final report </a:t>
            </a:r>
            <a:r>
              <a:rPr lang="en-US" dirty="0"/>
              <a:t>one week after the presentation </a:t>
            </a:r>
            <a:r>
              <a:rPr lang="en-US" b="1" dirty="0"/>
              <a:t>(negotiable)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 (1/2)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022D5-6A29-44B9-BB67-9C867A9DE7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0114A6-D2F2-4E2F-B3B4-2BBD6DC5357F}"/>
              </a:ext>
            </a:extLst>
          </p:cNvPr>
          <p:cNvSpPr/>
          <p:nvPr/>
        </p:nvSpPr>
        <p:spPr bwMode="gray">
          <a:xfrm>
            <a:off x="67153" y="3168146"/>
            <a:ext cx="12075450" cy="1406641"/>
          </a:xfrm>
          <a:prstGeom prst="rect">
            <a:avLst/>
          </a:prstGeom>
          <a:solidFill>
            <a:schemeClr val="accent4">
              <a:lumMod val="75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97835-189F-4BA8-8BEB-296914610F0F}"/>
              </a:ext>
            </a:extLst>
          </p:cNvPr>
          <p:cNvSpPr/>
          <p:nvPr/>
        </p:nvSpPr>
        <p:spPr bwMode="gray">
          <a:xfrm>
            <a:off x="100920" y="846212"/>
            <a:ext cx="12075450" cy="798949"/>
          </a:xfrm>
          <a:prstGeom prst="rect">
            <a:avLst/>
          </a:prstGeom>
          <a:solidFill>
            <a:srgbClr val="B1063A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9FC556-2B9B-4D36-BEF0-31EB02D6094F}"/>
              </a:ext>
            </a:extLst>
          </p:cNvPr>
          <p:cNvSpPr/>
          <p:nvPr/>
        </p:nvSpPr>
        <p:spPr bwMode="gray">
          <a:xfrm>
            <a:off x="93105" y="1708080"/>
            <a:ext cx="12075450" cy="1406641"/>
          </a:xfrm>
          <a:prstGeom prst="rect">
            <a:avLst/>
          </a:prstGeom>
          <a:solidFill>
            <a:schemeClr val="accent3">
              <a:lumMod val="60000"/>
              <a:lumOff val="40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98B956-4C8A-444C-BBE6-02565B914777}"/>
              </a:ext>
            </a:extLst>
          </p:cNvPr>
          <p:cNvSpPr/>
          <p:nvPr/>
        </p:nvSpPr>
        <p:spPr bwMode="gray">
          <a:xfrm>
            <a:off x="93780" y="4663570"/>
            <a:ext cx="12075450" cy="1365974"/>
          </a:xfrm>
          <a:prstGeom prst="rect">
            <a:avLst/>
          </a:prstGeom>
          <a:solidFill>
            <a:srgbClr val="00B050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Road Map (2/2) Topics of Lectures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116549" y="906114"/>
            <a:ext cx="7410873" cy="5213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Intro and Course Organization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AI Alignment (Fairness, Explainability, Trustworthiness)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Regulations and Governance (IEEE Ethically Aligned Design, EU regulation, Governance)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Ethics Foundations (Normative Ethics, Ethical Questions in the Design of Technology and their Risks)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Experimental Methods for Responsible AI (Simulators, Experimental philosophy)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Requirements Engineering for Responsible AI (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ChatGPT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, feature engineering, specification for fairness, human-in-the-loop)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Validation &amp; Verification of Responsible AI (testing, algorithm recourse, model comparison, risks, Safe AI)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Implementing Responsible AI (reinforcement learning, neurosymbolic methods, safety methods)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D2C95-6798-4E3A-A190-0D6228A1A053}"/>
              </a:ext>
            </a:extLst>
          </p:cNvPr>
          <p:cNvSpPr txBox="1"/>
          <p:nvPr/>
        </p:nvSpPr>
        <p:spPr bwMode="gray">
          <a:xfrm>
            <a:off x="7602122" y="1004149"/>
            <a:ext cx="3722370" cy="1006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Overview and Team Building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1C55D-B08A-427E-83A5-373028255984}"/>
              </a:ext>
            </a:extLst>
          </p:cNvPr>
          <p:cNvSpPr txBox="1"/>
          <p:nvPr/>
        </p:nvSpPr>
        <p:spPr bwMode="gray">
          <a:xfrm>
            <a:off x="7597089" y="2135988"/>
            <a:ext cx="3360080" cy="978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Ethics theory, laws, and best practices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519DA-6535-4465-8725-A5FDE9C3DD3A}"/>
              </a:ext>
            </a:extLst>
          </p:cNvPr>
          <p:cNvSpPr txBox="1"/>
          <p:nvPr/>
        </p:nvSpPr>
        <p:spPr bwMode="gray">
          <a:xfrm>
            <a:off x="7527422" y="5342642"/>
            <a:ext cx="3977496" cy="4012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Methods and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D25E4-9E20-4D23-816F-0104578FA615}"/>
              </a:ext>
            </a:extLst>
          </p:cNvPr>
          <p:cNvSpPr txBox="1"/>
          <p:nvPr/>
        </p:nvSpPr>
        <p:spPr bwMode="gray">
          <a:xfrm>
            <a:off x="7597089" y="3773252"/>
            <a:ext cx="3977496" cy="9465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Methods for the elicitation of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5605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121670"/>
            <a:ext cx="9897121" cy="4790670"/>
          </a:xfrm>
        </p:spPr>
        <p:txBody>
          <a:bodyPr/>
          <a:lstStyle/>
          <a:p>
            <a:r>
              <a:rPr lang="en-US" dirty="0"/>
              <a:t>Seminar work </a:t>
            </a:r>
            <a:r>
              <a:rPr lang="en-US" b="1" dirty="0">
                <a:solidFill>
                  <a:schemeClr val="accent1"/>
                </a:solidFill>
              </a:rPr>
              <a:t>alone or in groups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1"/>
                </a:solidFill>
              </a:rPr>
              <a:t>one selected topic/project</a:t>
            </a:r>
            <a:r>
              <a:rPr lang="en-US" dirty="0"/>
              <a:t>.</a:t>
            </a:r>
          </a:p>
          <a:p>
            <a:r>
              <a:rPr lang="en-US" dirty="0"/>
              <a:t>Each team is supervised individually by a teaching assistant.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Presentations: </a:t>
            </a:r>
            <a:r>
              <a:rPr lang="en-US" b="1" dirty="0">
                <a:solidFill>
                  <a:schemeClr val="accent1"/>
                </a:solidFill>
              </a:rPr>
              <a:t>[20% of final grade]</a:t>
            </a:r>
            <a:endParaRPr lang="en-US" b="1" dirty="0"/>
          </a:p>
          <a:p>
            <a:r>
              <a:rPr lang="en-US" dirty="0"/>
              <a:t>Intermediary Presentations</a:t>
            </a:r>
          </a:p>
          <a:p>
            <a:r>
              <a:rPr lang="en-US" dirty="0"/>
              <a:t>Final Presentation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Written deliverables:</a:t>
            </a:r>
            <a:r>
              <a:rPr lang="en-US" b="1" dirty="0">
                <a:solidFill>
                  <a:schemeClr val="accent1"/>
                </a:solidFill>
              </a:rPr>
              <a:t> [80% of final grade]</a:t>
            </a:r>
            <a:endParaRPr lang="en-US" b="1" dirty="0"/>
          </a:p>
          <a:p>
            <a:r>
              <a:rPr lang="en-US" dirty="0"/>
              <a:t>Final report on findings </a:t>
            </a:r>
            <a:r>
              <a:rPr lang="en-US" b="1" dirty="0"/>
              <a:t> </a:t>
            </a:r>
          </a:p>
          <a:p>
            <a:pPr lvl="1"/>
            <a:r>
              <a:rPr lang="en-US" sz="1600" dirty="0"/>
              <a:t>Length: 6 to 10 pages ACM Format per team</a:t>
            </a:r>
          </a:p>
          <a:p>
            <a:pPr lvl="1"/>
            <a:r>
              <a:rPr lang="en-US" sz="1600" dirty="0"/>
              <a:t>Some parts must be attributable to each individual author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Work, Deliverables and Grading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72F91-0197-40C2-95F0-988135704F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4972-11D2-4F36-95D2-B53C3A05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8506-EC27-4A30-9F2A-37DEE189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925964"/>
          </a:xfrm>
        </p:spPr>
        <p:txBody>
          <a:bodyPr/>
          <a:lstStyle/>
          <a:p>
            <a:pPr marL="457200" indent="-45720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Conversational Assistants for Software Engineering Tasks (e.g., </a:t>
            </a:r>
            <a:r>
              <a:rPr lang="en-US" dirty="0" err="1"/>
              <a:t>ChatGPT</a:t>
            </a:r>
            <a:r>
              <a:rPr lang="en-US" dirty="0"/>
              <a:t>, </a:t>
            </a:r>
            <a:r>
              <a:rPr lang="en-US" dirty="0" err="1"/>
              <a:t>CoPilot</a:t>
            </a:r>
            <a:r>
              <a:rPr lang="en-US" dirty="0"/>
              <a:t>)</a:t>
            </a:r>
          </a:p>
          <a:p>
            <a:pPr marL="457200" indent="-45720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  <a:p>
            <a:pPr marL="457200" indent="-45720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Autonomous Lethal Weapons</a:t>
            </a:r>
          </a:p>
          <a:p>
            <a:pPr marL="457200" indent="-45720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Autonomous Driving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Autonomous Task Management (task allocation, assembly lines, mining, farming)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Autonomous Surveillance Systems (cybersecurity, vigilance, medical diagnostics)</a:t>
            </a:r>
          </a:p>
          <a:p>
            <a:pPr marL="457200" indent="-45720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  <a:p>
            <a:pPr marL="457200" indent="-45720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Autonomous Support Administrative Decisions (justice, granting parole)</a:t>
            </a:r>
          </a:p>
          <a:p>
            <a:pPr marL="457200" indent="-45720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  <a:p>
            <a:pPr marL="457200" indent="-45720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Your suggestion?</a:t>
            </a:r>
          </a:p>
        </p:txBody>
      </p:sp>
    </p:spTree>
    <p:extLst>
      <p:ext uri="{BB962C8B-B14F-4D97-AF65-F5344CB8AC3E}">
        <p14:creationId xmlns:p14="http://schemas.microsoft.com/office/powerpoint/2010/main" val="821735167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2189</TotalTime>
  <Words>1081</Words>
  <Application>Microsoft Office PowerPoint</Application>
  <PresentationFormat>Widescreen</PresentationFormat>
  <Paragraphs>167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HPI PPT-Template</vt:lpstr>
      <vt:lpstr>Summer Term 23  Responsible Artificial Intelligence  Organization &amp; Introduction</vt:lpstr>
      <vt:lpstr>Key Facts</vt:lpstr>
      <vt:lpstr>Dates</vt:lpstr>
      <vt:lpstr>Communicantion Plan</vt:lpstr>
      <vt:lpstr>Project Proposal</vt:lpstr>
      <vt:lpstr>Roadmap (1/2)</vt:lpstr>
      <vt:lpstr>Road Map (2/2) Topics of Lectures</vt:lpstr>
      <vt:lpstr>Seminar Work, Deliverables and Grading</vt:lpstr>
      <vt:lpstr>Suggested Domains</vt:lpstr>
      <vt:lpstr>Ethical Judgements and Dilemmas (examples) </vt:lpstr>
      <vt:lpstr>Techniques to Satisfy Ethical Goals</vt:lpstr>
      <vt:lpstr>Some tools</vt:lpstr>
      <vt:lpstr>Examples of Project Titles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98</cp:revision>
  <dcterms:created xsi:type="dcterms:W3CDTF">2020-04-21T18:34:08Z</dcterms:created>
  <dcterms:modified xsi:type="dcterms:W3CDTF">2023-04-23T16:53:49Z</dcterms:modified>
</cp:coreProperties>
</file>