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40"/>
  </p:notesMasterIdLst>
  <p:sldIdLst>
    <p:sldId id="256" r:id="rId3"/>
    <p:sldId id="523" r:id="rId4"/>
    <p:sldId id="526" r:id="rId5"/>
    <p:sldId id="527" r:id="rId6"/>
    <p:sldId id="265" r:id="rId7"/>
    <p:sldId id="264" r:id="rId8"/>
    <p:sldId id="266" r:id="rId9"/>
    <p:sldId id="267" r:id="rId10"/>
    <p:sldId id="261" r:id="rId11"/>
    <p:sldId id="528" r:id="rId12"/>
    <p:sldId id="530" r:id="rId13"/>
    <p:sldId id="531" r:id="rId14"/>
    <p:sldId id="532" r:id="rId15"/>
    <p:sldId id="492" r:id="rId16"/>
    <p:sldId id="520" r:id="rId17"/>
    <p:sldId id="524" r:id="rId18"/>
    <p:sldId id="491" r:id="rId19"/>
    <p:sldId id="511" r:id="rId20"/>
    <p:sldId id="512" r:id="rId21"/>
    <p:sldId id="513" r:id="rId22"/>
    <p:sldId id="515" r:id="rId23"/>
    <p:sldId id="514" r:id="rId24"/>
    <p:sldId id="516" r:id="rId25"/>
    <p:sldId id="525" r:id="rId26"/>
    <p:sldId id="517" r:id="rId27"/>
    <p:sldId id="518" r:id="rId28"/>
    <p:sldId id="510" r:id="rId29"/>
    <p:sldId id="522" r:id="rId30"/>
    <p:sldId id="490" r:id="rId31"/>
    <p:sldId id="277" r:id="rId32"/>
    <p:sldId id="472" r:id="rId33"/>
    <p:sldId id="282" r:id="rId34"/>
    <p:sldId id="283" r:id="rId35"/>
    <p:sldId id="263" r:id="rId36"/>
    <p:sldId id="489" r:id="rId37"/>
    <p:sldId id="273" r:id="rId38"/>
    <p:sldId id="5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3390" autoAdjust="0"/>
  </p:normalViewPr>
  <p:slideViewPr>
    <p:cSldViewPr snapToGrid="0">
      <p:cViewPr varScale="1">
        <p:scale>
          <a:sx n="56" d="100"/>
          <a:sy n="56" d="100"/>
        </p:scale>
        <p:origin x="10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3_4" csCatId="accent3"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1_4" csCatId="accent1"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American philosopher Edmund Gettier, who discovered them in 1963. -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It is knowledge of a truth or fact — knowledge of how the world is in whatever respect is being described by a given occurrence of “p”.</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19</a:t>
            </a:fld>
            <a:endParaRPr lang="en-US"/>
          </a:p>
        </p:txBody>
      </p:sp>
    </p:spTree>
    <p:extLst>
      <p:ext uri="{BB962C8B-B14F-4D97-AF65-F5344CB8AC3E}">
        <p14:creationId xmlns:p14="http://schemas.microsoft.com/office/powerpoint/2010/main" val="113609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Source: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There is the company president’s testimony; there is Smith’s observation of the coins in Jones’s pocket; and there is Smith’s proceeding to infer belief b carefully and sensibly from that other evidence. Belief b is thereby at least fairly well justified — supported by evidence which is good in a reasonably normal way  	 	</a:t>
            </a:r>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20</a:t>
            </a:fld>
            <a:endParaRPr lang="en-US"/>
          </a:p>
        </p:txBody>
      </p:sp>
    </p:spTree>
    <p:extLst>
      <p:ext uri="{BB962C8B-B14F-4D97-AF65-F5344CB8AC3E}">
        <p14:creationId xmlns:p14="http://schemas.microsoft.com/office/powerpoint/2010/main" val="2036927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Jonathan Weinberg, Shaun Nichols, and Stephen Stich (2001) — conducting empirical research which (they argue) casts doubt upon the evidential force of the usual epistemological intuition about the cases. </a:t>
            </a:r>
            <a:endParaRPr lang="en-US" dirty="0">
              <a:solidFill>
                <a:srgbClr val="000000"/>
              </a:solidFill>
              <a:latin typeface="Georgia" panose="02040502050405020303" pitchFamily="18" charset="0"/>
            </a:endParaRPr>
          </a:p>
          <a:p>
            <a:r>
              <a:rPr lang="en-US" b="0" i="0" dirty="0">
                <a:solidFill>
                  <a:srgbClr val="000000"/>
                </a:solidFill>
                <a:effectLst/>
                <a:latin typeface="Georgia" panose="02040502050405020303" pitchFamily="18" charset="0"/>
              </a:rPr>
              <a:t>The empirical evidence gathered so far suggests some intriguing disparities in this regard — including ones that might reflect varying ethnic ancestries or backgrounds. In particular, respondents of east Asian or Indian sub-continental descent were found to be more open than were European Americans (of “Western” descent) to classifying Gettier cases as situations in which knowledge is </a:t>
            </a:r>
            <a:r>
              <a:rPr lang="en-US" b="0" i="1" dirty="0">
                <a:solidFill>
                  <a:srgbClr val="000000"/>
                </a:solidFill>
                <a:effectLst/>
                <a:latin typeface="Georgia" panose="02040502050405020303" pitchFamily="18" charset="0"/>
              </a:rPr>
              <a:t>present</a:t>
            </a:r>
            <a:r>
              <a:rPr lang="en-US" b="0" i="0" dirty="0">
                <a:solidFill>
                  <a:srgbClr val="000000"/>
                </a:solidFill>
                <a:effectLst/>
                <a:latin typeface="Georgia" panose="02040502050405020303" pitchFamily="18" charset="0"/>
              </a:rPr>
              <a:t>. A similar disparity seemed to be correlated with respondents’ socio-economic status.</a:t>
            </a:r>
            <a:endParaRPr lang="pt-BR" dirty="0">
              <a:solidFill>
                <a:srgbClr val="000000"/>
              </a:solidFill>
              <a:latin typeface="Georgia" panose="02040502050405020303" pitchFamily="18" charset="0"/>
            </a:endParaRPr>
          </a:p>
          <a:p>
            <a:r>
              <a:rPr lang="en-US" b="0" i="0" dirty="0">
                <a:solidFill>
                  <a:srgbClr val="000000"/>
                </a:solidFill>
                <a:effectLst/>
                <a:latin typeface="Georgia" panose="02040502050405020303" pitchFamily="18" charset="0"/>
              </a:rPr>
              <a:t>epistemologists’ intuitions are particularly trustworthy on this topic</a:t>
            </a:r>
            <a:r>
              <a:rPr lang="pt-BR" b="0" i="0" dirty="0">
                <a:solidFill>
                  <a:srgbClr val="000000"/>
                </a:solidFill>
                <a:effectLst/>
                <a:latin typeface="Georgia" panose="02040502050405020303" pitchFamily="18" charset="0"/>
              </a:rPr>
              <a:t> - </a:t>
            </a:r>
            <a:r>
              <a:rPr lang="en-US" b="0" i="0" dirty="0">
                <a:solidFill>
                  <a:srgbClr val="000000"/>
                </a:solidFill>
                <a:effectLst/>
                <a:latin typeface="Georgia" panose="02040502050405020303" pitchFamily="18" charset="0"/>
              </a:rPr>
              <a:t>Are they more likely to be accurate (than are other people’s intuitions) in what they say about knowledge — in assessing its presence in, or its absence from, specific situations? </a:t>
            </a: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25</a:t>
            </a:fld>
            <a:endParaRPr lang="en-US"/>
          </a:p>
        </p:txBody>
      </p:sp>
    </p:spTree>
    <p:extLst>
      <p:ext uri="{BB962C8B-B14F-4D97-AF65-F5344CB8AC3E}">
        <p14:creationId xmlns:p14="http://schemas.microsoft.com/office/powerpoint/2010/main" val="7173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Stanford Encyclopedia of Philosophy, The Internet Encyclopedia of Philosophy, The Cambridge Dictionary of Philosophy, The Oxford Dictionary of Philosophy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Science can answer moral questions – Sam Harris – TED Talk - https://www.youtube.com/watch?v=Hj9oB4zpHww</a:t>
            </a:r>
          </a:p>
          <a:p>
            <a:endParaRPr lang="en-US" dirty="0"/>
          </a:p>
          <a:p>
            <a:endParaRPr lang="en-US" dirty="0"/>
          </a:p>
          <a:p>
            <a:r>
              <a:rPr lang="en-US" dirty="0"/>
              <a:t>https://www.youtube.com/watch?v=Xunjs-Mu-70</a:t>
            </a:r>
          </a:p>
        </p:txBody>
      </p:sp>
      <p:sp>
        <p:nvSpPr>
          <p:cNvPr id="4" name="Slide Number Placeholder 3"/>
          <p:cNvSpPr>
            <a:spLocks noGrp="1"/>
          </p:cNvSpPr>
          <p:nvPr>
            <p:ph type="sldNum" sz="quarter" idx="5"/>
          </p:nvPr>
        </p:nvSpPr>
        <p:spPr/>
        <p:txBody>
          <a:bodyPr/>
          <a:lstStyle/>
          <a:p>
            <a:fld id="{5517D457-845E-4E96-87DA-84A589035CA1}" type="slidenum">
              <a:rPr lang="en-US" smtClean="0"/>
              <a:t>26</a:t>
            </a:fld>
            <a:endParaRPr lang="en-US"/>
          </a:p>
        </p:txBody>
      </p:sp>
    </p:spTree>
    <p:extLst>
      <p:ext uri="{BB962C8B-B14F-4D97-AF65-F5344CB8AC3E}">
        <p14:creationId xmlns:p14="http://schemas.microsoft.com/office/powerpoint/2010/main" val="9772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a:p>
            <a:r>
              <a:rPr lang="it-IT" dirty="0"/>
              <a:t> ]</a:t>
            </a:r>
            <a:r>
              <a:rPr lang="it-IT" dirty="0" err="1"/>
              <a:t>Biases</a:t>
            </a:r>
            <a:r>
              <a:rPr lang="it-IT" dirty="0"/>
              <a:t> in AI Systems</a:t>
            </a:r>
          </a:p>
          <a:p>
            <a:r>
              <a:rPr lang="it-IT" dirty="0"/>
              <a:t>https://queue.acm.org/detail.cfm?id=3466134</a:t>
            </a:r>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30</a:t>
            </a:fld>
            <a:endParaRPr lang="en-US"/>
          </a:p>
        </p:txBody>
      </p:sp>
    </p:spTree>
    <p:extLst>
      <p:ext uri="{BB962C8B-B14F-4D97-AF65-F5344CB8AC3E}">
        <p14:creationId xmlns:p14="http://schemas.microsoft.com/office/powerpoint/2010/main" val="3157552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choice: wrong choice is accidental if not well-informed</a:t>
            </a:r>
          </a:p>
          <a:p>
            <a:r>
              <a:rPr lang="en-US" dirty="0"/>
              <a:t>Model generation: wrong if not well-informed</a:t>
            </a:r>
          </a:p>
          <a:p>
            <a:r>
              <a:rPr lang="en-US" dirty="0"/>
              <a:t>However, if after being informed with the best of our knowledge, choice and generation can still be affected by inherent difficulties posed by the essence of ml-based predictive models: Sparse data and Latent states. This means that better models can never eliminate the effects of sparsity and latency.</a:t>
            </a:r>
          </a:p>
          <a:p>
            <a:r>
              <a:rPr lang="en-US" dirty="0"/>
              <a:t>Nonetheless, it can still mitigate, reduce either their effects in terms of impact (magnitude) or their probability (over multiple training procedures).</a:t>
            </a:r>
          </a:p>
          <a:p>
            <a:r>
              <a:rPr lang="en-US" dirty="0"/>
              <a:t>Sparsity can be mitigated with models that allow to incorporate and update prior-knowledge, e.g., Bayesian methods, transfer learning methods.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32</a:t>
            </a:fld>
            <a:endParaRPr lang="en-US"/>
          </a:p>
        </p:txBody>
      </p:sp>
    </p:spTree>
    <p:extLst>
      <p:ext uri="{BB962C8B-B14F-4D97-AF65-F5344CB8AC3E}">
        <p14:creationId xmlns:p14="http://schemas.microsoft.com/office/powerpoint/2010/main" val="2732756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testing can be used to show the presence of bugs, but never to show their absence!” </a:t>
            </a:r>
            <a:br>
              <a:rPr lang="en-US" dirty="0"/>
            </a:br>
            <a:r>
              <a:rPr lang="en-US" dirty="0"/>
              <a:t>― </a:t>
            </a:r>
            <a:r>
              <a:rPr lang="en-US" dirty="0" err="1"/>
              <a:t>Edsger</a:t>
            </a:r>
            <a:r>
              <a:rPr lang="en-US" dirty="0"/>
              <a:t> W. Dijkstra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35</a:t>
            </a:fld>
            <a:endParaRPr lang="en-US"/>
          </a:p>
        </p:txBody>
      </p:sp>
    </p:spTree>
    <p:extLst>
      <p:ext uri="{BB962C8B-B14F-4D97-AF65-F5344CB8AC3E}">
        <p14:creationId xmlns:p14="http://schemas.microsoft.com/office/powerpoint/2010/main" val="2318772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envelope (engineering idea) for safe/robust learning (% of safety violation guarantee)</a:t>
            </a:r>
          </a:p>
          <a:p>
            <a:r>
              <a:rPr lang="en-US" dirty="0"/>
              <a:t>Business critical systems</a:t>
            </a:r>
          </a:p>
          <a:p>
            <a:r>
              <a:rPr lang="en-US" dirty="0"/>
              <a:t>Critical State Spaces</a:t>
            </a:r>
          </a:p>
          <a:p>
            <a:r>
              <a:rPr lang="en-US" dirty="0"/>
              <a:t>Envelope has to be evolved as well </a:t>
            </a:r>
          </a:p>
          <a:p>
            <a:r>
              <a:rPr lang="en-US" dirty="0"/>
              <a:t>How to know that the envelope is valid.</a:t>
            </a:r>
          </a:p>
          <a:p>
            <a:r>
              <a:rPr lang="en-US" dirty="0"/>
              <a:t>Lecture on </a:t>
            </a:r>
            <a:r>
              <a:rPr lang="en-US" dirty="0" err="1"/>
              <a:t>Safety&amp;Resilient</a:t>
            </a:r>
            <a:r>
              <a:rPr lang="en-US" dirty="0"/>
              <a:t> Systems – structures that adjust (reviewing safety margins)</a:t>
            </a:r>
          </a:p>
          <a:p>
            <a:r>
              <a:rPr lang="en-US" dirty="0"/>
              <a:t>Accidents trigger reviews of safety margins</a:t>
            </a:r>
          </a:p>
          <a:p>
            <a:r>
              <a:rPr lang="en-US" b="1" dirty="0"/>
              <a:t>Human-on-the-loop </a:t>
            </a:r>
            <a:r>
              <a:rPr lang="en-US" dirty="0"/>
              <a:t>(confirm the automated decision)</a:t>
            </a:r>
          </a:p>
          <a:p>
            <a:r>
              <a:rPr lang="en-US" dirty="0"/>
              <a:t>Recommendation system – how many are accepted vs rejected</a:t>
            </a:r>
          </a:p>
          <a:p>
            <a:r>
              <a:rPr lang="en-US" dirty="0"/>
              <a:t>Imitation learning vs Reward modeling </a:t>
            </a:r>
          </a:p>
          <a:p>
            <a:r>
              <a:rPr lang="en-US" dirty="0"/>
              <a:t>Crash example (how many people were affected), not possible, because measurements are also missing in a crash (income loss, satisfaction loss), e.g. Counterfactuals. These are phenomena that the runtime model can estimate indirectly (failed transactions)</a:t>
            </a:r>
          </a:p>
        </p:txBody>
      </p:sp>
      <p:sp>
        <p:nvSpPr>
          <p:cNvPr id="4" name="Slide Number Placeholder 3"/>
          <p:cNvSpPr>
            <a:spLocks noGrp="1"/>
          </p:cNvSpPr>
          <p:nvPr>
            <p:ph type="sldNum" sz="quarter" idx="5"/>
          </p:nvPr>
        </p:nvSpPr>
        <p:spPr/>
        <p:txBody>
          <a:bodyPr/>
          <a:lstStyle/>
          <a:p>
            <a:fld id="{6F5E3EB3-4474-4F6D-B7CC-AA304012D246}" type="slidenum">
              <a:rPr lang="en-US" smtClean="0"/>
              <a:t>36</a:t>
            </a:fld>
            <a:endParaRPr lang="en-US"/>
          </a:p>
        </p:txBody>
      </p:sp>
    </p:spTree>
    <p:extLst>
      <p:ext uri="{BB962C8B-B14F-4D97-AF65-F5344CB8AC3E}">
        <p14:creationId xmlns:p14="http://schemas.microsoft.com/office/powerpoint/2010/main" val="332208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8</a:t>
            </a:fld>
            <a:endParaRPr lang="en-US"/>
          </a:p>
        </p:txBody>
      </p:sp>
    </p:spTree>
    <p:extLst>
      <p:ext uri="{BB962C8B-B14F-4D97-AF65-F5344CB8AC3E}">
        <p14:creationId xmlns:p14="http://schemas.microsoft.com/office/powerpoint/2010/main" val="311671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10</a:t>
            </a:fld>
            <a:endParaRPr lang="en-US"/>
          </a:p>
        </p:txBody>
      </p:sp>
    </p:spTree>
    <p:extLst>
      <p:ext uri="{BB962C8B-B14F-4D97-AF65-F5344CB8AC3E}">
        <p14:creationId xmlns:p14="http://schemas.microsoft.com/office/powerpoint/2010/main" val="320149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11</a:t>
            </a:fld>
            <a:endParaRPr lang="en-US"/>
          </a:p>
        </p:txBody>
      </p:sp>
    </p:spTree>
    <p:extLst>
      <p:ext uri="{BB962C8B-B14F-4D97-AF65-F5344CB8AC3E}">
        <p14:creationId xmlns:p14="http://schemas.microsoft.com/office/powerpoint/2010/main" val="213085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Pearl, Judea. "Probabilities of causation: three counterfactual interpretations and their identification." </a:t>
            </a:r>
            <a:r>
              <a:rPr lang="en-US" i="1" dirty="0"/>
              <a:t>Probabilistic and Causal Inference: The Works of Judea Pearl</a:t>
            </a:r>
            <a:r>
              <a:rPr lang="en-US" dirty="0"/>
              <a:t>. 2022. 317-372.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Gomes, Gilberto. "Necessary and Sufficient Conditions, Counterfactuals and Causal Explanations." </a:t>
            </a:r>
            <a:r>
              <a:rPr lang="en-US" i="1" dirty="0" err="1"/>
              <a:t>Erkenntnis</a:t>
            </a:r>
            <a:r>
              <a:rPr lang="en-US" dirty="0"/>
              <a:t> (2023): 1-24.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12</a:t>
            </a:fld>
            <a:endParaRPr lang="en-US"/>
          </a:p>
        </p:txBody>
      </p:sp>
    </p:spTree>
    <p:extLst>
      <p:ext uri="{BB962C8B-B14F-4D97-AF65-F5344CB8AC3E}">
        <p14:creationId xmlns:p14="http://schemas.microsoft.com/office/powerpoint/2010/main" val="123944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Robert Boyle, John Locke, members of the early Royal Society and like-minded authors in France and Italy applied this approach to empirical issues within physics and medicine and to metaphysical questions concerning, for instance, the nature of causation and the basic structure of the material world. Later experimentalists extended their rejection of 'first philosophy' and application of empirical methods to the fields of ethics and aesthetics. Scottish and German authors, like David Hume and J. G. H. Feder, advocated the 'application of experimental philosophy to moral subjects' (Hume) and relied on empirical claims to promote sentimentalist ethical theories.</a:t>
            </a:r>
          </a:p>
        </p:txBody>
      </p:sp>
      <p:sp>
        <p:nvSpPr>
          <p:cNvPr id="4" name="Slide Number Placeholder 3"/>
          <p:cNvSpPr>
            <a:spLocks noGrp="1"/>
          </p:cNvSpPr>
          <p:nvPr>
            <p:ph type="sldNum" sz="quarter" idx="5"/>
          </p:nvPr>
        </p:nvSpPr>
        <p:spPr/>
        <p:txBody>
          <a:bodyPr/>
          <a:lstStyle/>
          <a:p>
            <a:fld id="{5517D457-845E-4E96-87DA-84A589035CA1}" type="slidenum">
              <a:rPr lang="en-US" smtClean="0"/>
              <a:t>15</a:t>
            </a:fld>
            <a:endParaRPr lang="en-US"/>
          </a:p>
        </p:txBody>
      </p:sp>
    </p:spTree>
    <p:extLst>
      <p:ext uri="{BB962C8B-B14F-4D97-AF65-F5344CB8AC3E}">
        <p14:creationId xmlns:p14="http://schemas.microsoft.com/office/powerpoint/2010/main" val="348478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16</a:t>
            </a:fld>
            <a:endParaRPr lang="en-US"/>
          </a:p>
        </p:txBody>
      </p:sp>
    </p:spTree>
    <p:extLst>
      <p:ext uri="{BB962C8B-B14F-4D97-AF65-F5344CB8AC3E}">
        <p14:creationId xmlns:p14="http://schemas.microsoft.com/office/powerpoint/2010/main" val="341779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17</a:t>
            </a:fld>
            <a:endParaRPr lang="en-US"/>
          </a:p>
        </p:txBody>
      </p:sp>
    </p:spTree>
    <p:extLst>
      <p:ext uri="{BB962C8B-B14F-4D97-AF65-F5344CB8AC3E}">
        <p14:creationId xmlns:p14="http://schemas.microsoft.com/office/powerpoint/2010/main" val="173826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American philosopher Edmund Gettier, who discovered them in 1963. -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It is knowledge of a truth or fact — knowledge of how the world is in whatever respect is being described by a given occurrence of “p”.</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18</a:t>
            </a:fld>
            <a:endParaRPr lang="en-US"/>
          </a:p>
        </p:txBody>
      </p:sp>
    </p:spTree>
    <p:extLst>
      <p:ext uri="{BB962C8B-B14F-4D97-AF65-F5344CB8AC3E}">
        <p14:creationId xmlns:p14="http://schemas.microsoft.com/office/powerpoint/2010/main" val="6432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5/9/2023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5/9/2023</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5/9/2023</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5/9/2023</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5/9/2023</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5/9/2023</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5/9/2023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5/9/2023</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5/9/2023</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5/9/2023</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5/9/2023</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5/9/2023</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5/9/2023</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5/9/2023</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5/9/2023</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hyperlink" Target="mailto:Matthias.barkowsky@hpi.de" TargetMode="Externa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4.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hyperlink" Target="https://www.edge.org/conversation/joshua_knobe-daniel_kahneman-a-characteristic-difference" TargetMode="External"/><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hyperlink" Target="https://www.edge.org/conversation/joshua_knobe-the-new-science-of-morality-part-8"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3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151909"/>
          </a:xfrm>
        </p:spPr>
        <p:txBody>
          <a:bodyPr>
            <a:noAutofit/>
          </a:bodyPr>
          <a:lstStyle/>
          <a:p>
            <a:r>
              <a:rPr lang="en-US" altLang="x-none" sz="1600" dirty="0" err="1">
                <a:ea typeface="ＭＳ Ｐゴシック" charset="-128"/>
              </a:rPr>
              <a:t>SoSe</a:t>
            </a:r>
            <a:r>
              <a:rPr lang="en-US" altLang="x-none" sz="1600" dirty="0">
                <a:ea typeface="ＭＳ Ｐゴシック" charset="-128"/>
              </a:rPr>
              <a:t> Term 23</a:t>
            </a:r>
            <a:br>
              <a:rPr lang="en-US" altLang="x-none" sz="1600" dirty="0">
                <a:ea typeface="ＭＳ Ｐゴシック" charset="-128"/>
              </a:rPr>
            </a:br>
            <a:r>
              <a:rPr lang="en-US" sz="3200" b="1" dirty="0"/>
              <a:t>Responsible Artificial Intelligence</a:t>
            </a:r>
            <a:br>
              <a:rPr lang="en-US" sz="3200" b="1" dirty="0"/>
            </a:br>
            <a:br>
              <a:rPr lang="en-US" sz="3200" dirty="0"/>
            </a:br>
            <a:r>
              <a:rPr lang="en-US" sz="3200" b="1" dirty="0"/>
              <a:t>Lecture-5: </a:t>
            </a:r>
            <a:r>
              <a:rPr lang="en-US" sz="3200" dirty="0"/>
              <a:t>Experimental Philosophy</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784582"/>
            <a:ext cx="9144000" cy="1778936"/>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Matthias </a:t>
            </a:r>
            <a:r>
              <a:rPr lang="en-US" altLang="x-none" sz="1600" dirty="0" err="1">
                <a:solidFill>
                  <a:srgbClr val="323232"/>
                </a:solidFill>
                <a:latin typeface="Verdana"/>
                <a:ea typeface="ＭＳ Ｐゴシック" charset="-128"/>
              </a:rPr>
              <a:t>Barkowsky</a:t>
            </a:r>
            <a:r>
              <a:rPr lang="en-US" altLang="x-none" sz="1600" dirty="0">
                <a:solidFill>
                  <a:srgbClr val="323232"/>
                </a:solidFill>
                <a:latin typeface="Verdana"/>
                <a:ea typeface="ＭＳ Ｐゴシック" charset="-128"/>
              </a:rPr>
              <a:t> (</a:t>
            </a:r>
            <a:r>
              <a:rPr lang="en-US" altLang="x-none" sz="1600" dirty="0">
                <a:solidFill>
                  <a:srgbClr val="323232"/>
                </a:solidFill>
                <a:latin typeface="Verdana"/>
                <a:ea typeface="ＭＳ Ｐゴシック" charset="-128"/>
                <a:hlinkClick r:id="rId6"/>
              </a:rPr>
              <a:t>Matthias.barkowsky@hpi.de</a:t>
            </a:r>
            <a:r>
              <a:rPr lang="en-US" altLang="x-none" sz="1600" dirty="0">
                <a:solidFill>
                  <a:srgbClr val="323232"/>
                </a:solidFill>
                <a:latin typeface="Verdana"/>
                <a:ea typeface="ＭＳ Ｐゴシック" charset="-128"/>
              </a:rPr>
              <a:t>) </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 </a:t>
            </a:r>
            <a:r>
              <a:rPr lang="en-US" sz="1800" dirty="0"/>
              <a:t>[Pearl 2019b]</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p:txBody>
              <a:bodyPr/>
              <a:lstStyle/>
              <a:p>
                <a:r>
                  <a:rPr lang="en-US" b="1" dirty="0"/>
                  <a:t>Probability of Necessity </a:t>
                </a:r>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𝑁</m:t>
                      </m:r>
                      <m:r>
                        <a:rPr lang="en-US" b="0" i="1" dirty="0" smtClean="0">
                          <a:latin typeface="Cambria Math" panose="02040503050406030204" pitchFamily="18" charset="0"/>
                        </a:rPr>
                        <m:t> ≜ </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r>
                                <a:rPr lang="en-US" b="0" i="1" dirty="0" smtClean="0">
                                  <a:latin typeface="Cambria Math" panose="02040503050406030204" pitchFamily="18" charset="0"/>
                                </a:rPr>
                                <m:t>′</m:t>
                              </m:r>
                            </m:e>
                            <m:sub>
                              <m:r>
                                <a:rPr lang="en-US" i="1" dirty="0" err="1" smtClean="0">
                                  <a:latin typeface="Cambria Math" panose="02040503050406030204" pitchFamily="18" charset="0"/>
                                </a:rPr>
                                <m:t>𝑥</m:t>
                              </m:r>
                              <m:r>
                                <a:rPr lang="en-US" b="0" i="1" dirty="0" smtClean="0">
                                  <a:latin typeface="Cambria Math" panose="02040503050406030204" pitchFamily="18" charset="0"/>
                                </a:rPr>
                                <m:t>′</m:t>
                              </m:r>
                            </m:sub>
                          </m:sSub>
                          <m:r>
                            <a:rPr lang="en-US" b="0" i="1" dirty="0" smtClean="0">
                              <a:latin typeface="Cambria Math" panose="02040503050406030204" pitchFamily="18" charset="0"/>
                            </a:rPr>
                            <m:t>=</m:t>
                          </m:r>
                          <m:r>
                            <a:rPr lang="en-US" b="0" i="1" dirty="0" smtClean="0">
                              <a:latin typeface="Cambria Math" panose="02040503050406030204" pitchFamily="18" charset="0"/>
                            </a:rPr>
                            <m:t>𝐹𝑎𝑙𝑠𝑒</m:t>
                          </m:r>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𝑇𝑟𝑢𝑒</m:t>
                      </m:r>
                      <m:r>
                        <a:rPr lang="en-US"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𝑇𝑟𝑢𝑒</m:t>
                      </m:r>
                      <m:r>
                        <a:rPr lang="en-US" i="1" dirty="0"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𝑃𝑁</m:t>
                      </m:r>
                      <m:r>
                        <a:rPr lang="en-US" b="0" i="1" dirty="0" smtClean="0">
                          <a:latin typeface="Cambria Math" panose="02040503050406030204" pitchFamily="18" charset="0"/>
                        </a:rPr>
                        <m:t>≜</m:t>
                      </m:r>
                      <m:r>
                        <a:rPr lang="en-US" i="1" dirty="0">
                          <a:latin typeface="Cambria Math" panose="02040503050406030204" pitchFamily="18" charset="0"/>
                        </a:rPr>
                        <m:t>𝑃</m:t>
                      </m:r>
                      <m:d>
                        <m:dPr>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𝑦</m:t>
                              </m:r>
                              <m:r>
                                <a:rPr lang="en-US" b="0" i="1" dirty="0" smtClean="0">
                                  <a:latin typeface="Cambria Math" panose="02040503050406030204" pitchFamily="18" charset="0"/>
                                </a:rPr>
                                <m:t>′</m:t>
                              </m:r>
                            </m:e>
                            <m:sub>
                              <m:r>
                                <a:rPr lang="en-US" i="1" dirty="0" err="1">
                                  <a:latin typeface="Cambria Math" panose="02040503050406030204" pitchFamily="18" charset="0"/>
                                </a:rPr>
                                <m:t>𝑥</m:t>
                              </m:r>
                              <m:r>
                                <a:rPr lang="en-US" b="0" i="1" dirty="0" smtClean="0">
                                  <a:latin typeface="Cambria Math" panose="02040503050406030204" pitchFamily="18" charset="0"/>
                                </a:rPr>
                                <m:t>′</m:t>
                              </m:r>
                            </m:sub>
                          </m:sSub>
                          <m:r>
                            <a:rPr lang="en-US" i="1" dirty="0">
                              <a:latin typeface="Cambria Math" panose="02040503050406030204" pitchFamily="18" charset="0"/>
                            </a:rPr>
                            <m:t> </m:t>
                          </m:r>
                        </m:e>
                      </m:d>
                      <m:r>
                        <a:rPr lang="en-US" i="1" dirty="0">
                          <a:latin typeface="Cambria Math" panose="02040503050406030204" pitchFamily="18" charset="0"/>
                        </a:rPr>
                        <m:t> </m:t>
                      </m:r>
                      <m:r>
                        <a:rPr lang="en-US" i="1" dirty="0" err="1">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m:oMathPara>
                </a14:m>
                <a:endParaRPr lang="en-US" dirty="0"/>
              </a:p>
              <a:p>
                <a:endParaRPr lang="en-US" dirty="0"/>
              </a:p>
              <a:p>
                <a:r>
                  <a:rPr lang="en-US" dirty="0"/>
                  <a:t>in other words, given that y and x happened, what is the probability that y would not happen if x does not happen?</a:t>
                </a:r>
              </a:p>
              <a:p>
                <a:endParaRPr lang="en-US" dirty="0"/>
              </a:p>
              <a:p>
                <a:r>
                  <a:rPr lang="en-US" b="1" dirty="0"/>
                  <a:t>Probability of Sufficiency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𝑃𝑆</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err="1" smtClean="0">
                                  <a:latin typeface="Cambria Math" panose="02040503050406030204" pitchFamily="18" charset="0"/>
                                </a:rPr>
                                <m:t>𝑥</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m:oMathPara>
                </a14:m>
                <a:endParaRPr lang="en-US" dirty="0"/>
              </a:p>
              <a:p>
                <a:endParaRPr lang="en-US" b="0" dirty="0"/>
              </a:p>
              <a:p>
                <a:r>
                  <a:rPr lang="en-US" dirty="0"/>
                  <a:t>in other words, given that y and x </a:t>
                </a:r>
                <a:r>
                  <a:rPr lang="en-US" b="1" dirty="0"/>
                  <a:t>did not </a:t>
                </a:r>
                <a:r>
                  <a:rPr lang="en-US" dirty="0"/>
                  <a:t>happen, what is the probability that y would happen if x happen?</a:t>
                </a:r>
              </a:p>
              <a:p>
                <a:endParaRPr lang="en-US" b="0" dirty="0"/>
              </a:p>
              <a:p>
                <a:endParaRPr lang="en-US" b="0" dirty="0"/>
              </a:p>
              <a:p>
                <a:endParaRPr lang="en-US" dirty="0"/>
              </a:p>
            </p:txBody>
          </p:sp>
        </mc:Choice>
        <mc:Fallback>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blipFill>
                <a:blip r:embed="rId3"/>
                <a:stretch>
                  <a:fillRect l="-1595" t="-128" r="-1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10</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285427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-II </a:t>
            </a:r>
            <a:r>
              <a:rPr lang="en-US" sz="1800" dirty="0"/>
              <a:t>[Pearl 2019b]</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a:xfrm>
                <a:off x="478369" y="1653116"/>
                <a:ext cx="9169401" cy="1449007"/>
              </a:xfrm>
            </p:spPr>
            <p:txBody>
              <a:bodyPr/>
              <a:lstStyle/>
              <a:p>
                <a:r>
                  <a:rPr lang="en-US" b="1" dirty="0"/>
                  <a:t>Probability of Necessity AND Sufficiency</a:t>
                </a:r>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𝑃𝑁</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i="1" dirty="0" smtClean="0">
                          <a:latin typeface="Cambria Math" panose="02040503050406030204" pitchFamily="18" charset="0"/>
                        </a:rPr>
                        <m:t>𝑃</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e>
                        <m:sub>
                          <m:sSup>
                            <m:sSupPr>
                              <m:ctrlPr>
                                <a:rPr lang="en-US" i="1" dirty="0">
                                  <a:latin typeface="Cambria Math" panose="02040503050406030204" pitchFamily="18" charset="0"/>
                                </a:rPr>
                              </m:ctrlPr>
                            </m:sSupPr>
                            <m:e>
                              <m:r>
                                <a:rPr lang="en-US" i="1" dirty="0" err="1">
                                  <a:latin typeface="Cambria Math" panose="02040503050406030204" pitchFamily="18" charset="0"/>
                                </a:rPr>
                                <m:t>𝑥</m:t>
                              </m:r>
                            </m:e>
                            <m:sup>
                              <m:r>
                                <a:rPr lang="en-US" i="1" dirty="0">
                                  <a:latin typeface="Cambria Math" panose="02040503050406030204" pitchFamily="18" charset="0"/>
                                </a:rPr>
                                <m:t>′</m:t>
                              </m:r>
                            </m:sup>
                          </m:sSup>
                        </m:sub>
                      </m:sSub>
                      <m:r>
                        <a:rPr lang="en-US" b="0"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𝑥</m:t>
                          </m:r>
                        </m:sub>
                      </m:sSub>
                      <m:r>
                        <a:rPr lang="en-US" b="0" i="1" dirty="0"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𝑁𝑆</m:t>
                      </m:r>
                      <m:r>
                        <a:rPr lang="en-US" b="0" i="1" dirty="0" smtClean="0">
                          <a:latin typeface="Cambria Math" panose="02040503050406030204" pitchFamily="18" charset="0"/>
                        </a:rPr>
                        <m:t>≜</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r>
                        <a:rPr lang="en-US" b="0" i="1" dirty="0" smtClean="0">
                          <a:latin typeface="Cambria Math" panose="02040503050406030204" pitchFamily="18" charset="0"/>
                        </a:rPr>
                        <m:t>𝑃𝑁</m:t>
                      </m:r>
                      <m:r>
                        <a:rPr lang="en-US" b="0" i="1" dirty="0" smtClean="0">
                          <a:latin typeface="Cambria Math" panose="02040503050406030204" pitchFamily="18" charset="0"/>
                        </a:rPr>
                        <m:t>+</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𝑦</m:t>
                              </m:r>
                            </m:e>
                            <m:sup>
                              <m:r>
                                <a:rPr lang="en-US" b="0" i="1" dirty="0" smtClean="0">
                                  <a:latin typeface="Cambria Math" panose="02040503050406030204" pitchFamily="18" charset="0"/>
                                </a:rPr>
                                <m:t>′</m:t>
                              </m:r>
                            </m:sup>
                          </m:sSup>
                        </m:e>
                      </m:d>
                      <m:r>
                        <a:rPr lang="en-US" b="0" i="1" dirty="0" smtClean="0">
                          <a:latin typeface="Cambria Math" panose="02040503050406030204" pitchFamily="18" charset="0"/>
                        </a:rPr>
                        <m:t>𝑃𝑆</m:t>
                      </m:r>
                    </m:oMath>
                  </m:oMathPara>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xfrm>
                <a:off x="478369" y="1653116"/>
                <a:ext cx="9169401" cy="1449007"/>
              </a:xfrm>
              <a:blipFill>
                <a:blip r:embed="rId3"/>
                <a:stretch>
                  <a:fillRect l="-1595" t="-4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11</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364002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BA4E-F41D-726C-4728-8A29D67AEDEF}"/>
              </a:ext>
            </a:extLst>
          </p:cNvPr>
          <p:cNvSpPr>
            <a:spLocks noGrp="1"/>
          </p:cNvSpPr>
          <p:nvPr>
            <p:ph type="title"/>
          </p:nvPr>
        </p:nvSpPr>
        <p:spPr/>
        <p:txBody>
          <a:bodyPr/>
          <a:lstStyle/>
          <a:p>
            <a:r>
              <a:rPr lang="en-US" dirty="0"/>
              <a:t>Sufficiency Necessity Probabilities with Counterfactuals -III </a:t>
            </a:r>
            <a:r>
              <a:rPr lang="en-US" sz="1800" dirty="0"/>
              <a:t>[Pearl 2019b]</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379337-88E2-E288-816F-A548FCFE0CED}"/>
                  </a:ext>
                </a:extLst>
              </p:cNvPr>
              <p:cNvSpPr>
                <a:spLocks noGrp="1"/>
              </p:cNvSpPr>
              <p:nvPr>
                <p:ph idx="1"/>
              </p:nvPr>
            </p:nvSpPr>
            <p:spPr/>
            <p:txBody>
              <a:bodyPr/>
              <a:lstStyle/>
              <a:p>
                <a:endParaRPr lang="en-US" dirty="0"/>
              </a:p>
              <a:p>
                <a:r>
                  <a:rPr lang="en-US" b="1" dirty="0"/>
                  <a:t>Probability of Disablement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𝐷</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r>
                                <a:rPr lang="en-US" b="0" i="1" dirty="0" smtClean="0">
                                  <a:latin typeface="Cambria Math" panose="02040503050406030204" pitchFamily="18" charset="0"/>
                                </a:rPr>
                                <m:t>′</m:t>
                              </m:r>
                            </m:e>
                            <m:sub>
                              <m:r>
                                <a:rPr lang="en-US" i="1" dirty="0" err="1" smtClean="0">
                                  <a:latin typeface="Cambria Math" panose="02040503050406030204" pitchFamily="18" charset="0"/>
                                </a:rPr>
                                <m:t>𝑥</m:t>
                              </m:r>
                              <m:r>
                                <a:rPr lang="en-US" b="0" i="1" dirty="0" smtClean="0">
                                  <a:latin typeface="Cambria Math" panose="02040503050406030204" pitchFamily="18" charset="0"/>
                                </a:rPr>
                                <m:t>′</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i="1" dirty="0" smtClean="0">
                          <a:latin typeface="Cambria Math" panose="02040503050406030204" pitchFamily="18" charset="0"/>
                        </a:rPr>
                        <m:t>)</m:t>
                      </m:r>
                    </m:oMath>
                  </m:oMathPara>
                </a14:m>
                <a:endParaRPr lang="en-US" b="0" dirty="0"/>
              </a:p>
              <a:p>
                <a:r>
                  <a:rPr lang="en-US" dirty="0"/>
                  <a:t>y would have been prevented if it were not for </a:t>
                </a:r>
                <a:r>
                  <a:rPr lang="en-US" b="1" dirty="0"/>
                  <a:t>x</a:t>
                </a:r>
                <a:r>
                  <a:rPr lang="en-US" dirty="0"/>
                  <a:t> happening.  that </a:t>
                </a:r>
                <a:r>
                  <a:rPr lang="en-US" b="1" dirty="0"/>
                  <a:t>y</a:t>
                </a:r>
                <a:r>
                  <a:rPr lang="en-US" dirty="0"/>
                  <a:t> and </a:t>
                </a:r>
                <a:r>
                  <a:rPr lang="en-US" b="1" dirty="0"/>
                  <a:t>x</a:t>
                </a:r>
                <a:r>
                  <a:rPr lang="en-US" dirty="0"/>
                  <a:t>, i.e., </a:t>
                </a:r>
                <a:r>
                  <a:rPr lang="en-US" b="1" dirty="0"/>
                  <a:t>x</a:t>
                </a:r>
                <a:r>
                  <a:rPr lang="en-US" dirty="0"/>
                  <a:t> is a potential prevention measure</a:t>
                </a:r>
                <a:endParaRPr lang="en-US" b="0" dirty="0"/>
              </a:p>
              <a:p>
                <a:endParaRPr lang="en-US" dirty="0"/>
              </a:p>
              <a:p>
                <a:r>
                  <a:rPr lang="en-US" b="1" dirty="0"/>
                  <a:t>Probability of Enablement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b="0" i="1" dirty="0" smtClean="0">
                          <a:latin typeface="Cambria Math" panose="02040503050406030204" pitchFamily="18" charset="0"/>
                        </a:rPr>
                        <m:t>𝐸</m:t>
                      </m:r>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err="1" smtClean="0">
                                  <a:latin typeface="Cambria Math" panose="02040503050406030204" pitchFamily="18" charset="0"/>
                                </a:rPr>
                                <m:t>𝑥</m:t>
                              </m:r>
                            </m:sub>
                          </m:sSub>
                          <m:r>
                            <a:rPr lang="en-US" b="0" i="1" dirty="0" smtClean="0">
                              <a:latin typeface="Cambria Math" panose="02040503050406030204" pitchFamily="18" charset="0"/>
                            </a:rPr>
                            <m:t> </m:t>
                          </m:r>
                        </m:e>
                      </m:d>
                      <m:r>
                        <a:rPr lang="en-US" b="0" i="1" dirty="0" smtClean="0">
                          <a:latin typeface="Cambria Math" panose="02040503050406030204" pitchFamily="18" charset="0"/>
                        </a:rPr>
                        <m:t> </m:t>
                      </m:r>
                      <m:r>
                        <a:rPr lang="en-US" i="1" dirty="0" err="1" smtClean="0">
                          <a:latin typeface="Cambria Math" panose="02040503050406030204" pitchFamily="18" charset="0"/>
                        </a:rPr>
                        <m:t>𝑦</m:t>
                      </m:r>
                      <m:r>
                        <a:rPr lang="en-US" b="0" i="1" dirty="0" smtClean="0">
                          <a:latin typeface="Cambria Math" panose="02040503050406030204" pitchFamily="18" charset="0"/>
                        </a:rPr>
                        <m:t>′</m:t>
                      </m:r>
                      <m:r>
                        <a:rPr lang="en-US" i="1" dirty="0" smtClean="0">
                          <a:latin typeface="Cambria Math" panose="02040503050406030204" pitchFamily="18" charset="0"/>
                        </a:rPr>
                        <m:t>)</m:t>
                      </m:r>
                    </m:oMath>
                  </m:oMathPara>
                </a14:m>
                <a:endParaRPr lang="en-US" b="0" dirty="0"/>
              </a:p>
              <a:p>
                <a:r>
                  <a:rPr lang="en-US" dirty="0"/>
                  <a:t>Similar to the </a:t>
                </a:r>
                <a:r>
                  <a:rPr lang="en-US" b="1" dirty="0"/>
                  <a:t>PS</a:t>
                </a:r>
                <a:r>
                  <a:rPr lang="en-US" dirty="0"/>
                  <a:t> (but not conditioning on </a:t>
                </a:r>
                <a:r>
                  <a:rPr lang="en-US" b="1" dirty="0"/>
                  <a:t>x’</a:t>
                </a:r>
                <a:r>
                  <a:rPr lang="en-US" dirty="0"/>
                  <a:t>). In the case of an exposure to a pathogen (</a:t>
                </a:r>
                <a:r>
                  <a:rPr lang="en-US" b="1" dirty="0"/>
                  <a:t>x=true</a:t>
                </a:r>
                <a:r>
                  <a:rPr lang="en-US" dirty="0"/>
                  <a:t>) and getting infected (</a:t>
                </a:r>
                <a:r>
                  <a:rPr lang="en-US" b="1" dirty="0"/>
                  <a:t>y=true</a:t>
                </a:r>
                <a:r>
                  <a:rPr lang="en-US" dirty="0"/>
                  <a:t>), </a:t>
                </a:r>
                <a:r>
                  <a:rPr lang="en-US" b="1" dirty="0"/>
                  <a:t>PE</a:t>
                </a:r>
                <a:r>
                  <a:rPr lang="en-US" dirty="0"/>
                  <a:t> allows assess the risk of an exposure on an entire population of healthy individuals, inclusive the already exposed (</a:t>
                </a:r>
                <a:r>
                  <a:rPr lang="en-US" b="1" dirty="0"/>
                  <a:t>y=true</a:t>
                </a:r>
                <a:r>
                  <a:rPr lang="en-US" dirty="0"/>
                  <a:t>)</a:t>
                </a:r>
                <a:endParaRPr lang="en-US" b="0" dirty="0"/>
              </a:p>
              <a:p>
                <a:endParaRPr lang="en-US" b="0" dirty="0"/>
              </a:p>
              <a:p>
                <a:endParaRPr lang="en-US" dirty="0"/>
              </a:p>
            </p:txBody>
          </p:sp>
        </mc:Choice>
        <mc:Fallback xmlns="">
          <p:sp>
            <p:nvSpPr>
              <p:cNvPr id="3" name="Content Placeholder 2">
                <a:extLst>
                  <a:ext uri="{FF2B5EF4-FFF2-40B4-BE49-F238E27FC236}">
                    <a16:creationId xmlns:a16="http://schemas.microsoft.com/office/drawing/2014/main" id="{88379337-88E2-E288-816F-A548FCFE0CED}"/>
                  </a:ext>
                </a:extLst>
              </p:cNvPr>
              <p:cNvSpPr>
                <a:spLocks noGrp="1" noRot="1" noChangeAspect="1" noMove="1" noResize="1" noEditPoints="1" noAdjustHandles="1" noChangeArrowheads="1" noChangeShapeType="1" noTextEdit="1"/>
              </p:cNvSpPr>
              <p:nvPr>
                <p:ph idx="1"/>
              </p:nvPr>
            </p:nvSpPr>
            <p:spPr>
              <a:blipFill>
                <a:blip r:embed="rId3"/>
                <a:stretch>
                  <a:fillRect l="-1595" r="-21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29C37E-5E17-9307-E6A8-0383A8809448}"/>
              </a:ext>
            </a:extLst>
          </p:cNvPr>
          <p:cNvSpPr>
            <a:spLocks noGrp="1"/>
          </p:cNvSpPr>
          <p:nvPr>
            <p:ph type="sldNum" sz="quarter" idx="12"/>
          </p:nvPr>
        </p:nvSpPr>
        <p:spPr>
          <a:xfrm>
            <a:off x="11058259" y="5312634"/>
            <a:ext cx="911551" cy="219448"/>
          </a:xfrm>
        </p:spPr>
        <p:txBody>
          <a:bodyPr/>
          <a:lstStyle/>
          <a:p>
            <a:fld id="{477C7578-46E3-4DC5-9844-CB06902B4F72}" type="slidenum">
              <a:rPr lang="en-US" smtClean="0"/>
              <a:t>12</a:t>
            </a:fld>
            <a:endParaRPr lang="en-US" dirty="0"/>
          </a:p>
        </p:txBody>
      </p:sp>
      <p:sp>
        <p:nvSpPr>
          <p:cNvPr id="8" name="TextBox 7">
            <a:extLst>
              <a:ext uri="{FF2B5EF4-FFF2-40B4-BE49-F238E27FC236}">
                <a16:creationId xmlns:a16="http://schemas.microsoft.com/office/drawing/2014/main" id="{579662B5-DAFD-5E97-DCC1-0DB44E5EBED3}"/>
              </a:ext>
            </a:extLst>
          </p:cNvPr>
          <p:cNvSpPr txBox="1"/>
          <p:nvPr/>
        </p:nvSpPr>
        <p:spPr bwMode="gray">
          <a:xfrm>
            <a:off x="152400" y="6211669"/>
            <a:ext cx="10025641" cy="430887"/>
          </a:xfrm>
          <a:prstGeom prst="rect">
            <a:avLst/>
          </a:prstGeom>
          <a:noFill/>
        </p:spPr>
        <p:txBody>
          <a:bodyPr wrap="square">
            <a:spAutoFit/>
          </a:bodyPr>
          <a:lstStyle/>
          <a:p>
            <a:r>
              <a:rPr lang="en-US" sz="1100" dirty="0"/>
              <a:t>Pearl, Judea. "Probabilities of causation: three counterfactual interpretations and their identification." </a:t>
            </a:r>
            <a:r>
              <a:rPr lang="en-US" sz="1100" i="1" dirty="0"/>
              <a:t>Probabilistic and Causal Inference: The Works of Judea Pearl</a:t>
            </a:r>
            <a:r>
              <a:rPr lang="en-US" sz="1100" dirty="0"/>
              <a:t>. 2022. 317-372</a:t>
            </a:r>
          </a:p>
        </p:txBody>
      </p:sp>
    </p:spTree>
    <p:extLst>
      <p:ext uri="{BB962C8B-B14F-4D97-AF65-F5344CB8AC3E}">
        <p14:creationId xmlns:p14="http://schemas.microsoft.com/office/powerpoint/2010/main" val="268163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ABFB-8DC8-217C-C33C-1A3F49A6833B}"/>
              </a:ext>
            </a:extLst>
          </p:cNvPr>
          <p:cNvSpPr>
            <a:spLocks noGrp="1"/>
          </p:cNvSpPr>
          <p:nvPr>
            <p:ph type="ctrTitle"/>
          </p:nvPr>
        </p:nvSpPr>
        <p:spPr/>
        <p:txBody>
          <a:bodyPr/>
          <a:lstStyle/>
          <a:p>
            <a:r>
              <a:rPr lang="en-US" dirty="0"/>
              <a:t>Experimental Philosophy</a:t>
            </a:r>
          </a:p>
        </p:txBody>
      </p:sp>
    </p:spTree>
    <p:extLst>
      <p:ext uri="{BB962C8B-B14F-4D97-AF65-F5344CB8AC3E}">
        <p14:creationId xmlns:p14="http://schemas.microsoft.com/office/powerpoint/2010/main" val="10588249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0CC-922B-4308-911B-A052D490B1F3}"/>
              </a:ext>
            </a:extLst>
          </p:cNvPr>
          <p:cNvSpPr>
            <a:spLocks noGrp="1"/>
          </p:cNvSpPr>
          <p:nvPr>
            <p:ph type="title"/>
          </p:nvPr>
        </p:nvSpPr>
        <p:spPr/>
        <p:txBody>
          <a:bodyPr/>
          <a:lstStyle/>
          <a:p>
            <a:r>
              <a:rPr lang="en-US" dirty="0"/>
              <a:t>Sources (Books that we have been reading)</a:t>
            </a:r>
          </a:p>
        </p:txBody>
      </p:sp>
      <p:pic>
        <p:nvPicPr>
          <p:cNvPr id="8" name="Content Placeholder 7" descr="Website&#10;&#10;Description automatically generated">
            <a:extLst>
              <a:ext uri="{FF2B5EF4-FFF2-40B4-BE49-F238E27FC236}">
                <a16:creationId xmlns:a16="http://schemas.microsoft.com/office/drawing/2014/main" id="{4437F045-A5D6-48CC-8D84-A73420986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04" y="1655640"/>
            <a:ext cx="2771775" cy="4152900"/>
          </a:xfrm>
        </p:spPr>
      </p:pic>
      <p:pic>
        <p:nvPicPr>
          <p:cNvPr id="12" name="Picture 11" descr="Map&#10;&#10;Description automatically generated">
            <a:extLst>
              <a:ext uri="{FF2B5EF4-FFF2-40B4-BE49-F238E27FC236}">
                <a16:creationId xmlns:a16="http://schemas.microsoft.com/office/drawing/2014/main" id="{719957B3-8B94-448B-AC38-83ACE4183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648" y="1655640"/>
            <a:ext cx="2619375" cy="4152900"/>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08F897FB-B9EE-4A9C-88C0-77A16ADF8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42021"/>
            <a:ext cx="2752725" cy="4152900"/>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13D093DD-FD52-45C4-A943-84BB9365E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702" y="1542021"/>
            <a:ext cx="2705100" cy="4152900"/>
          </a:xfrm>
          <a:prstGeom prst="rect">
            <a:avLst/>
          </a:prstGeom>
        </p:spPr>
      </p:pic>
    </p:spTree>
    <p:extLst>
      <p:ext uri="{BB962C8B-B14F-4D97-AF65-F5344CB8AC3E}">
        <p14:creationId xmlns:p14="http://schemas.microsoft.com/office/powerpoint/2010/main" val="329467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B585-BE51-4419-A106-28AF541F1C19}"/>
              </a:ext>
            </a:extLst>
          </p:cNvPr>
          <p:cNvSpPr>
            <a:spLocks noGrp="1"/>
          </p:cNvSpPr>
          <p:nvPr>
            <p:ph type="title"/>
          </p:nvPr>
        </p:nvSpPr>
        <p:spPr/>
        <p:txBody>
          <a:bodyPr/>
          <a:lstStyle/>
          <a:p>
            <a:r>
              <a:rPr lang="en-US" dirty="0"/>
              <a:t>Strides of Science on Philosophical Questions</a:t>
            </a:r>
          </a:p>
        </p:txBody>
      </p:sp>
      <p:sp>
        <p:nvSpPr>
          <p:cNvPr id="3" name="Content Placeholder 2">
            <a:extLst>
              <a:ext uri="{FF2B5EF4-FFF2-40B4-BE49-F238E27FC236}">
                <a16:creationId xmlns:a16="http://schemas.microsoft.com/office/drawing/2014/main" id="{3066DB7C-AD30-4405-BC0E-155322747724}"/>
              </a:ext>
            </a:extLst>
          </p:cNvPr>
          <p:cNvSpPr>
            <a:spLocks noGrp="1"/>
          </p:cNvSpPr>
          <p:nvPr>
            <p:ph idx="1"/>
          </p:nvPr>
        </p:nvSpPr>
        <p:spPr>
          <a:xfrm>
            <a:off x="478369" y="1653116"/>
            <a:ext cx="11322862" cy="4751917"/>
          </a:xfrm>
        </p:spPr>
        <p:txBody>
          <a:bodyPr/>
          <a:lstStyle/>
          <a:p>
            <a:pPr marL="342900" indent="-342900">
              <a:buFont typeface="Arial" panose="020B0604020202020204" pitchFamily="34" charset="0"/>
              <a:buChar char="•"/>
            </a:pPr>
            <a:r>
              <a:rPr lang="en-US" dirty="0"/>
              <a:t>Study morality with methods 'suitable to the investigation of natural facts' (Jesse Prinz)</a:t>
            </a:r>
          </a:p>
          <a:p>
            <a:pPr marL="342900" indent="-342900">
              <a:buFont typeface="Arial" panose="020B0604020202020204" pitchFamily="34" charset="0"/>
              <a:buChar char="•"/>
            </a:pPr>
            <a:r>
              <a:rPr lang="en-US" dirty="0"/>
              <a:t>Results of fMRI scans refute </a:t>
            </a:r>
            <a:r>
              <a:rPr lang="en-US" dirty="0" err="1"/>
              <a:t>deontologism</a:t>
            </a:r>
            <a:r>
              <a:rPr lang="en-US" dirty="0"/>
              <a:t> (Joshua D. Greene, Peter Singer)</a:t>
            </a:r>
          </a:p>
          <a:p>
            <a:pPr marL="342900" indent="-342900">
              <a:buFont typeface="Arial" panose="020B0604020202020204" pitchFamily="34" charset="0"/>
              <a:buChar char="•"/>
            </a:pPr>
            <a:r>
              <a:rPr lang="en-US" dirty="0"/>
              <a:t>Experimental psychology refutes moral intuitionism (Walter Sinnott-Armstrong) and virtue ethics (Gilbert Harman, John Doris)</a:t>
            </a:r>
          </a:p>
          <a:p>
            <a:pPr marL="342900" indent="-342900">
              <a:buFont typeface="Arial" panose="020B0604020202020204" pitchFamily="34" charset="0"/>
              <a:buChar char="•"/>
            </a:pPr>
            <a:r>
              <a:rPr lang="en-US" dirty="0"/>
              <a:t>David Hume moral sentiment derives from oxytocin, 'the moral molecule' (Paul J. Zak, Patricia Churchland)</a:t>
            </a:r>
          </a:p>
          <a:p>
            <a:pPr marL="342900" indent="-342900">
              <a:buFont typeface="Arial" panose="020B0604020202020204" pitchFamily="34" charset="0"/>
              <a:buChar char="•"/>
            </a:pPr>
            <a:r>
              <a:rPr lang="en-US" dirty="0"/>
              <a:t>Primatologists, evolutionary biologists, psychologists, and neuroscientists advocate the replacement of armchair ethics with an empirical </a:t>
            </a:r>
          </a:p>
          <a:p>
            <a:pPr marL="700608" lvl="1" indent="-342900">
              <a:buFont typeface="Arial" panose="020B0604020202020204" pitchFamily="34" charset="0"/>
              <a:buChar char="•"/>
            </a:pPr>
            <a:r>
              <a:rPr lang="en-US" dirty="0"/>
              <a:t>'science of morality' (Sam Harris)</a:t>
            </a:r>
          </a:p>
          <a:p>
            <a:pPr marL="700608" lvl="1" indent="-342900">
              <a:buFont typeface="Arial" panose="020B0604020202020204" pitchFamily="34" charset="0"/>
              <a:buChar char="•"/>
            </a:pPr>
            <a:r>
              <a:rPr lang="en-US" dirty="0"/>
              <a:t>'the science of good and evil' (Michael Shermer), </a:t>
            </a:r>
          </a:p>
          <a:p>
            <a:pPr marL="700608" lvl="1" indent="-342900">
              <a:buFont typeface="Arial" panose="020B0604020202020204" pitchFamily="34" charset="0"/>
              <a:buChar char="•"/>
            </a:pPr>
            <a:r>
              <a:rPr lang="en-US" dirty="0"/>
              <a:t>'the science of our moral dilemmas' (Michael S. Gazzaniga)</a:t>
            </a:r>
          </a:p>
        </p:txBody>
      </p:sp>
      <p:sp>
        <p:nvSpPr>
          <p:cNvPr id="4" name="Slide Number Placeholder 3">
            <a:extLst>
              <a:ext uri="{FF2B5EF4-FFF2-40B4-BE49-F238E27FC236}">
                <a16:creationId xmlns:a16="http://schemas.microsoft.com/office/drawing/2014/main" id="{F1D0509B-6650-40F6-89E1-705505978500}"/>
              </a:ext>
            </a:extLst>
          </p:cNvPr>
          <p:cNvSpPr>
            <a:spLocks noGrp="1"/>
          </p:cNvSpPr>
          <p:nvPr>
            <p:ph type="sldNum" sz="quarter" idx="12"/>
          </p:nvPr>
        </p:nvSpPr>
        <p:spPr/>
        <p:txBody>
          <a:bodyPr/>
          <a:lstStyle/>
          <a:p>
            <a:fld id="{477C7578-46E3-4DC5-9844-CB06902B4F72}" type="slidenum">
              <a:rPr lang="en-US" smtClean="0"/>
              <a:t>15</a:t>
            </a:fld>
            <a:endParaRPr lang="en-US"/>
          </a:p>
        </p:txBody>
      </p:sp>
    </p:spTree>
    <p:extLst>
      <p:ext uri="{BB962C8B-B14F-4D97-AF65-F5344CB8AC3E}">
        <p14:creationId xmlns:p14="http://schemas.microsoft.com/office/powerpoint/2010/main" val="368757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A4CB-A47A-41FF-91FA-5CF04C75E8D7}"/>
              </a:ext>
            </a:extLst>
          </p:cNvPr>
          <p:cNvSpPr>
            <a:spLocks noGrp="1"/>
          </p:cNvSpPr>
          <p:nvPr>
            <p:ph type="title"/>
          </p:nvPr>
        </p:nvSpPr>
        <p:spPr/>
        <p:txBody>
          <a:bodyPr/>
          <a:lstStyle/>
          <a:p>
            <a:r>
              <a:rPr lang="en-US" dirty="0"/>
              <a:t>The Manifesto [</a:t>
            </a:r>
            <a:r>
              <a:rPr lang="en-US" dirty="0" err="1"/>
              <a:t>Knobe</a:t>
            </a:r>
            <a:r>
              <a:rPr lang="en-US" dirty="0"/>
              <a:t> &amp; Nichols 2007]</a:t>
            </a:r>
          </a:p>
        </p:txBody>
      </p:sp>
      <p:sp>
        <p:nvSpPr>
          <p:cNvPr id="3" name="Content Placeholder 2">
            <a:extLst>
              <a:ext uri="{FF2B5EF4-FFF2-40B4-BE49-F238E27FC236}">
                <a16:creationId xmlns:a16="http://schemas.microsoft.com/office/drawing/2014/main" id="{137D4802-B563-4A1C-B31F-922A6A8B6DFA}"/>
              </a:ext>
            </a:extLst>
          </p:cNvPr>
          <p:cNvSpPr>
            <a:spLocks noGrp="1"/>
          </p:cNvSpPr>
          <p:nvPr>
            <p:ph idx="1"/>
          </p:nvPr>
        </p:nvSpPr>
        <p:spPr>
          <a:xfrm>
            <a:off x="478369" y="1653116"/>
            <a:ext cx="11474451" cy="4751917"/>
          </a:xfrm>
        </p:spPr>
        <p:txBody>
          <a:bodyPr/>
          <a:lstStyle/>
          <a:p>
            <a:r>
              <a:rPr lang="en-US" dirty="0">
                <a:effectLst/>
                <a:latin typeface="Arial" panose="020B0604020202020204" pitchFamily="34" charset="0"/>
              </a:rPr>
              <a:t>It used to be a commonplace that the discipline of philosophy was deeply concerned with </a:t>
            </a:r>
            <a:r>
              <a:rPr lang="en-US" b="1" dirty="0">
                <a:effectLst/>
                <a:latin typeface="Arial" panose="020B0604020202020204" pitchFamily="34" charset="0"/>
              </a:rPr>
              <a:t>questions about the human condition</a:t>
            </a:r>
            <a:r>
              <a:rPr lang="en-US" dirty="0">
                <a:effectLst/>
                <a:latin typeface="Arial" panose="020B0604020202020204" pitchFamily="34" charset="0"/>
              </a:rPr>
              <a:t>. Philosophers thought about human beings and how their minds worked. They took an interest in reason and passion, culture and innate ideas, the origins of people’s moral and religious beliefs. On this traditional conception, </a:t>
            </a:r>
            <a:r>
              <a:rPr lang="en-US" b="1" dirty="0">
                <a:effectLst/>
                <a:latin typeface="Arial" panose="020B0604020202020204" pitchFamily="34" charset="0"/>
              </a:rPr>
              <a:t>it wasn’t particularly important to keep philosophy clearly distinct from psychology, history, or political science</a:t>
            </a:r>
            <a:r>
              <a:rPr lang="en-US" dirty="0">
                <a:effectLst/>
                <a:latin typeface="Arial" panose="020B0604020202020204" pitchFamily="34" charset="0"/>
              </a:rPr>
              <a:t>. Philosophers were concerned, in a very general way, with questions about </a:t>
            </a:r>
            <a:r>
              <a:rPr lang="en-US" b="1" dirty="0">
                <a:effectLst/>
                <a:latin typeface="Arial" panose="020B0604020202020204" pitchFamily="34" charset="0"/>
              </a:rPr>
              <a:t>how everything fit together.</a:t>
            </a:r>
          </a:p>
          <a:p>
            <a:endParaRPr lang="en-US" b="1" dirty="0">
              <a:effectLst/>
              <a:latin typeface="Arial" panose="020B0604020202020204" pitchFamily="34" charset="0"/>
            </a:endParaRPr>
          </a:p>
          <a:p>
            <a:r>
              <a:rPr lang="en-US" dirty="0">
                <a:effectLst/>
                <a:latin typeface="Arial" panose="020B0604020202020204" pitchFamily="34" charset="0"/>
              </a:rPr>
              <a:t>… experimental philosophy seeks a return to this traditional vision.. will involve us in </a:t>
            </a:r>
            <a:r>
              <a:rPr lang="en-US" b="1" dirty="0">
                <a:effectLst/>
                <a:latin typeface="Arial" panose="020B0604020202020204" pitchFamily="34" charset="0"/>
              </a:rPr>
              <a:t>the study of phenomena that are messy, contingent, and highly variable across times and places</a:t>
            </a:r>
            <a:r>
              <a:rPr lang="en-US" b="1" dirty="0">
                <a:latin typeface="Arial" panose="020B0604020202020204" pitchFamily="34" charset="0"/>
              </a:rPr>
              <a:t>…</a:t>
            </a:r>
          </a:p>
          <a:p>
            <a:endParaRPr lang="en-US" b="1" dirty="0">
              <a:effectLst/>
              <a:latin typeface="Arial" panose="020B0604020202020204" pitchFamily="34" charset="0"/>
            </a:endParaRPr>
          </a:p>
          <a:p>
            <a:r>
              <a:rPr lang="en-US" b="1" dirty="0">
                <a:effectLst/>
                <a:latin typeface="Arial" panose="020B0604020202020204" pitchFamily="34" charset="0"/>
              </a:rPr>
              <a:t>[However]</a:t>
            </a:r>
            <a:r>
              <a:rPr lang="en-US" dirty="0">
                <a:effectLst/>
                <a:latin typeface="Arial" panose="020B0604020202020204" pitchFamily="34" charset="0"/>
              </a:rPr>
              <a:t> Unlike the philosophers of centuries past, we think that a critical method for figuring out how </a:t>
            </a:r>
            <a:r>
              <a:rPr lang="en-US" b="1" dirty="0">
                <a:effectLst/>
                <a:latin typeface="Arial" panose="020B0604020202020204" pitchFamily="34" charset="0"/>
              </a:rPr>
              <a:t>human beings think</a:t>
            </a:r>
            <a:r>
              <a:rPr lang="en-US" dirty="0">
                <a:effectLst/>
                <a:latin typeface="Arial" panose="020B0604020202020204" pitchFamily="34" charset="0"/>
              </a:rPr>
              <a:t> is to go out and actually run systematic empirical studies. Hence, experimental philosophers proceed by </a:t>
            </a:r>
            <a:r>
              <a:rPr lang="en-US" b="1" dirty="0">
                <a:effectLst/>
                <a:latin typeface="Arial" panose="020B0604020202020204" pitchFamily="34" charset="0"/>
              </a:rPr>
              <a:t>conducting experimental investigations </a:t>
            </a:r>
            <a:r>
              <a:rPr lang="en-US" dirty="0">
                <a:effectLst/>
                <a:latin typeface="Arial" panose="020B0604020202020204" pitchFamily="34" charset="0"/>
              </a:rPr>
              <a:t>of the </a:t>
            </a:r>
            <a:r>
              <a:rPr lang="en-US" b="1" dirty="0">
                <a:effectLst/>
                <a:latin typeface="Arial" panose="020B0604020202020204" pitchFamily="34" charset="0"/>
              </a:rPr>
              <a:t>psychological processes </a:t>
            </a:r>
            <a:r>
              <a:rPr lang="en-US" dirty="0">
                <a:effectLst/>
                <a:latin typeface="Arial" panose="020B0604020202020204" pitchFamily="34" charset="0"/>
              </a:rPr>
              <a:t>underlying people’s </a:t>
            </a:r>
            <a:r>
              <a:rPr lang="en-US" b="1" dirty="0">
                <a:effectLst/>
                <a:latin typeface="Arial" panose="020B0604020202020204" pitchFamily="34" charset="0"/>
              </a:rPr>
              <a:t>intuitions</a:t>
            </a:r>
            <a:r>
              <a:rPr lang="en-US" dirty="0">
                <a:effectLst/>
                <a:latin typeface="Arial" panose="020B0604020202020204" pitchFamily="34" charset="0"/>
              </a:rPr>
              <a:t> about central </a:t>
            </a:r>
            <a:r>
              <a:rPr lang="en-US" b="1" dirty="0">
                <a:effectLst/>
                <a:latin typeface="Arial" panose="020B0604020202020204" pitchFamily="34" charset="0"/>
              </a:rPr>
              <a:t>philosophical</a:t>
            </a:r>
            <a:r>
              <a:rPr lang="en-US" dirty="0">
                <a:effectLst/>
                <a:latin typeface="Arial" panose="020B0604020202020204" pitchFamily="34" charset="0"/>
              </a:rPr>
              <a:t> </a:t>
            </a:r>
            <a:r>
              <a:rPr lang="en-US" b="1" dirty="0">
                <a:effectLst/>
                <a:latin typeface="Arial" panose="020B0604020202020204" pitchFamily="34" charset="0"/>
              </a:rPr>
              <a:t>issue</a:t>
            </a:r>
            <a:r>
              <a:rPr lang="en-US" dirty="0">
                <a:effectLst/>
                <a:latin typeface="Arial" panose="020B0604020202020204" pitchFamily="34" charset="0"/>
              </a:rPr>
              <a:t>,</a:t>
            </a:r>
            <a:endParaRPr lang="en-US" b="1" dirty="0">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589133C-1651-473E-9F99-25D366C03F06}"/>
              </a:ext>
            </a:extLst>
          </p:cNvPr>
          <p:cNvSpPr>
            <a:spLocks noGrp="1"/>
          </p:cNvSpPr>
          <p:nvPr>
            <p:ph type="sldNum" sz="quarter" idx="12"/>
          </p:nvPr>
        </p:nvSpPr>
        <p:spPr/>
        <p:txBody>
          <a:bodyPr/>
          <a:lstStyle/>
          <a:p>
            <a:fld id="{477C7578-46E3-4DC5-9844-CB06902B4F72}" type="slidenum">
              <a:rPr lang="en-US" smtClean="0"/>
              <a:t>16</a:t>
            </a:fld>
            <a:endParaRPr lang="en-US"/>
          </a:p>
        </p:txBody>
      </p:sp>
      <p:sp>
        <p:nvSpPr>
          <p:cNvPr id="6" name="TextBox 5">
            <a:extLst>
              <a:ext uri="{FF2B5EF4-FFF2-40B4-BE49-F238E27FC236}">
                <a16:creationId xmlns:a16="http://schemas.microsoft.com/office/drawing/2014/main" id="{F807D6B8-F68B-4EE4-B250-11EB96BBE880}"/>
              </a:ext>
            </a:extLst>
          </p:cNvPr>
          <p:cNvSpPr txBox="1"/>
          <p:nvPr/>
        </p:nvSpPr>
        <p:spPr bwMode="gray">
          <a:xfrm>
            <a:off x="62523" y="6523475"/>
            <a:ext cx="6244492" cy="307777"/>
          </a:xfrm>
          <a:prstGeom prst="rect">
            <a:avLst/>
          </a:prstGeom>
          <a:noFill/>
        </p:spPr>
        <p:txBody>
          <a:bodyPr wrap="square">
            <a:spAutoFit/>
          </a:bodyPr>
          <a:lstStyle/>
          <a:p>
            <a:r>
              <a:rPr lang="en-US" sz="1400" dirty="0" err="1"/>
              <a:t>Knobe</a:t>
            </a:r>
            <a:r>
              <a:rPr lang="en-US" sz="1400" dirty="0"/>
              <a:t> &amp; Nichols 2007, Experimental Philosophy</a:t>
            </a:r>
          </a:p>
        </p:txBody>
      </p:sp>
    </p:spTree>
    <p:extLst>
      <p:ext uri="{BB962C8B-B14F-4D97-AF65-F5344CB8AC3E}">
        <p14:creationId xmlns:p14="http://schemas.microsoft.com/office/powerpoint/2010/main" val="2438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144-37F5-4863-86E8-245B95EB016A}"/>
              </a:ext>
            </a:extLst>
          </p:cNvPr>
          <p:cNvSpPr>
            <a:spLocks noGrp="1"/>
          </p:cNvSpPr>
          <p:nvPr>
            <p:ph type="title"/>
          </p:nvPr>
        </p:nvSpPr>
        <p:spPr/>
        <p:txBody>
          <a:bodyPr/>
          <a:lstStyle/>
          <a:p>
            <a:r>
              <a:rPr lang="en-US" dirty="0"/>
              <a:t>Sources (Online)</a:t>
            </a:r>
          </a:p>
        </p:txBody>
      </p:sp>
      <p:sp>
        <p:nvSpPr>
          <p:cNvPr id="3" name="Content Placeholder 2">
            <a:extLst>
              <a:ext uri="{FF2B5EF4-FFF2-40B4-BE49-F238E27FC236}">
                <a16:creationId xmlns:a16="http://schemas.microsoft.com/office/drawing/2014/main" id="{D2BAD310-4C9A-4011-8D15-CDADE4844AF0}"/>
              </a:ext>
            </a:extLst>
          </p:cNvPr>
          <p:cNvSpPr>
            <a:spLocks noGrp="1"/>
          </p:cNvSpPr>
          <p:nvPr>
            <p:ph idx="1"/>
          </p:nvPr>
        </p:nvSpPr>
        <p:spPr>
          <a:xfrm>
            <a:off x="478369" y="1653116"/>
            <a:ext cx="11338493" cy="4751917"/>
          </a:xfrm>
        </p:spPr>
        <p:txBody>
          <a:bodyPr/>
          <a:lstStyle/>
          <a:p>
            <a:r>
              <a:rPr lang="en-US" b="1" dirty="0"/>
              <a:t>A Characteristic Difference- When Experimental Philosophy Meets Psychology - </a:t>
            </a:r>
            <a:r>
              <a:rPr lang="en-US" dirty="0"/>
              <a:t>A Conversation between Joshua </a:t>
            </a:r>
            <a:r>
              <a:rPr lang="en-US" dirty="0" err="1"/>
              <a:t>Knobe</a:t>
            </a:r>
            <a:r>
              <a:rPr lang="en-US" dirty="0"/>
              <a:t>, Daniel Kahneman </a:t>
            </a:r>
            <a:r>
              <a:rPr lang="en-US" sz="1200" dirty="0">
                <a:hlinkClick r:id="rId3"/>
              </a:rPr>
              <a:t>https://www.edge.org/conversation/joshua_knobe-daniel_kahneman-a-characteristic-difference</a:t>
            </a:r>
            <a:r>
              <a:rPr lang="en-US" sz="1200" dirty="0"/>
              <a:t> </a:t>
            </a:r>
            <a:endParaRPr lang="en-US" dirty="0"/>
          </a:p>
          <a:p>
            <a:endParaRPr lang="en-US" dirty="0"/>
          </a:p>
          <a:p>
            <a:r>
              <a:rPr lang="en-US" b="1" dirty="0"/>
              <a:t>The New Science of Morality, Part 8</a:t>
            </a:r>
          </a:p>
          <a:p>
            <a:r>
              <a:rPr lang="en-US" dirty="0"/>
              <a:t>Joshua </a:t>
            </a:r>
            <a:r>
              <a:rPr lang="en-US" dirty="0" err="1"/>
              <a:t>Knobe</a:t>
            </a:r>
            <a:endParaRPr lang="en-US" b="1" dirty="0"/>
          </a:p>
          <a:p>
            <a:r>
              <a:rPr lang="en-US" sz="1200" dirty="0">
                <a:hlinkClick r:id="rId4"/>
              </a:rPr>
              <a:t>https://www.edge.org/conversation/joshua_knobe-the-new-science-of-morality-part-8</a:t>
            </a:r>
            <a:r>
              <a:rPr lang="en-US" sz="1200" dirty="0"/>
              <a:t> </a:t>
            </a:r>
            <a:endParaRPr lang="en-US" dirty="0"/>
          </a:p>
          <a:p>
            <a:endParaRPr lang="en-US" dirty="0"/>
          </a:p>
          <a:p>
            <a:r>
              <a:rPr lang="en-US" dirty="0"/>
              <a:t>Sytsma, J., &amp; </a:t>
            </a:r>
            <a:r>
              <a:rPr lang="en-US" dirty="0" err="1"/>
              <a:t>Livengood</a:t>
            </a:r>
            <a:r>
              <a:rPr lang="en-US" dirty="0"/>
              <a:t>, J. (2019). </a:t>
            </a:r>
            <a:r>
              <a:rPr lang="en-US" b="1" dirty="0"/>
              <a:t>On experimental philosophy and the history of philosophy: a reply to </a:t>
            </a:r>
            <a:r>
              <a:rPr lang="en-US" b="1" dirty="0" err="1"/>
              <a:t>Sorell</a:t>
            </a:r>
            <a:r>
              <a:rPr lang="en-US" dirty="0"/>
              <a:t>. </a:t>
            </a:r>
            <a:r>
              <a:rPr lang="en-US" i="1" dirty="0"/>
              <a:t>British Journal for the History of Philosophy</a:t>
            </a:r>
            <a:r>
              <a:rPr lang="en-US" dirty="0"/>
              <a:t>, </a:t>
            </a:r>
            <a:r>
              <a:rPr lang="en-US" i="1" dirty="0"/>
              <a:t>27</a:t>
            </a:r>
            <a:r>
              <a:rPr lang="en-US" dirty="0"/>
              <a:t>(3), 635-647. </a:t>
            </a:r>
          </a:p>
          <a:p>
            <a:endParaRPr lang="en-US" dirty="0"/>
          </a:p>
          <a:p>
            <a:r>
              <a:rPr lang="en-US" dirty="0"/>
              <a:t>Tom </a:t>
            </a:r>
            <a:r>
              <a:rPr lang="en-US" dirty="0" err="1"/>
              <a:t>Sorell</a:t>
            </a:r>
            <a:r>
              <a:rPr lang="en-US" dirty="0"/>
              <a:t> (2018) </a:t>
            </a:r>
            <a:r>
              <a:rPr lang="en-US" b="1" dirty="0"/>
              <a:t>Experimental philosophy and the history of philosophy</a:t>
            </a:r>
            <a:r>
              <a:rPr lang="en-US" dirty="0"/>
              <a:t>, British Journal for the History of Philosophy, 26:5, 829-849</a:t>
            </a:r>
          </a:p>
          <a:p>
            <a:endParaRPr lang="en-US" dirty="0"/>
          </a:p>
          <a:p>
            <a:endParaRPr lang="en-US" dirty="0"/>
          </a:p>
        </p:txBody>
      </p:sp>
      <p:sp>
        <p:nvSpPr>
          <p:cNvPr id="6" name="Slide Number Placeholder 5">
            <a:extLst>
              <a:ext uri="{FF2B5EF4-FFF2-40B4-BE49-F238E27FC236}">
                <a16:creationId xmlns:a16="http://schemas.microsoft.com/office/drawing/2014/main" id="{C0832B25-E463-4B00-9D0B-A9029E71342D}"/>
              </a:ext>
            </a:extLst>
          </p:cNvPr>
          <p:cNvSpPr>
            <a:spLocks noGrp="1"/>
          </p:cNvSpPr>
          <p:nvPr>
            <p:ph type="sldNum" sz="quarter" idx="12"/>
          </p:nvPr>
        </p:nvSpPr>
        <p:spPr/>
        <p:txBody>
          <a:bodyPr/>
          <a:lstStyle/>
          <a:p>
            <a:fld id="{477C7578-46E3-4DC5-9844-CB06902B4F72}" type="slidenum">
              <a:rPr lang="en-US" smtClean="0"/>
              <a:t>17</a:t>
            </a:fld>
            <a:endParaRPr lang="en-US"/>
          </a:p>
        </p:txBody>
      </p:sp>
    </p:spTree>
    <p:extLst>
      <p:ext uri="{BB962C8B-B14F-4D97-AF65-F5344CB8AC3E}">
        <p14:creationId xmlns:p14="http://schemas.microsoft.com/office/powerpoint/2010/main" val="88597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88E2-4295-44EF-B01A-9B1D76586024}"/>
              </a:ext>
            </a:extLst>
          </p:cNvPr>
          <p:cNvSpPr>
            <a:spLocks noGrp="1"/>
          </p:cNvSpPr>
          <p:nvPr>
            <p:ph type="title"/>
          </p:nvPr>
        </p:nvSpPr>
        <p:spPr/>
        <p:txBody>
          <a:bodyPr/>
          <a:lstStyle/>
          <a:p>
            <a:r>
              <a:rPr lang="en-US" dirty="0"/>
              <a:t>The Gettier Problems [Gettier 1963]</a:t>
            </a:r>
          </a:p>
        </p:txBody>
      </p:sp>
      <p:sp>
        <p:nvSpPr>
          <p:cNvPr id="3" name="Content Placeholder 2">
            <a:extLst>
              <a:ext uri="{FF2B5EF4-FFF2-40B4-BE49-F238E27FC236}">
                <a16:creationId xmlns:a16="http://schemas.microsoft.com/office/drawing/2014/main" id="{5247521B-6914-45B3-9834-00CED13260D1}"/>
              </a:ext>
            </a:extLst>
          </p:cNvPr>
          <p:cNvSpPr>
            <a:spLocks noGrp="1"/>
          </p:cNvSpPr>
          <p:nvPr>
            <p:ph idx="1"/>
          </p:nvPr>
        </p:nvSpPr>
        <p:spPr>
          <a:xfrm>
            <a:off x="478369" y="1653116"/>
            <a:ext cx="11174369" cy="4751917"/>
          </a:xfrm>
        </p:spPr>
        <p:txBody>
          <a:bodyPr/>
          <a:lstStyle/>
          <a:p>
            <a:r>
              <a:rPr lang="en-US" b="1" dirty="0">
                <a:latin typeface="+mj-lt"/>
              </a:rPr>
              <a:t>The Nature of knowledge: </a:t>
            </a:r>
            <a:r>
              <a:rPr lang="en-US" dirty="0">
                <a:latin typeface="+mj-lt"/>
              </a:rPr>
              <a:t>When do we know that we know something? </a:t>
            </a:r>
          </a:p>
          <a:p>
            <a:r>
              <a:rPr lang="en-US" dirty="0">
                <a:latin typeface="+mj-lt"/>
              </a:rPr>
              <a:t>This is important because if we do not fully understand it, we could never fully understand ourselves either.</a:t>
            </a:r>
          </a:p>
          <a:p>
            <a:r>
              <a:rPr lang="en-US" dirty="0">
                <a:latin typeface="+mj-lt"/>
                <a:sym typeface="Wingdings" panose="05000000000000000000" pitchFamily="2" charset="2"/>
              </a:rPr>
              <a:t></a:t>
            </a:r>
            <a:r>
              <a:rPr lang="en-US" dirty="0">
                <a:latin typeface="+mj-lt"/>
              </a:rPr>
              <a:t>We need a rigorous way to define what is it to know something.</a:t>
            </a:r>
          </a:p>
          <a:p>
            <a:r>
              <a:rPr lang="en-US" dirty="0">
                <a:latin typeface="+mj-lt"/>
                <a:sym typeface="Wingdings" panose="05000000000000000000" pitchFamily="2" charset="2"/>
              </a:rPr>
              <a:t></a:t>
            </a:r>
            <a:r>
              <a:rPr lang="en-US" dirty="0">
                <a:latin typeface="+mj-lt"/>
              </a:rPr>
              <a:t>Traditional definition: knowledge of a proposition is a justified true belief in that proposition. </a:t>
            </a:r>
          </a:p>
          <a:p>
            <a:endParaRPr lang="en-US" dirty="0">
              <a:latin typeface="+mj-lt"/>
            </a:endParaRPr>
          </a:p>
          <a:p>
            <a:r>
              <a:rPr lang="en-US" b="0" i="0" dirty="0">
                <a:solidFill>
                  <a:srgbClr val="000000"/>
                </a:solidFill>
                <a:effectLst/>
                <a:latin typeface="+mj-lt"/>
              </a:rPr>
              <a:t>Propositional </a:t>
            </a:r>
            <a:r>
              <a:rPr lang="en-US" dirty="0">
                <a:solidFill>
                  <a:srgbClr val="000000"/>
                </a:solidFill>
                <a:latin typeface="+mj-lt"/>
              </a:rPr>
              <a:t>knowledge is usually stated in the following format </a:t>
            </a:r>
            <a:r>
              <a:rPr lang="en-US" b="0" i="0" dirty="0">
                <a:solidFill>
                  <a:srgbClr val="000000"/>
                </a:solidFill>
                <a:effectLst/>
                <a:latin typeface="+mj-lt"/>
              </a:rPr>
              <a:t>“knowledge that </a:t>
            </a:r>
            <a:r>
              <a:rPr lang="en-US" b="1" i="0" dirty="0">
                <a:solidFill>
                  <a:srgbClr val="000000"/>
                </a:solidFill>
                <a:effectLst/>
                <a:latin typeface="+mj-lt"/>
              </a:rPr>
              <a:t>p</a:t>
            </a:r>
            <a:r>
              <a:rPr lang="en-US" b="0" i="0" dirty="0">
                <a:solidFill>
                  <a:srgbClr val="000000"/>
                </a:solidFill>
                <a:effectLst/>
                <a:latin typeface="+mj-lt"/>
              </a:rPr>
              <a:t>,” for instance, that the “knowledge that </a:t>
            </a:r>
            <a:r>
              <a:rPr lang="en-US" b="1" i="0" dirty="0">
                <a:solidFill>
                  <a:srgbClr val="000000"/>
                </a:solidFill>
                <a:effectLst/>
                <a:latin typeface="+mj-lt"/>
              </a:rPr>
              <a:t>Swans have wings</a:t>
            </a:r>
            <a:r>
              <a:rPr lang="en-US" dirty="0">
                <a:solidFill>
                  <a:srgbClr val="000000"/>
                </a:solidFill>
                <a:latin typeface="+mj-lt"/>
              </a:rPr>
              <a:t>”. “p” is a truth or fact – a knowledge of how the world is, regardless of how we describe it by an arbitrary instance of “</a:t>
            </a:r>
            <a:r>
              <a:rPr lang="en-US" b="1" dirty="0">
                <a:solidFill>
                  <a:srgbClr val="000000"/>
                </a:solidFill>
                <a:latin typeface="+mj-lt"/>
              </a:rPr>
              <a:t>p</a:t>
            </a:r>
            <a:r>
              <a:rPr lang="en-US" dirty="0">
                <a:solidFill>
                  <a:srgbClr val="000000"/>
                </a:solidFill>
                <a:latin typeface="+mj-lt"/>
              </a:rPr>
              <a:t>”.</a:t>
            </a:r>
          </a:p>
          <a:p>
            <a:endParaRPr lang="en-US" dirty="0">
              <a:latin typeface="+mj-lt"/>
            </a:endParaRPr>
          </a:p>
          <a:p>
            <a:r>
              <a:rPr lang="en-US" dirty="0">
                <a:latin typeface="+mj-lt"/>
              </a:rPr>
              <a:t>However, Gettier showed cases in which a </a:t>
            </a:r>
            <a:r>
              <a:rPr lang="en-US" b="1" dirty="0">
                <a:latin typeface="+mj-lt"/>
              </a:rPr>
              <a:t>belief</a:t>
            </a:r>
            <a:r>
              <a:rPr lang="en-US" dirty="0">
                <a:latin typeface="+mj-lt"/>
              </a:rPr>
              <a:t> can be both true and well supported by evidence but fails to be knowledge (for most epistemologists).</a:t>
            </a:r>
          </a:p>
        </p:txBody>
      </p:sp>
      <p:sp>
        <p:nvSpPr>
          <p:cNvPr id="4" name="Slide Number Placeholder 3">
            <a:extLst>
              <a:ext uri="{FF2B5EF4-FFF2-40B4-BE49-F238E27FC236}">
                <a16:creationId xmlns:a16="http://schemas.microsoft.com/office/drawing/2014/main" id="{59FD3CFD-6363-4944-877D-1F7BAFA4F320}"/>
              </a:ext>
            </a:extLst>
          </p:cNvPr>
          <p:cNvSpPr>
            <a:spLocks noGrp="1"/>
          </p:cNvSpPr>
          <p:nvPr>
            <p:ph type="sldNum" sz="quarter" idx="12"/>
          </p:nvPr>
        </p:nvSpPr>
        <p:spPr>
          <a:xfrm>
            <a:off x="11527692" y="6239870"/>
            <a:ext cx="487651" cy="330325"/>
          </a:xfrm>
        </p:spPr>
        <p:txBody>
          <a:bodyPr/>
          <a:lstStyle/>
          <a:p>
            <a:fld id="{477C7578-46E3-4DC5-9844-CB06902B4F72}" type="slidenum">
              <a:rPr lang="en-US" smtClean="0"/>
              <a:t>18</a:t>
            </a:fld>
            <a:endParaRPr lang="en-US"/>
          </a:p>
        </p:txBody>
      </p:sp>
    </p:spTree>
    <p:extLst>
      <p:ext uri="{BB962C8B-B14F-4D97-AF65-F5344CB8AC3E}">
        <p14:creationId xmlns:p14="http://schemas.microsoft.com/office/powerpoint/2010/main" val="362397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88E2-4295-44EF-B01A-9B1D76586024}"/>
              </a:ext>
            </a:extLst>
          </p:cNvPr>
          <p:cNvSpPr>
            <a:spLocks noGrp="1"/>
          </p:cNvSpPr>
          <p:nvPr>
            <p:ph type="title"/>
          </p:nvPr>
        </p:nvSpPr>
        <p:spPr>
          <a:xfrm>
            <a:off x="478369" y="144001"/>
            <a:ext cx="7594923" cy="1236784"/>
          </a:xfrm>
        </p:spPr>
        <p:txBody>
          <a:bodyPr/>
          <a:lstStyle/>
          <a:p>
            <a:r>
              <a:rPr lang="en-US" b="1" dirty="0">
                <a:latin typeface="+mj-lt"/>
              </a:rPr>
              <a:t>Justified-True-Belief Analysis of Knowledge</a:t>
            </a:r>
            <a:r>
              <a:rPr lang="en-US" sz="2000" dirty="0">
                <a:latin typeface="+mj-lt"/>
              </a:rPr>
              <a:t> [</a:t>
            </a:r>
            <a:r>
              <a:rPr lang="en-US" sz="2000" dirty="0" err="1"/>
              <a:t>iep</a:t>
            </a:r>
            <a:r>
              <a:rPr lang="en-US" sz="2000" dirty="0"/>
              <a:t> 2021</a:t>
            </a:r>
            <a:r>
              <a:rPr lang="en-US" sz="2000" dirty="0">
                <a:latin typeface="+mj-lt"/>
              </a:rPr>
              <a:t>]</a:t>
            </a:r>
            <a:endParaRPr lang="en-US" dirty="0"/>
          </a:p>
        </p:txBody>
      </p:sp>
      <p:sp>
        <p:nvSpPr>
          <p:cNvPr id="3" name="Content Placeholder 2">
            <a:extLst>
              <a:ext uri="{FF2B5EF4-FFF2-40B4-BE49-F238E27FC236}">
                <a16:creationId xmlns:a16="http://schemas.microsoft.com/office/drawing/2014/main" id="{5247521B-6914-45B3-9834-00CED13260D1}"/>
              </a:ext>
            </a:extLst>
          </p:cNvPr>
          <p:cNvSpPr>
            <a:spLocks noGrp="1"/>
          </p:cNvSpPr>
          <p:nvPr>
            <p:ph idx="1"/>
          </p:nvPr>
        </p:nvSpPr>
        <p:spPr>
          <a:xfrm>
            <a:off x="478369" y="1653116"/>
            <a:ext cx="11174369" cy="4751917"/>
          </a:xfrm>
        </p:spPr>
        <p:txBody>
          <a:bodyPr/>
          <a:lstStyle/>
          <a:p>
            <a:r>
              <a:rPr lang="en-US" dirty="0">
                <a:latin typeface="+mj-lt"/>
              </a:rPr>
              <a:t>Belief: </a:t>
            </a:r>
            <a:r>
              <a:rPr lang="en-US" b="0" i="0" dirty="0">
                <a:solidFill>
                  <a:srgbClr val="000000"/>
                </a:solidFill>
                <a:effectLst/>
                <a:latin typeface="+mj-lt"/>
              </a:rPr>
              <a:t>A person </a:t>
            </a:r>
            <a:r>
              <a:rPr lang="en-US" b="0" i="1" dirty="0">
                <a:solidFill>
                  <a:srgbClr val="000000"/>
                </a:solidFill>
                <a:effectLst/>
                <a:latin typeface="+mj-lt"/>
              </a:rPr>
              <a:t>believes</a:t>
            </a:r>
            <a:r>
              <a:rPr lang="en-US" b="0" i="0" dirty="0">
                <a:solidFill>
                  <a:srgbClr val="000000"/>
                </a:solidFill>
                <a:effectLst/>
                <a:latin typeface="+mj-lt"/>
              </a:rPr>
              <a:t> that p. Thi</a:t>
            </a:r>
            <a:r>
              <a:rPr lang="en-US" dirty="0">
                <a:solidFill>
                  <a:srgbClr val="000000"/>
                </a:solidFill>
                <a:latin typeface="+mj-lt"/>
              </a:rPr>
              <a:t>s can be expressed in words (or not) and could be a more or less confident belief. The only thing necessary to make it a belief is that it exists and to be true and justified.</a:t>
            </a:r>
          </a:p>
          <a:p>
            <a:r>
              <a:rPr lang="en-US" dirty="0">
                <a:latin typeface="+mj-lt"/>
              </a:rPr>
              <a:t>Truth: </a:t>
            </a:r>
            <a:r>
              <a:rPr lang="en-US" b="0" i="0" dirty="0">
                <a:solidFill>
                  <a:srgbClr val="000000"/>
                </a:solidFill>
                <a:effectLst/>
                <a:latin typeface="+mj-lt"/>
              </a:rPr>
              <a:t>belief that p needs to be </a:t>
            </a:r>
            <a:r>
              <a:rPr lang="en-US" b="0" i="1" dirty="0">
                <a:solidFill>
                  <a:srgbClr val="000000"/>
                </a:solidFill>
                <a:effectLst/>
                <a:latin typeface="+mj-lt"/>
              </a:rPr>
              <a:t>true</a:t>
            </a:r>
            <a:r>
              <a:rPr lang="en-US" b="0" i="0" dirty="0">
                <a:solidFill>
                  <a:srgbClr val="000000"/>
                </a:solidFill>
                <a:effectLst/>
                <a:latin typeface="+mj-lt"/>
              </a:rPr>
              <a:t>. </a:t>
            </a:r>
            <a:r>
              <a:rPr lang="en-US" dirty="0">
                <a:solidFill>
                  <a:srgbClr val="000000"/>
                </a:solidFill>
                <a:latin typeface="+mj-lt"/>
              </a:rPr>
              <a:t>If the belief is incorrect (false), then, regardless of any quality of goodness or utility value, the believe cannot be considered knowledge</a:t>
            </a:r>
            <a:r>
              <a:rPr lang="en-US" b="0" i="0" dirty="0">
                <a:solidFill>
                  <a:srgbClr val="000000"/>
                </a:solidFill>
                <a:effectLst/>
                <a:latin typeface="+mj-lt"/>
              </a:rPr>
              <a:t>.</a:t>
            </a:r>
            <a:endParaRPr lang="en-US" dirty="0">
              <a:latin typeface="+mj-lt"/>
            </a:endParaRPr>
          </a:p>
          <a:p>
            <a:r>
              <a:rPr lang="en-US" dirty="0">
                <a:latin typeface="+mj-lt"/>
              </a:rPr>
              <a:t>Justified: </a:t>
            </a:r>
            <a:r>
              <a:rPr lang="en-US" b="0" i="0" dirty="0">
                <a:solidFill>
                  <a:srgbClr val="000000"/>
                </a:solidFill>
                <a:effectLst/>
                <a:latin typeface="+mj-lt"/>
              </a:rPr>
              <a:t>belief that p needs to be well </a:t>
            </a:r>
            <a:r>
              <a:rPr lang="en-US" b="0" i="1" dirty="0">
                <a:solidFill>
                  <a:srgbClr val="000000"/>
                </a:solidFill>
                <a:effectLst/>
                <a:latin typeface="+mj-lt"/>
              </a:rPr>
              <a:t>supported</a:t>
            </a:r>
            <a:r>
              <a:rPr lang="en-US" dirty="0">
                <a:solidFill>
                  <a:srgbClr val="000000"/>
                </a:solidFill>
                <a:latin typeface="+mj-lt"/>
              </a:rPr>
              <a:t> by </a:t>
            </a:r>
            <a:r>
              <a:rPr lang="en-US" b="0" i="0" dirty="0">
                <a:solidFill>
                  <a:srgbClr val="000000"/>
                </a:solidFill>
                <a:effectLst/>
                <a:latin typeface="+mj-lt"/>
              </a:rPr>
              <a:t>good evidence or reasoning, or rational justification. Otherwise, the belief, even being true, it will be only a guess. </a:t>
            </a:r>
            <a:r>
              <a:rPr lang="en-US" dirty="0">
                <a:solidFill>
                  <a:srgbClr val="000000"/>
                </a:solidFill>
                <a:latin typeface="+mj-lt"/>
              </a:rPr>
              <a:t>In other words, although it could be correct, belief it is not knowledge without proper justification.</a:t>
            </a:r>
            <a:endParaRPr lang="en-US" dirty="0">
              <a:latin typeface="+mj-lt"/>
            </a:endParaRPr>
          </a:p>
          <a:p>
            <a:endParaRPr lang="en-US" dirty="0">
              <a:latin typeface="+mj-lt"/>
            </a:endParaRPr>
          </a:p>
          <a:p>
            <a:endParaRPr lang="en-US" dirty="0">
              <a:latin typeface="+mj-lt"/>
            </a:endParaRPr>
          </a:p>
          <a:p>
            <a:r>
              <a:rPr lang="en-US" dirty="0">
                <a:latin typeface="+mj-lt"/>
              </a:rPr>
              <a:t>However, Gettier showed cases in which a </a:t>
            </a:r>
            <a:r>
              <a:rPr lang="en-US" b="1" dirty="0">
                <a:latin typeface="+mj-lt"/>
              </a:rPr>
              <a:t>belief</a:t>
            </a:r>
            <a:r>
              <a:rPr lang="en-US" dirty="0">
                <a:latin typeface="+mj-lt"/>
              </a:rPr>
              <a:t> can be both true and well supported by evidence but fails to be knowledge (for most epistemologists).</a:t>
            </a:r>
          </a:p>
        </p:txBody>
      </p:sp>
      <p:sp>
        <p:nvSpPr>
          <p:cNvPr id="4" name="Slide Number Placeholder 3">
            <a:extLst>
              <a:ext uri="{FF2B5EF4-FFF2-40B4-BE49-F238E27FC236}">
                <a16:creationId xmlns:a16="http://schemas.microsoft.com/office/drawing/2014/main" id="{59FD3CFD-6363-4944-877D-1F7BAFA4F320}"/>
              </a:ext>
            </a:extLst>
          </p:cNvPr>
          <p:cNvSpPr>
            <a:spLocks noGrp="1"/>
          </p:cNvSpPr>
          <p:nvPr>
            <p:ph type="sldNum" sz="quarter" idx="12"/>
          </p:nvPr>
        </p:nvSpPr>
        <p:spPr>
          <a:xfrm>
            <a:off x="11527692" y="6239870"/>
            <a:ext cx="487651" cy="330325"/>
          </a:xfrm>
        </p:spPr>
        <p:txBody>
          <a:bodyPr/>
          <a:lstStyle/>
          <a:p>
            <a:fld id="{477C7578-46E3-4DC5-9844-CB06902B4F72}" type="slidenum">
              <a:rPr lang="en-US" smtClean="0"/>
              <a:t>19</a:t>
            </a:fld>
            <a:endParaRPr lang="en-US"/>
          </a:p>
        </p:txBody>
      </p:sp>
    </p:spTree>
    <p:extLst>
      <p:ext uri="{BB962C8B-B14F-4D97-AF65-F5344CB8AC3E}">
        <p14:creationId xmlns:p14="http://schemas.microsoft.com/office/powerpoint/2010/main" val="75760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F237-E1EE-4990-8C6A-66F79352E7A9}"/>
              </a:ext>
            </a:extLst>
          </p:cNvPr>
          <p:cNvSpPr>
            <a:spLocks noGrp="1"/>
          </p:cNvSpPr>
          <p:nvPr>
            <p:ph type="title"/>
          </p:nvPr>
        </p:nvSpPr>
        <p:spPr/>
        <p:txBody>
          <a:bodyPr/>
          <a:lstStyle/>
          <a:p>
            <a:r>
              <a:rPr lang="en-US" dirty="0"/>
              <a:t>The role of the philosopher’s intuition - I</a:t>
            </a:r>
          </a:p>
        </p:txBody>
      </p:sp>
      <p:sp>
        <p:nvSpPr>
          <p:cNvPr id="3" name="Content Placeholder 2">
            <a:extLst>
              <a:ext uri="{FF2B5EF4-FFF2-40B4-BE49-F238E27FC236}">
                <a16:creationId xmlns:a16="http://schemas.microsoft.com/office/drawing/2014/main" id="{6D4C2141-D8FD-44CE-9C6C-CBEF4B0480DE}"/>
              </a:ext>
            </a:extLst>
          </p:cNvPr>
          <p:cNvSpPr>
            <a:spLocks noGrp="1"/>
          </p:cNvSpPr>
          <p:nvPr>
            <p:ph idx="1"/>
          </p:nvPr>
        </p:nvSpPr>
        <p:spPr>
          <a:xfrm>
            <a:off x="478369" y="1653116"/>
            <a:ext cx="11236893" cy="4751917"/>
          </a:xfrm>
        </p:spPr>
        <p:txBody>
          <a:bodyPr/>
          <a:lstStyle/>
          <a:p>
            <a:pPr marL="342900" indent="-342900">
              <a:buFont typeface="Arial" panose="020B0604020202020204" pitchFamily="34" charset="0"/>
              <a:buChar char="•"/>
            </a:pPr>
            <a:r>
              <a:rPr lang="en-US" dirty="0">
                <a:latin typeface="+mj-lt"/>
              </a:rPr>
              <a:t>“… A</a:t>
            </a:r>
            <a:r>
              <a:rPr lang="en-US" dirty="0">
                <a:effectLst/>
                <a:latin typeface="+mj-lt"/>
              </a:rPr>
              <a:t> familiar form of analytic technique consists of proposing </a:t>
            </a:r>
            <a:r>
              <a:rPr lang="en-US" b="1" dirty="0">
                <a:effectLst/>
                <a:latin typeface="+mj-lt"/>
              </a:rPr>
              <a:t>necessary</a:t>
            </a:r>
            <a:r>
              <a:rPr lang="en-US" dirty="0">
                <a:effectLst/>
                <a:latin typeface="+mj-lt"/>
              </a:rPr>
              <a:t> and </a:t>
            </a:r>
            <a:r>
              <a:rPr lang="en-US" b="1" dirty="0">
                <a:effectLst/>
                <a:latin typeface="+mj-lt"/>
              </a:rPr>
              <a:t>sufficient</a:t>
            </a:r>
            <a:r>
              <a:rPr lang="en-US" dirty="0">
                <a:effectLst/>
                <a:latin typeface="+mj-lt"/>
              </a:rPr>
              <a:t> conditions for the truth of a schematized form of sentence containing a term under investigation. </a:t>
            </a:r>
          </a:p>
          <a:p>
            <a:pPr marL="342900" indent="-342900">
              <a:buFont typeface="Arial" panose="020B0604020202020204" pitchFamily="34" charset="0"/>
              <a:buChar char="•"/>
            </a:pPr>
            <a:endParaRPr lang="en-US" dirty="0">
              <a:effectLst/>
              <a:latin typeface="+mj-lt"/>
            </a:endParaRPr>
          </a:p>
          <a:p>
            <a:pPr marL="342900" indent="-342900">
              <a:buFont typeface="Arial" panose="020B0604020202020204" pitchFamily="34" charset="0"/>
              <a:buChar char="•"/>
            </a:pPr>
            <a:r>
              <a:rPr lang="en-US" dirty="0">
                <a:effectLst/>
                <a:latin typeface="+mj-lt"/>
              </a:rPr>
              <a:t>Philosophers ask</a:t>
            </a:r>
          </a:p>
          <a:p>
            <a:pPr marL="700608" lvl="1" indent="-342900">
              <a:buFont typeface="Arial" panose="020B0604020202020204" pitchFamily="34" charset="0"/>
              <a:buChar char="•"/>
            </a:pPr>
            <a:r>
              <a:rPr lang="en-US" dirty="0">
                <a:effectLst/>
                <a:latin typeface="+mj-lt"/>
              </a:rPr>
              <a:t>what it is for </a:t>
            </a:r>
            <a:r>
              <a:rPr lang="en-US" b="1" dirty="0">
                <a:effectLst/>
                <a:latin typeface="+mj-lt"/>
              </a:rPr>
              <a:t>A</a:t>
            </a:r>
            <a:r>
              <a:rPr lang="en-US" dirty="0">
                <a:effectLst/>
                <a:latin typeface="+mj-lt"/>
              </a:rPr>
              <a:t> to know </a:t>
            </a:r>
            <a:r>
              <a:rPr lang="en-US" b="1" dirty="0">
                <a:latin typeface="+mj-lt"/>
              </a:rPr>
              <a:t>K</a:t>
            </a:r>
            <a:r>
              <a:rPr lang="en-US" dirty="0">
                <a:effectLst/>
                <a:latin typeface="+mj-lt"/>
              </a:rPr>
              <a:t>, or </a:t>
            </a:r>
          </a:p>
          <a:p>
            <a:pPr marL="700608" lvl="1" indent="-342900">
              <a:buFont typeface="Arial" panose="020B0604020202020204" pitchFamily="34" charset="0"/>
              <a:buChar char="•"/>
            </a:pPr>
            <a:r>
              <a:rPr lang="en-US" dirty="0">
                <a:effectLst/>
                <a:latin typeface="+mj-lt"/>
              </a:rPr>
              <a:t>under what conditions it is true that </a:t>
            </a:r>
            <a:r>
              <a:rPr lang="en-US" b="1" dirty="0">
                <a:latin typeface="+mj-lt"/>
              </a:rPr>
              <a:t>C</a:t>
            </a:r>
            <a:r>
              <a:rPr lang="en-US" dirty="0">
                <a:effectLst/>
                <a:latin typeface="+mj-lt"/>
              </a:rPr>
              <a:t> causes </a:t>
            </a:r>
            <a:r>
              <a:rPr lang="en-US" b="1" dirty="0">
                <a:latin typeface="+mj-lt"/>
              </a:rPr>
              <a:t>E</a:t>
            </a:r>
            <a:r>
              <a:rPr lang="en-US" dirty="0">
                <a:effectLst/>
                <a:latin typeface="+mj-lt"/>
              </a:rPr>
              <a:t>, or </a:t>
            </a:r>
          </a:p>
          <a:p>
            <a:pPr marL="700608" lvl="1" indent="-342900">
              <a:buFont typeface="Arial" panose="020B0604020202020204" pitchFamily="34" charset="0"/>
              <a:buChar char="•"/>
            </a:pPr>
            <a:r>
              <a:rPr lang="en-US" dirty="0">
                <a:effectLst/>
                <a:latin typeface="+mj-lt"/>
              </a:rPr>
              <a:t>what makes it true that “</a:t>
            </a:r>
            <a:r>
              <a:rPr lang="en-US" b="1" dirty="0">
                <a:effectLst/>
                <a:latin typeface="+mj-lt"/>
              </a:rPr>
              <a:t>A</a:t>
            </a:r>
            <a:r>
              <a:rPr lang="en-US" dirty="0">
                <a:effectLst/>
                <a:latin typeface="+mj-lt"/>
              </a:rPr>
              <a:t> did </a:t>
            </a:r>
            <a:r>
              <a:rPr lang="en-US" b="1" dirty="0">
                <a:latin typeface="+mj-lt"/>
              </a:rPr>
              <a:t>C</a:t>
            </a:r>
            <a:r>
              <a:rPr lang="en-US" dirty="0">
                <a:effectLst/>
                <a:latin typeface="+mj-lt"/>
              </a:rPr>
              <a:t> intentionally.”</a:t>
            </a:r>
          </a:p>
          <a:p>
            <a:pPr marL="700608" lvl="1" indent="-342900">
              <a:buFont typeface="Arial" panose="020B0604020202020204" pitchFamily="34" charset="0"/>
              <a:buChar char="•"/>
            </a:pPr>
            <a:endParaRPr lang="en-US" dirty="0">
              <a:effectLst/>
              <a:latin typeface="+mj-lt"/>
            </a:endParaRPr>
          </a:p>
          <a:p>
            <a:pPr marL="342900" indent="-342900">
              <a:buFont typeface="Arial" panose="020B0604020202020204" pitchFamily="34" charset="0"/>
              <a:buChar char="•"/>
            </a:pPr>
            <a:r>
              <a:rPr lang="en-US" dirty="0">
                <a:effectLst/>
                <a:latin typeface="+mj-lt"/>
              </a:rPr>
              <a:t>Then they run through various previously proposed </a:t>
            </a:r>
            <a:r>
              <a:rPr lang="en-US" b="1" dirty="0">
                <a:effectLst/>
                <a:latin typeface="+mj-lt"/>
              </a:rPr>
              <a:t>necessary</a:t>
            </a:r>
            <a:r>
              <a:rPr lang="en-US" dirty="0">
                <a:effectLst/>
                <a:latin typeface="+mj-lt"/>
              </a:rPr>
              <a:t> and </a:t>
            </a:r>
            <a:r>
              <a:rPr lang="en-US" b="1" dirty="0">
                <a:effectLst/>
                <a:latin typeface="+mj-lt"/>
              </a:rPr>
              <a:t>sufficient</a:t>
            </a:r>
            <a:r>
              <a:rPr lang="en-US" dirty="0">
                <a:effectLst/>
                <a:latin typeface="+mj-lt"/>
              </a:rPr>
              <a:t> conditions, rejecting in turn any that are open to </a:t>
            </a:r>
            <a:r>
              <a:rPr lang="en-US" b="1" dirty="0">
                <a:effectLst/>
                <a:latin typeface="+mj-lt"/>
              </a:rPr>
              <a:t>counterexample</a:t>
            </a:r>
            <a:r>
              <a:rPr lang="en-US" dirty="0">
                <a:effectLst/>
                <a:latin typeface="+mj-lt"/>
              </a:rPr>
              <a:t>. </a:t>
            </a:r>
            <a:endParaRPr lang="en-US" dirty="0"/>
          </a:p>
          <a:p>
            <a:pPr marL="342900" indent="-342900">
              <a:buFont typeface="Arial" panose="020B0604020202020204" pitchFamily="34" charset="0"/>
              <a:buChar char="•"/>
            </a:pPr>
            <a:endParaRPr lang="en-US" dirty="0"/>
          </a:p>
          <a:p>
            <a:endParaRPr lang="en-US" dirty="0">
              <a:latin typeface="+mj-lt"/>
            </a:endParaRPr>
          </a:p>
        </p:txBody>
      </p:sp>
      <p:sp>
        <p:nvSpPr>
          <p:cNvPr id="4" name="Slide Number Placeholder 3">
            <a:extLst>
              <a:ext uri="{FF2B5EF4-FFF2-40B4-BE49-F238E27FC236}">
                <a16:creationId xmlns:a16="http://schemas.microsoft.com/office/drawing/2014/main" id="{79F0384E-BBDB-47FE-8798-A46CC46A0306}"/>
              </a:ext>
            </a:extLst>
          </p:cNvPr>
          <p:cNvSpPr>
            <a:spLocks noGrp="1"/>
          </p:cNvSpPr>
          <p:nvPr>
            <p:ph type="sldNum" sz="quarter" idx="12"/>
          </p:nvPr>
        </p:nvSpPr>
        <p:spPr/>
        <p:txBody>
          <a:bodyPr/>
          <a:lstStyle/>
          <a:p>
            <a:fld id="{477C7578-46E3-4DC5-9844-CB06902B4F72}" type="slidenum">
              <a:rPr lang="en-US" smtClean="0"/>
              <a:t>2</a:t>
            </a:fld>
            <a:endParaRPr lang="en-US"/>
          </a:p>
        </p:txBody>
      </p:sp>
      <p:sp>
        <p:nvSpPr>
          <p:cNvPr id="5" name="TextBox 4">
            <a:extLst>
              <a:ext uri="{FF2B5EF4-FFF2-40B4-BE49-F238E27FC236}">
                <a16:creationId xmlns:a16="http://schemas.microsoft.com/office/drawing/2014/main" id="{48CA59A7-D92D-4E8D-9C52-F1518327B78B}"/>
              </a:ext>
            </a:extLst>
          </p:cNvPr>
          <p:cNvSpPr txBox="1"/>
          <p:nvPr/>
        </p:nvSpPr>
        <p:spPr bwMode="gray">
          <a:xfrm>
            <a:off x="101600" y="6419334"/>
            <a:ext cx="9647770" cy="338554"/>
          </a:xfrm>
          <a:prstGeom prst="rect">
            <a:avLst/>
          </a:prstGeom>
          <a:noFill/>
        </p:spPr>
        <p:txBody>
          <a:bodyPr wrap="square">
            <a:spAutoFit/>
          </a:bodyPr>
          <a:lstStyle/>
          <a:p>
            <a:r>
              <a:rPr lang="en-US" sz="1600" dirty="0" err="1">
                <a:effectLst/>
                <a:latin typeface="Arial" panose="020B0604020202020204" pitchFamily="34" charset="0"/>
              </a:rPr>
              <a:t>Sorell</a:t>
            </a:r>
            <a:r>
              <a:rPr lang="en-US" sz="1600" dirty="0">
                <a:effectLst/>
                <a:latin typeface="Arial" panose="020B0604020202020204" pitchFamily="34" charset="0"/>
              </a:rPr>
              <a:t>, T., 2917, Scientism (and Other Problems) in Experimental Philosophy</a:t>
            </a:r>
            <a:endParaRPr lang="en-US" sz="1600" dirty="0"/>
          </a:p>
        </p:txBody>
      </p:sp>
    </p:spTree>
    <p:extLst>
      <p:ext uri="{BB962C8B-B14F-4D97-AF65-F5344CB8AC3E}">
        <p14:creationId xmlns:p14="http://schemas.microsoft.com/office/powerpoint/2010/main" val="229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8CE0-23E8-45C3-85A8-85744AAF2E99}"/>
              </a:ext>
            </a:extLst>
          </p:cNvPr>
          <p:cNvSpPr>
            <a:spLocks noGrp="1"/>
          </p:cNvSpPr>
          <p:nvPr>
            <p:ph type="title"/>
          </p:nvPr>
        </p:nvSpPr>
        <p:spPr/>
        <p:txBody>
          <a:bodyPr/>
          <a:lstStyle/>
          <a:p>
            <a:r>
              <a:rPr lang="en-US" dirty="0"/>
              <a:t>The Gettier Case</a:t>
            </a:r>
          </a:p>
        </p:txBody>
      </p:sp>
      <p:sp>
        <p:nvSpPr>
          <p:cNvPr id="3" name="Content Placeholder 2">
            <a:extLst>
              <a:ext uri="{FF2B5EF4-FFF2-40B4-BE49-F238E27FC236}">
                <a16:creationId xmlns:a16="http://schemas.microsoft.com/office/drawing/2014/main" id="{CA59D6B6-2E95-4FC8-A2DC-E9A9A5F4261A}"/>
              </a:ext>
            </a:extLst>
          </p:cNvPr>
          <p:cNvSpPr>
            <a:spLocks noGrp="1"/>
          </p:cNvSpPr>
          <p:nvPr>
            <p:ph idx="1"/>
          </p:nvPr>
        </p:nvSpPr>
        <p:spPr>
          <a:xfrm>
            <a:off x="478369" y="1653116"/>
            <a:ext cx="11354123" cy="3669161"/>
          </a:xfrm>
        </p:spPr>
        <p:txBody>
          <a:bodyPr/>
          <a:lstStyle/>
          <a:p>
            <a:pPr marL="457200" indent="-457200">
              <a:buFont typeface="+mj-lt"/>
              <a:buAutoNum type="arabicPeriod"/>
            </a:pPr>
            <a:r>
              <a:rPr lang="en-US" b="0" i="0" dirty="0">
                <a:solidFill>
                  <a:srgbClr val="000000"/>
                </a:solidFill>
                <a:effectLst/>
                <a:latin typeface="+mj-lt"/>
              </a:rPr>
              <a:t>Smith and Jones have applied for a particular job. </a:t>
            </a:r>
          </a:p>
          <a:p>
            <a:pPr marL="457200" indent="-457200">
              <a:buFont typeface="+mj-lt"/>
              <a:buAutoNum type="arabicPeriod"/>
            </a:pPr>
            <a:r>
              <a:rPr lang="en-US" b="0" i="0" dirty="0">
                <a:solidFill>
                  <a:srgbClr val="000000"/>
                </a:solidFill>
                <a:effectLst/>
                <a:latin typeface="+mj-lt"/>
              </a:rPr>
              <a:t>Smith has been told by the company president that Jones will win the job. </a:t>
            </a:r>
          </a:p>
          <a:p>
            <a:pPr marL="457200" indent="-457200">
              <a:buFont typeface="+mj-lt"/>
              <a:buAutoNum type="arabicPeriod"/>
            </a:pPr>
            <a:r>
              <a:rPr lang="en-US" b="0" i="0" dirty="0">
                <a:solidFill>
                  <a:srgbClr val="000000"/>
                </a:solidFill>
                <a:effectLst/>
                <a:latin typeface="+mj-lt"/>
              </a:rPr>
              <a:t>Smith </a:t>
            </a:r>
            <a:r>
              <a:rPr lang="en-US" dirty="0">
                <a:solidFill>
                  <a:srgbClr val="000000"/>
                </a:solidFill>
                <a:latin typeface="+mj-lt"/>
              </a:rPr>
              <a:t>knows from </a:t>
            </a:r>
            <a:r>
              <a:rPr lang="en-US" b="0" i="0" dirty="0">
                <a:solidFill>
                  <a:srgbClr val="000000"/>
                </a:solidFill>
                <a:effectLst/>
                <a:latin typeface="+mj-lt"/>
              </a:rPr>
              <a:t>his observational evidence of there being ten coins in Jones’s pocket, which he. </a:t>
            </a:r>
          </a:p>
          <a:p>
            <a:pPr marL="457200" indent="-457200">
              <a:buFont typeface="+mj-lt"/>
              <a:buAutoNum type="arabicPeriod"/>
            </a:pPr>
            <a:r>
              <a:rPr lang="en-US" dirty="0">
                <a:solidFill>
                  <a:srgbClr val="000000"/>
                </a:solidFill>
                <a:latin typeface="+mj-lt"/>
              </a:rPr>
              <a:t>Smith infers that </a:t>
            </a:r>
            <a:r>
              <a:rPr lang="en-US" b="0" i="0" dirty="0">
                <a:solidFill>
                  <a:srgbClr val="000000"/>
                </a:solidFill>
                <a:effectLst/>
                <a:latin typeface="+mj-lt"/>
              </a:rPr>
              <a:t>whoever will get the job has ten coins in their pocket (call it belief </a:t>
            </a:r>
            <a:r>
              <a:rPr lang="en-US" b="1" i="0" dirty="0">
                <a:solidFill>
                  <a:srgbClr val="000000"/>
                </a:solidFill>
                <a:effectLst/>
                <a:latin typeface="+mj-lt"/>
              </a:rPr>
              <a:t>b</a:t>
            </a:r>
            <a:r>
              <a:rPr lang="en-US" b="0" i="0" dirty="0">
                <a:solidFill>
                  <a:srgbClr val="000000"/>
                </a:solidFill>
                <a:effectLst/>
                <a:latin typeface="+mj-lt"/>
              </a:rPr>
              <a:t>) Notice that Smith is not thereby guessing. </a:t>
            </a:r>
            <a:r>
              <a:rPr lang="en-US" dirty="0">
                <a:solidFill>
                  <a:srgbClr val="000000"/>
                </a:solidFill>
                <a:latin typeface="+mj-lt"/>
              </a:rPr>
              <a:t>The belief if true and reasonably justified.</a:t>
            </a:r>
            <a:endParaRPr lang="en-US" dirty="0">
              <a:latin typeface="+mj-lt"/>
            </a:endParaRPr>
          </a:p>
          <a:p>
            <a:pPr marL="457200" indent="-457200">
              <a:buFont typeface="+mj-lt"/>
              <a:buAutoNum type="arabicPeriod"/>
            </a:pPr>
            <a:r>
              <a:rPr lang="en-US" b="0" i="0" dirty="0">
                <a:solidFill>
                  <a:srgbClr val="000000"/>
                </a:solidFill>
                <a:effectLst/>
                <a:latin typeface="+mj-lt"/>
              </a:rPr>
              <a:t>However, belief “b” is true in a different way - it is </a:t>
            </a:r>
            <a:r>
              <a:rPr lang="en-US" b="0" i="1" dirty="0">
                <a:solidFill>
                  <a:srgbClr val="000000"/>
                </a:solidFill>
                <a:effectLst/>
                <a:latin typeface="+mj-lt"/>
              </a:rPr>
              <a:t>Smith</a:t>
            </a:r>
            <a:r>
              <a:rPr lang="en-US" b="0" i="0" dirty="0">
                <a:solidFill>
                  <a:srgbClr val="000000"/>
                </a:solidFill>
                <a:effectLst/>
                <a:latin typeface="+mj-lt"/>
              </a:rPr>
              <a:t> who will get the job, and Smith </a:t>
            </a:r>
            <a:r>
              <a:rPr lang="en-US" b="0" i="1" dirty="0">
                <a:solidFill>
                  <a:srgbClr val="000000"/>
                </a:solidFill>
                <a:effectLst/>
                <a:latin typeface="+mj-lt"/>
              </a:rPr>
              <a:t>himself</a:t>
            </a:r>
            <a:r>
              <a:rPr lang="en-US" b="0" i="0" dirty="0">
                <a:solidFill>
                  <a:srgbClr val="000000"/>
                </a:solidFill>
                <a:effectLst/>
                <a:latin typeface="+mj-lt"/>
              </a:rPr>
              <a:t> also has ten coins in his pocket. </a:t>
            </a:r>
            <a:endParaRPr lang="en-US" dirty="0">
              <a:solidFill>
                <a:srgbClr val="000000"/>
              </a:solidFill>
              <a:latin typeface="+mj-lt"/>
            </a:endParaRPr>
          </a:p>
          <a:p>
            <a:pPr marL="457200" indent="-457200">
              <a:buFont typeface="+mj-lt"/>
              <a:buAutoNum type="arabicPeriod"/>
            </a:pPr>
            <a:r>
              <a:rPr lang="en-US" b="0" i="0" dirty="0">
                <a:solidFill>
                  <a:srgbClr val="000000"/>
                </a:solidFill>
                <a:effectLst/>
                <a:latin typeface="+mj-lt"/>
              </a:rPr>
              <a:t>These two facts combine to make his belief b true. Nevertheless, neither of those facts is something that, on its own, was known by Smith. </a:t>
            </a:r>
          </a:p>
        </p:txBody>
      </p:sp>
      <p:sp>
        <p:nvSpPr>
          <p:cNvPr id="4" name="Slide Number Placeholder 3">
            <a:extLst>
              <a:ext uri="{FF2B5EF4-FFF2-40B4-BE49-F238E27FC236}">
                <a16:creationId xmlns:a16="http://schemas.microsoft.com/office/drawing/2014/main" id="{8FE5D085-0ADB-45E6-A60C-AE309F7334BA}"/>
              </a:ext>
            </a:extLst>
          </p:cNvPr>
          <p:cNvSpPr>
            <a:spLocks noGrp="1"/>
          </p:cNvSpPr>
          <p:nvPr>
            <p:ph type="sldNum" sz="quarter" idx="12"/>
          </p:nvPr>
        </p:nvSpPr>
        <p:spPr/>
        <p:txBody>
          <a:bodyPr/>
          <a:lstStyle/>
          <a:p>
            <a:fld id="{477C7578-46E3-4DC5-9844-CB06902B4F72}" type="slidenum">
              <a:rPr lang="en-US" smtClean="0"/>
              <a:t>20</a:t>
            </a:fld>
            <a:endParaRPr lang="en-US"/>
          </a:p>
        </p:txBody>
      </p:sp>
      <p:sp>
        <p:nvSpPr>
          <p:cNvPr id="6" name="TextBox 5">
            <a:extLst>
              <a:ext uri="{FF2B5EF4-FFF2-40B4-BE49-F238E27FC236}">
                <a16:creationId xmlns:a16="http://schemas.microsoft.com/office/drawing/2014/main" id="{6235FAB1-3116-4279-A8F2-B080D712D89B}"/>
              </a:ext>
            </a:extLst>
          </p:cNvPr>
          <p:cNvSpPr txBox="1"/>
          <p:nvPr/>
        </p:nvSpPr>
        <p:spPr bwMode="gray">
          <a:xfrm>
            <a:off x="105507" y="6488668"/>
            <a:ext cx="6244492" cy="276999"/>
          </a:xfrm>
          <a:prstGeom prst="rect">
            <a:avLst/>
          </a:prstGeom>
          <a:noFill/>
        </p:spPr>
        <p:txBody>
          <a:bodyPr wrap="square">
            <a:spAutoFit/>
          </a:bodyPr>
          <a:lstStyle/>
          <a:p>
            <a:r>
              <a:rPr lang="en-US" sz="1200" dirty="0">
                <a:solidFill>
                  <a:srgbClr val="000000"/>
                </a:solidFill>
                <a:latin typeface="Georgia" panose="02040502050405020303" pitchFamily="18" charset="0"/>
              </a:rPr>
              <a:t>s</a:t>
            </a:r>
            <a:r>
              <a:rPr lang="en-US" sz="1200" b="0" i="0" dirty="0">
                <a:solidFill>
                  <a:srgbClr val="000000"/>
                </a:solidFill>
                <a:effectLst/>
                <a:latin typeface="Georgia" panose="02040502050405020303" pitchFamily="18" charset="0"/>
              </a:rPr>
              <a:t>ource: https://iep.utm.edu/gettier/</a:t>
            </a:r>
          </a:p>
        </p:txBody>
      </p:sp>
      <p:sp>
        <p:nvSpPr>
          <p:cNvPr id="7" name="TextBox 6">
            <a:extLst>
              <a:ext uri="{FF2B5EF4-FFF2-40B4-BE49-F238E27FC236}">
                <a16:creationId xmlns:a16="http://schemas.microsoft.com/office/drawing/2014/main" id="{D2833F63-A27B-49F8-84CC-BABD316FB3FA}"/>
              </a:ext>
            </a:extLst>
          </p:cNvPr>
          <p:cNvSpPr txBox="1"/>
          <p:nvPr/>
        </p:nvSpPr>
        <p:spPr bwMode="gray">
          <a:xfrm>
            <a:off x="3487615" y="5517929"/>
            <a:ext cx="5216769" cy="646331"/>
          </a:xfrm>
          <a:prstGeom prst="rect">
            <a:avLst/>
          </a:prstGeom>
          <a:solidFill>
            <a:schemeClr val="accent3">
              <a:lumMod val="20000"/>
              <a:lumOff val="80000"/>
            </a:schemeClr>
          </a:solidFill>
        </p:spPr>
        <p:txBody>
          <a:bodyPr wrap="square">
            <a:spAutoFit/>
          </a:bodyPr>
          <a:lstStyle/>
          <a:p>
            <a:r>
              <a:rPr lang="en-US" b="1" i="0" dirty="0">
                <a:solidFill>
                  <a:srgbClr val="000000"/>
                </a:solidFill>
                <a:effectLst/>
                <a:latin typeface="Georgia" panose="02040502050405020303" pitchFamily="18" charset="0"/>
              </a:rPr>
              <a:t>Given this reasoning, is Smith’s belief “b”, therefore </a:t>
            </a:r>
            <a:r>
              <a:rPr lang="en-US" b="1" i="0" u="sng" dirty="0">
                <a:solidFill>
                  <a:srgbClr val="000000"/>
                </a:solidFill>
                <a:effectLst/>
                <a:latin typeface="Georgia" panose="02040502050405020303" pitchFamily="18" charset="0"/>
              </a:rPr>
              <a:t>not knowledge</a:t>
            </a:r>
            <a:r>
              <a:rPr lang="en-US" b="1" i="0" dirty="0">
                <a:solidFill>
                  <a:srgbClr val="000000"/>
                </a:solidFill>
                <a:effectLst/>
                <a:latin typeface="Georgia" panose="02040502050405020303" pitchFamily="18" charset="0"/>
              </a:rPr>
              <a:t>?</a:t>
            </a:r>
            <a:endParaRPr lang="en-US" b="1" dirty="0"/>
          </a:p>
        </p:txBody>
      </p:sp>
    </p:spTree>
    <p:extLst>
      <p:ext uri="{BB962C8B-B14F-4D97-AF65-F5344CB8AC3E}">
        <p14:creationId xmlns:p14="http://schemas.microsoft.com/office/powerpoint/2010/main" val="76728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0127-FFE2-4D5A-848C-0EC56325A537}"/>
              </a:ext>
            </a:extLst>
          </p:cNvPr>
          <p:cNvSpPr>
            <a:spLocks noGrp="1"/>
          </p:cNvSpPr>
          <p:nvPr>
            <p:ph type="title"/>
          </p:nvPr>
        </p:nvSpPr>
        <p:spPr/>
        <p:txBody>
          <a:bodyPr/>
          <a:lstStyle/>
          <a:p>
            <a:r>
              <a:rPr lang="en-US" dirty="0"/>
              <a:t>Other Gettier Cases</a:t>
            </a:r>
          </a:p>
        </p:txBody>
      </p:sp>
      <p:sp>
        <p:nvSpPr>
          <p:cNvPr id="3" name="Content Placeholder 2">
            <a:extLst>
              <a:ext uri="{FF2B5EF4-FFF2-40B4-BE49-F238E27FC236}">
                <a16:creationId xmlns:a16="http://schemas.microsoft.com/office/drawing/2014/main" id="{AB0F1114-C5CB-4D12-A703-F0BF34FF935D}"/>
              </a:ext>
            </a:extLst>
          </p:cNvPr>
          <p:cNvSpPr>
            <a:spLocks noGrp="1"/>
          </p:cNvSpPr>
          <p:nvPr>
            <p:ph idx="1"/>
          </p:nvPr>
        </p:nvSpPr>
        <p:spPr/>
        <p:txBody>
          <a:bodyPr/>
          <a:lstStyle/>
          <a:p>
            <a:r>
              <a:rPr lang="en-US" dirty="0"/>
              <a:t>The Lucky disjunction</a:t>
            </a:r>
          </a:p>
          <a:p>
            <a:r>
              <a:rPr lang="en-US" dirty="0"/>
              <a:t>The Sheep in the field</a:t>
            </a:r>
          </a:p>
          <a:p>
            <a:r>
              <a:rPr lang="en-US" dirty="0"/>
              <a:t>The Pyromaniac</a:t>
            </a:r>
          </a:p>
          <a:p>
            <a:r>
              <a:rPr lang="en-US" dirty="0"/>
              <a:t>The Fake Barn</a:t>
            </a:r>
          </a:p>
          <a:p>
            <a:endParaRPr lang="en-US" dirty="0"/>
          </a:p>
        </p:txBody>
      </p:sp>
      <p:sp>
        <p:nvSpPr>
          <p:cNvPr id="4" name="Slide Number Placeholder 3">
            <a:extLst>
              <a:ext uri="{FF2B5EF4-FFF2-40B4-BE49-F238E27FC236}">
                <a16:creationId xmlns:a16="http://schemas.microsoft.com/office/drawing/2014/main" id="{6A882AB4-1BDC-4AA7-95BF-59B8E87714C0}"/>
              </a:ext>
            </a:extLst>
          </p:cNvPr>
          <p:cNvSpPr>
            <a:spLocks noGrp="1"/>
          </p:cNvSpPr>
          <p:nvPr>
            <p:ph type="sldNum" sz="quarter" idx="12"/>
          </p:nvPr>
        </p:nvSpPr>
        <p:spPr/>
        <p:txBody>
          <a:bodyPr/>
          <a:lstStyle/>
          <a:p>
            <a:fld id="{477C7578-46E3-4DC5-9844-CB06902B4F72}" type="slidenum">
              <a:rPr lang="en-US" smtClean="0"/>
              <a:t>21</a:t>
            </a:fld>
            <a:endParaRPr lang="en-US"/>
          </a:p>
        </p:txBody>
      </p:sp>
      <p:sp>
        <p:nvSpPr>
          <p:cNvPr id="6" name="TextBox 5">
            <a:extLst>
              <a:ext uri="{FF2B5EF4-FFF2-40B4-BE49-F238E27FC236}">
                <a16:creationId xmlns:a16="http://schemas.microsoft.com/office/drawing/2014/main" id="{35AEBDC8-D014-47F9-8CBB-19AAEFFD8A80}"/>
              </a:ext>
            </a:extLst>
          </p:cNvPr>
          <p:cNvSpPr txBox="1"/>
          <p:nvPr/>
        </p:nvSpPr>
        <p:spPr bwMode="gray">
          <a:xfrm>
            <a:off x="2887784" y="4547997"/>
            <a:ext cx="6244492" cy="923330"/>
          </a:xfrm>
          <a:prstGeom prst="rect">
            <a:avLst/>
          </a:prstGeom>
          <a:solidFill>
            <a:schemeClr val="accent3">
              <a:lumMod val="20000"/>
              <a:lumOff val="80000"/>
            </a:schemeClr>
          </a:solidFill>
        </p:spPr>
        <p:txBody>
          <a:bodyPr wrap="square">
            <a:spAutoFit/>
          </a:bodyPr>
          <a:lstStyle/>
          <a:p>
            <a:r>
              <a:rPr lang="en-US" b="1" dirty="0"/>
              <a:t>Still,</a:t>
            </a:r>
            <a:r>
              <a:rPr lang="en-US" dirty="0"/>
              <a:t> in none of those cases (or relevantly similar ones), say almost all epistemologists, is the belief in question knowledge. </a:t>
            </a:r>
          </a:p>
        </p:txBody>
      </p:sp>
    </p:spTree>
    <p:extLst>
      <p:ext uri="{BB962C8B-B14F-4D97-AF65-F5344CB8AC3E}">
        <p14:creationId xmlns:p14="http://schemas.microsoft.com/office/powerpoint/2010/main" val="68743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latin typeface="+mj-lt"/>
              </a:rPr>
              <a:t>Infallibility</a:t>
            </a:r>
            <a:r>
              <a:rPr lang="en-US" dirty="0">
                <a:latin typeface="+mj-lt"/>
              </a:rPr>
              <a:t> - allowing fallible justification is all that it would take to convert a true belief into knowledge. </a:t>
            </a:r>
            <a:r>
              <a:rPr lang="en-US" b="1" dirty="0">
                <a:latin typeface="+mj-lt"/>
              </a:rPr>
              <a:t>Caveat</a:t>
            </a:r>
            <a:r>
              <a:rPr lang="en-US" dirty="0">
                <a:latin typeface="+mj-lt"/>
              </a:rPr>
              <a:t> – how much infallibility? </a:t>
            </a:r>
          </a:p>
          <a:p>
            <a:endParaRPr lang="en-US" dirty="0">
              <a:latin typeface="+mj-lt"/>
            </a:endParaRPr>
          </a:p>
          <a:p>
            <a:r>
              <a:rPr lang="en-US" b="1" dirty="0">
                <a:latin typeface="+mj-lt"/>
              </a:rPr>
              <a:t>Eliminate Luck</a:t>
            </a:r>
            <a:r>
              <a:rPr lang="en-US" dirty="0">
                <a:latin typeface="+mj-lt"/>
              </a:rPr>
              <a:t> – does not allow too much luck, otherwise, we would again have reached for the Infallibility Proposal. </a:t>
            </a:r>
            <a:r>
              <a:rPr lang="en-US" b="1" dirty="0">
                <a:latin typeface="+mj-lt"/>
              </a:rPr>
              <a:t>Caveat</a:t>
            </a:r>
            <a:r>
              <a:rPr lang="en-US" dirty="0">
                <a:latin typeface="+mj-lt"/>
              </a:rPr>
              <a:t> - How much luck is too much? </a:t>
            </a:r>
          </a:p>
          <a:p>
            <a:endParaRPr lang="en-US" dirty="0">
              <a:latin typeface="+mj-lt"/>
            </a:endParaRPr>
          </a:p>
          <a:p>
            <a:r>
              <a:rPr lang="en-US" b="1" dirty="0">
                <a:latin typeface="+mj-lt"/>
              </a:rPr>
              <a:t>Eliminate False Evidence</a:t>
            </a:r>
            <a:r>
              <a:rPr lang="en-US" dirty="0">
                <a:latin typeface="+mj-lt"/>
              </a:rPr>
              <a:t> – no belief is knowledge if the person’s justificatory support for it </a:t>
            </a:r>
          </a:p>
          <a:p>
            <a:r>
              <a:rPr lang="en-US" dirty="0">
                <a:latin typeface="+mj-lt"/>
              </a:rPr>
              <a:t>includes something false. </a:t>
            </a:r>
            <a:r>
              <a:rPr lang="en-US" b="1" dirty="0">
                <a:latin typeface="+mj-lt"/>
              </a:rPr>
              <a:t>Caveats</a:t>
            </a:r>
            <a:r>
              <a:rPr lang="en-US" dirty="0">
                <a:latin typeface="+mj-lt"/>
              </a:rPr>
              <a:t> – (1) no false evidence can still be used to produce Gettier cases and (2) impossibility of complete absence of falsity in anyone’s belief </a:t>
            </a:r>
          </a:p>
          <a:p>
            <a:endParaRPr lang="en-US" dirty="0">
              <a:latin typeface="+mj-lt"/>
            </a:endParaRPr>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22</a:t>
            </a:fld>
            <a:endParaRPr lang="en-US"/>
          </a:p>
        </p:txBody>
      </p:sp>
    </p:spTree>
    <p:extLst>
      <p:ext uri="{BB962C8B-B14F-4D97-AF65-F5344CB8AC3E}">
        <p14:creationId xmlns:p14="http://schemas.microsoft.com/office/powerpoint/2010/main" val="375867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t>Eliminate Defeat</a:t>
            </a:r>
            <a:r>
              <a:rPr lang="en-US" dirty="0"/>
              <a:t> - what is not included in the person’s evidence: specifically, some notable truth or fact is absent from her evidence. what is needed in knowing that p is an absence from the inquirer’s context of any </a:t>
            </a:r>
            <a:r>
              <a:rPr lang="en-US" b="1" dirty="0"/>
              <a:t>defeaters</a:t>
            </a:r>
            <a:r>
              <a:rPr lang="en-US" dirty="0"/>
              <a:t> of her evidence for p. </a:t>
            </a:r>
          </a:p>
          <a:p>
            <a:endParaRPr lang="en-US" dirty="0"/>
          </a:p>
          <a:p>
            <a:r>
              <a:rPr lang="en-US" dirty="0"/>
              <a:t>A </a:t>
            </a:r>
            <a:r>
              <a:rPr lang="en-US" b="1" dirty="0"/>
              <a:t>defeater</a:t>
            </a:r>
            <a:r>
              <a:rPr lang="en-US" dirty="0"/>
              <a:t> is a particular fact or truth t defeats a body of justification j (as support for a belief that p) if adding t to j, thereby producing a new body of justification j*, would seriously weaken the justificatory support being provided for that belief that p — so much so that j* does not provide strong enough support to make even the true belief that p knowledge. </a:t>
            </a:r>
          </a:p>
          <a:p>
            <a:r>
              <a:rPr lang="en-US" dirty="0"/>
              <a:t>Insofar as one wishes to have beliefs which are knowledge, one should only have beliefs which are supported by evidence that is not overlooking any facts or truths which — if left overlooked — function as defeaters of whatever support is being provided by that evidence for those beliefs. </a:t>
            </a:r>
          </a:p>
          <a:p>
            <a:endParaRPr lang="en-US" b="1" dirty="0"/>
          </a:p>
          <a:p>
            <a:r>
              <a:rPr lang="en-US" b="1" dirty="0"/>
              <a:t>Caveat</a:t>
            </a:r>
            <a:r>
              <a:rPr lang="en-US" dirty="0"/>
              <a:t> – how strong a defeater should be that it should not be overlooked?</a:t>
            </a:r>
          </a:p>
          <a:p>
            <a:endParaRPr lang="en-US" dirty="0"/>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23</a:t>
            </a:fld>
            <a:endParaRPr lang="en-US"/>
          </a:p>
        </p:txBody>
      </p:sp>
    </p:spTree>
    <p:extLst>
      <p:ext uri="{BB962C8B-B14F-4D97-AF65-F5344CB8AC3E}">
        <p14:creationId xmlns:p14="http://schemas.microsoft.com/office/powerpoint/2010/main" val="359714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t>Eliminate Inappropriate Causality</a:t>
            </a:r>
            <a:r>
              <a:rPr lang="en-US" dirty="0"/>
              <a:t> – belief should be caused — generated, brought about — in a normal way for it to be knowledge. </a:t>
            </a:r>
          </a:p>
          <a:p>
            <a:endParaRPr lang="en-US" b="1" dirty="0"/>
          </a:p>
          <a:p>
            <a:r>
              <a:rPr lang="en-US" b="1" dirty="0"/>
              <a:t>Caveats</a:t>
            </a:r>
            <a:r>
              <a:rPr lang="en-US" dirty="0"/>
              <a:t> –applying only to empirical or a posteriori knowledge, knowledge of the observable world and difficulties with indirect causality and effects of absence of action (the gardener’s failure to water the plants causes their death).</a:t>
            </a:r>
          </a:p>
          <a:p>
            <a:endParaRPr lang="en-US" dirty="0"/>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24</a:t>
            </a:fld>
            <a:endParaRPr lang="en-US"/>
          </a:p>
        </p:txBody>
      </p:sp>
    </p:spTree>
    <p:extLst>
      <p:ext uri="{BB962C8B-B14F-4D97-AF65-F5344CB8AC3E}">
        <p14:creationId xmlns:p14="http://schemas.microsoft.com/office/powerpoint/2010/main" val="146106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E9AC-A61C-4581-83A8-A8D12A35E2DE}"/>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9EF28144-76FF-49F2-8754-A676C8411770}"/>
              </a:ext>
            </a:extLst>
          </p:cNvPr>
          <p:cNvSpPr>
            <a:spLocks noGrp="1"/>
          </p:cNvSpPr>
          <p:nvPr>
            <p:ph idx="1"/>
          </p:nvPr>
        </p:nvSpPr>
        <p:spPr>
          <a:xfrm>
            <a:off x="478369" y="1653116"/>
            <a:ext cx="11474451" cy="4751917"/>
          </a:xfrm>
        </p:spPr>
        <p:txBody>
          <a:bodyPr/>
          <a:lstStyle/>
          <a:p>
            <a:r>
              <a:rPr lang="en-US" b="0" i="0" dirty="0">
                <a:solidFill>
                  <a:srgbClr val="000000"/>
                </a:solidFill>
                <a:effectLst/>
                <a:latin typeface="+mj-lt"/>
              </a:rPr>
              <a:t>When epistemologists claim to have a strong intuition that knowledge is missing from Gettier cases, they take themselves to be </a:t>
            </a:r>
            <a:r>
              <a:rPr lang="en-US" b="1" i="0" dirty="0">
                <a:solidFill>
                  <a:srgbClr val="000000"/>
                </a:solidFill>
                <a:effectLst/>
                <a:latin typeface="+mj-lt"/>
              </a:rPr>
              <a:t>representative of people in general </a:t>
            </a:r>
            <a:r>
              <a:rPr lang="en-US" b="0" i="0" dirty="0">
                <a:solidFill>
                  <a:srgbClr val="000000"/>
                </a:solidFill>
                <a:effectLst/>
                <a:latin typeface="+mj-lt"/>
              </a:rPr>
              <a:t>(specifically, in how they use the word “knowledge” and its cognates such as “know,” knower,” and the like). </a:t>
            </a:r>
          </a:p>
          <a:p>
            <a:r>
              <a:rPr lang="en-US" b="0" i="0" dirty="0">
                <a:solidFill>
                  <a:srgbClr val="000000"/>
                </a:solidFill>
                <a:effectLst/>
                <a:latin typeface="+mj-lt"/>
              </a:rPr>
              <a:t>That intuition is therefore taken to reflect </a:t>
            </a:r>
            <a:r>
              <a:rPr lang="en-US" b="1" i="0" dirty="0">
                <a:solidFill>
                  <a:srgbClr val="000000"/>
                </a:solidFill>
                <a:effectLst/>
                <a:latin typeface="+mj-lt"/>
              </a:rPr>
              <a:t>how “we” — people in general — conceive of knowledge</a:t>
            </a:r>
            <a:r>
              <a:rPr lang="en-US" b="0" i="0" dirty="0">
                <a:solidFill>
                  <a:srgbClr val="000000"/>
                </a:solidFill>
                <a:effectLst/>
                <a:latin typeface="+mj-lt"/>
              </a:rPr>
              <a:t>. It is thereby assumed to be an accurate indicator of pertinent details of the concept of knowledge — which is to say, “our” concept of knowledge.</a:t>
            </a:r>
          </a:p>
          <a:p>
            <a:r>
              <a:rPr lang="en-US" b="1" i="0" dirty="0">
                <a:solidFill>
                  <a:srgbClr val="000000"/>
                </a:solidFill>
                <a:effectLst/>
                <a:latin typeface="+mj-lt"/>
              </a:rPr>
              <a:t>So</a:t>
            </a:r>
            <a:r>
              <a:rPr lang="en-US" b="0" i="0" dirty="0">
                <a:solidFill>
                  <a:srgbClr val="000000"/>
                </a:solidFill>
                <a:effectLst/>
                <a:latin typeface="+mj-lt"/>
              </a:rPr>
              <a:t>:</a:t>
            </a:r>
          </a:p>
          <a:p>
            <a:pPr marL="342900" indent="-342900">
              <a:buFont typeface="Arial" panose="020B0604020202020204" pitchFamily="34" charset="0"/>
              <a:buChar char="•"/>
            </a:pPr>
            <a:r>
              <a:rPr lang="en-US" b="0" i="0" dirty="0">
                <a:solidFill>
                  <a:srgbClr val="000000"/>
                </a:solidFill>
                <a:effectLst/>
                <a:latin typeface="+mj-lt"/>
              </a:rPr>
              <a:t>What evidence should epistemologists consult as they strive to learn the nature of knowledge?</a:t>
            </a:r>
          </a:p>
          <a:p>
            <a:pPr marL="342900" indent="-342900">
              <a:buFont typeface="Arial" panose="020B0604020202020204" pitchFamily="34" charset="0"/>
              <a:buChar char="•"/>
            </a:pPr>
            <a:r>
              <a:rPr lang="en-US" b="0" i="0" dirty="0">
                <a:solidFill>
                  <a:srgbClr val="000000"/>
                </a:solidFill>
                <a:effectLst/>
                <a:latin typeface="+mj-lt"/>
              </a:rPr>
              <a:t> Should they be perusing intuitions? If so, whose? Their own? </a:t>
            </a:r>
          </a:p>
          <a:p>
            <a:pPr marL="342900" indent="-342900">
              <a:buFont typeface="Arial" panose="020B0604020202020204" pitchFamily="34" charset="0"/>
              <a:buChar char="•"/>
            </a:pPr>
            <a:r>
              <a:rPr lang="en-US" b="0" i="0" dirty="0">
                <a:solidFill>
                  <a:srgbClr val="000000"/>
                </a:solidFill>
                <a:effectLst/>
                <a:latin typeface="+mj-lt"/>
              </a:rPr>
              <a:t>How should competing intuitions be assessed? </a:t>
            </a:r>
          </a:p>
          <a:p>
            <a:pPr marL="342900" indent="-342900">
              <a:buFont typeface="Arial" panose="020B0604020202020204" pitchFamily="34" charset="0"/>
              <a:buChar char="•"/>
            </a:pPr>
            <a:r>
              <a:rPr lang="en-US" b="0" i="0" dirty="0">
                <a:solidFill>
                  <a:srgbClr val="000000"/>
                </a:solidFill>
                <a:effectLst/>
                <a:latin typeface="+mj-lt"/>
              </a:rPr>
              <a:t>And how strongly should favored intuitions be relied upon anyway? </a:t>
            </a:r>
          </a:p>
          <a:p>
            <a:pPr marL="342900" indent="-342900">
              <a:buFont typeface="Arial" panose="020B0604020202020204" pitchFamily="34" charset="0"/>
              <a:buChar char="•"/>
            </a:pPr>
            <a:r>
              <a:rPr lang="en-US" b="0" i="0" dirty="0">
                <a:solidFill>
                  <a:srgbClr val="000000"/>
                </a:solidFill>
                <a:effectLst/>
                <a:latin typeface="+mj-lt"/>
              </a:rPr>
              <a:t>Are they to be decisive? Are they at least powerful? </a:t>
            </a:r>
          </a:p>
          <a:p>
            <a:pPr marL="342900" indent="-342900">
              <a:buFont typeface="Arial" panose="020B0604020202020204" pitchFamily="34" charset="0"/>
              <a:buChar char="•"/>
            </a:pPr>
            <a:r>
              <a:rPr lang="en-US" b="0" i="0" dirty="0">
                <a:solidFill>
                  <a:srgbClr val="000000"/>
                </a:solidFill>
                <a:effectLst/>
                <a:latin typeface="+mj-lt"/>
              </a:rPr>
              <a:t>Or are they no more than a starting-point for further debate — a provider, not an adjudicator, of relevant ideas?</a:t>
            </a:r>
            <a:endParaRPr lang="en-US" dirty="0">
              <a:latin typeface="+mj-lt"/>
            </a:endParaRPr>
          </a:p>
          <a:p>
            <a:endParaRPr lang="en-US" b="0" i="0" dirty="0">
              <a:solidFill>
                <a:srgbClr val="000000"/>
              </a:solidFill>
              <a:effectLst/>
              <a:latin typeface="+mj-lt"/>
            </a:endParaRPr>
          </a:p>
        </p:txBody>
      </p:sp>
      <p:sp>
        <p:nvSpPr>
          <p:cNvPr id="4" name="Slide Number Placeholder 3">
            <a:extLst>
              <a:ext uri="{FF2B5EF4-FFF2-40B4-BE49-F238E27FC236}">
                <a16:creationId xmlns:a16="http://schemas.microsoft.com/office/drawing/2014/main" id="{7EF43037-7EA2-4065-B1B9-F848304ED341}"/>
              </a:ext>
            </a:extLst>
          </p:cNvPr>
          <p:cNvSpPr>
            <a:spLocks noGrp="1"/>
          </p:cNvSpPr>
          <p:nvPr>
            <p:ph type="sldNum" sz="quarter" idx="12"/>
          </p:nvPr>
        </p:nvSpPr>
        <p:spPr>
          <a:xfrm>
            <a:off x="11372850" y="6164260"/>
            <a:ext cx="579970" cy="513104"/>
          </a:xfrm>
        </p:spPr>
        <p:txBody>
          <a:bodyPr/>
          <a:lstStyle/>
          <a:p>
            <a:fld id="{477C7578-46E3-4DC5-9844-CB06902B4F72}" type="slidenum">
              <a:rPr lang="en-US" smtClean="0"/>
              <a:t>25</a:t>
            </a:fld>
            <a:endParaRPr lang="en-US"/>
          </a:p>
        </p:txBody>
      </p:sp>
    </p:spTree>
    <p:extLst>
      <p:ext uri="{BB962C8B-B14F-4D97-AF65-F5344CB8AC3E}">
        <p14:creationId xmlns:p14="http://schemas.microsoft.com/office/powerpoint/2010/main" val="14169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1DE8-CAC7-4F27-B319-FC98F8E39A68}"/>
              </a:ext>
            </a:extLst>
          </p:cNvPr>
          <p:cNvSpPr>
            <a:spLocks noGrp="1"/>
          </p:cNvSpPr>
          <p:nvPr>
            <p:ph type="title"/>
          </p:nvPr>
        </p:nvSpPr>
        <p:spPr/>
        <p:txBody>
          <a:bodyPr/>
          <a:lstStyle/>
          <a:p>
            <a:r>
              <a:rPr lang="en-US" dirty="0"/>
              <a:t>Experimental Philosophy</a:t>
            </a:r>
            <a:br>
              <a:rPr lang="en-US" dirty="0"/>
            </a:br>
            <a:r>
              <a:rPr lang="en-US" dirty="0"/>
              <a:t>The four projects </a:t>
            </a:r>
            <a:r>
              <a:rPr lang="en-US" sz="2000" dirty="0"/>
              <a:t>[carneades.org]</a:t>
            </a:r>
          </a:p>
        </p:txBody>
      </p:sp>
      <p:sp>
        <p:nvSpPr>
          <p:cNvPr id="3" name="Content Placeholder 2">
            <a:extLst>
              <a:ext uri="{FF2B5EF4-FFF2-40B4-BE49-F238E27FC236}">
                <a16:creationId xmlns:a16="http://schemas.microsoft.com/office/drawing/2014/main" id="{53714442-4729-4CB7-9525-6B50EB288E2A}"/>
              </a:ext>
            </a:extLst>
          </p:cNvPr>
          <p:cNvSpPr>
            <a:spLocks noGrp="1"/>
          </p:cNvSpPr>
          <p:nvPr>
            <p:ph idx="1"/>
          </p:nvPr>
        </p:nvSpPr>
        <p:spPr>
          <a:xfrm>
            <a:off x="478368" y="1653116"/>
            <a:ext cx="11474451" cy="5060883"/>
          </a:xfrm>
        </p:spPr>
        <p:txBody>
          <a:bodyPr/>
          <a:lstStyle/>
          <a:p>
            <a:r>
              <a:rPr lang="en-US" b="1" dirty="0"/>
              <a:t>Psychology Project: </a:t>
            </a:r>
            <a:r>
              <a:rPr lang="en-US" dirty="0"/>
              <a:t>how people reason matters</a:t>
            </a:r>
          </a:p>
          <a:p>
            <a:pPr marL="342900" indent="-342900">
              <a:buFont typeface="Arial" panose="020B0604020202020204" pitchFamily="34" charset="0"/>
              <a:buChar char="•"/>
            </a:pPr>
            <a:r>
              <a:rPr lang="en-US" u="sng" dirty="0"/>
              <a:t>Goal</a:t>
            </a:r>
            <a:r>
              <a:rPr lang="en-US" dirty="0"/>
              <a:t>: study the ways in which regular people think about philosophical questions and underlying theories. </a:t>
            </a:r>
          </a:p>
          <a:p>
            <a:pPr marL="342900" indent="-342900">
              <a:buFont typeface="Arial" panose="020B0604020202020204" pitchFamily="34" charset="0"/>
              <a:buChar char="•"/>
            </a:pPr>
            <a:r>
              <a:rPr lang="en-US" u="sng" dirty="0"/>
              <a:t>Methods</a:t>
            </a:r>
            <a:r>
              <a:rPr lang="en-US" dirty="0"/>
              <a:t>: Psychology methods</a:t>
            </a:r>
          </a:p>
          <a:p>
            <a:r>
              <a:rPr lang="en-US" b="1" dirty="0"/>
              <a:t>Verification Project: </a:t>
            </a:r>
            <a:r>
              <a:rPr lang="en-US" dirty="0"/>
              <a:t>how philosophers disagree on each others’ intuitions matters.</a:t>
            </a:r>
          </a:p>
          <a:p>
            <a:pPr marL="342900" indent="-342900">
              <a:buFont typeface="Arial" panose="020B0604020202020204" pitchFamily="34" charset="0"/>
              <a:buChar char="•"/>
            </a:pPr>
            <a:r>
              <a:rPr lang="en-US" u="sng" dirty="0"/>
              <a:t>Goal</a:t>
            </a:r>
            <a:r>
              <a:rPr lang="en-US" dirty="0"/>
              <a:t>: discover which propositions or positions normal people find intuitive </a:t>
            </a:r>
          </a:p>
          <a:p>
            <a:pPr marL="342900" indent="-342900">
              <a:buFont typeface="Arial" panose="020B0604020202020204" pitchFamily="34" charset="0"/>
              <a:buChar char="•"/>
            </a:pPr>
            <a:r>
              <a:rPr lang="en-US" u="sng" dirty="0"/>
              <a:t>Methods</a:t>
            </a:r>
            <a:r>
              <a:rPr lang="en-US" dirty="0"/>
              <a:t>: Sociology methods</a:t>
            </a:r>
          </a:p>
          <a:p>
            <a:r>
              <a:rPr lang="en-US" b="1" dirty="0"/>
              <a:t>Sources Project: </a:t>
            </a:r>
            <a:r>
              <a:rPr lang="en-US" dirty="0"/>
              <a:t>how intuitions arise matters</a:t>
            </a:r>
          </a:p>
          <a:p>
            <a:pPr marL="342900" indent="-342900">
              <a:buFont typeface="Arial" panose="020B0604020202020204" pitchFamily="34" charset="0"/>
              <a:buChar char="•"/>
            </a:pPr>
            <a:r>
              <a:rPr lang="en-US" u="sng" dirty="0"/>
              <a:t>Goal</a:t>
            </a:r>
            <a:r>
              <a:rPr lang="en-US" dirty="0"/>
              <a:t>: identify intuitions (i.e., </a:t>
            </a:r>
            <a:r>
              <a:rPr lang="en-US" dirty="0" err="1"/>
              <a:t>w.r.t.</a:t>
            </a:r>
            <a:r>
              <a:rPr lang="en-US" dirty="0"/>
              <a:t> moral questions) that arise through inappropriate means</a:t>
            </a:r>
          </a:p>
          <a:p>
            <a:pPr marL="342900" indent="-342900">
              <a:buFont typeface="Arial" panose="020B0604020202020204" pitchFamily="34" charset="0"/>
              <a:buChar char="•"/>
            </a:pPr>
            <a:r>
              <a:rPr lang="en-US" u="sng" dirty="0"/>
              <a:t>Methods</a:t>
            </a:r>
            <a:r>
              <a:rPr lang="en-US" dirty="0"/>
              <a:t>: use of fMRIs to distinguish between neurological processes </a:t>
            </a:r>
          </a:p>
          <a:p>
            <a:r>
              <a:rPr lang="en-US" b="1" dirty="0"/>
              <a:t>Variation Project: </a:t>
            </a:r>
            <a:r>
              <a:rPr lang="en-US" dirty="0"/>
              <a:t>reliability of intuitions across context and culture matters</a:t>
            </a:r>
          </a:p>
          <a:p>
            <a:pPr marL="342900" indent="-342900">
              <a:buFont typeface="Arial" panose="020B0604020202020204" pitchFamily="34" charset="0"/>
              <a:buChar char="•"/>
            </a:pPr>
            <a:r>
              <a:rPr lang="en-US" dirty="0"/>
              <a:t>Goal: identify intuitions that vary across context (which might invalidate them)</a:t>
            </a:r>
          </a:p>
          <a:p>
            <a:pPr marL="342900" indent="-342900">
              <a:buFont typeface="Arial" panose="020B0604020202020204" pitchFamily="34" charset="0"/>
              <a:buChar char="•"/>
            </a:pPr>
            <a:r>
              <a:rPr lang="en-US" u="sng" dirty="0"/>
              <a:t>Methods</a:t>
            </a:r>
            <a:r>
              <a:rPr lang="en-US" dirty="0"/>
              <a:t>: Anthropology methods</a:t>
            </a:r>
          </a:p>
        </p:txBody>
      </p:sp>
      <p:sp>
        <p:nvSpPr>
          <p:cNvPr id="4" name="Slide Number Placeholder 3">
            <a:extLst>
              <a:ext uri="{FF2B5EF4-FFF2-40B4-BE49-F238E27FC236}">
                <a16:creationId xmlns:a16="http://schemas.microsoft.com/office/drawing/2014/main" id="{A4236361-1E7A-4C87-B435-BD195B354E55}"/>
              </a:ext>
            </a:extLst>
          </p:cNvPr>
          <p:cNvSpPr>
            <a:spLocks noGrp="1"/>
          </p:cNvSpPr>
          <p:nvPr>
            <p:ph type="sldNum" sz="quarter" idx="12"/>
          </p:nvPr>
        </p:nvSpPr>
        <p:spPr>
          <a:xfrm>
            <a:off x="11195538" y="6164260"/>
            <a:ext cx="757282" cy="424109"/>
          </a:xfrm>
        </p:spPr>
        <p:txBody>
          <a:bodyPr/>
          <a:lstStyle/>
          <a:p>
            <a:fld id="{477C7578-46E3-4DC5-9844-CB06902B4F72}" type="slidenum">
              <a:rPr lang="en-US" smtClean="0"/>
              <a:t>26</a:t>
            </a:fld>
            <a:endParaRPr lang="en-US" dirty="0"/>
          </a:p>
        </p:txBody>
      </p:sp>
    </p:spTree>
    <p:extLst>
      <p:ext uri="{BB962C8B-B14F-4D97-AF65-F5344CB8AC3E}">
        <p14:creationId xmlns:p14="http://schemas.microsoft.com/office/powerpoint/2010/main" val="412730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54A2-81E6-4574-90B4-A63000098B7F}"/>
              </a:ext>
            </a:extLst>
          </p:cNvPr>
          <p:cNvSpPr>
            <a:spLocks noGrp="1"/>
          </p:cNvSpPr>
          <p:nvPr>
            <p:ph type="title"/>
          </p:nvPr>
        </p:nvSpPr>
        <p:spPr/>
        <p:txBody>
          <a:bodyPr/>
          <a:lstStyle/>
          <a:p>
            <a:r>
              <a:rPr lang="en-US" dirty="0"/>
              <a:t>Assignment – May 16</a:t>
            </a:r>
          </a:p>
        </p:txBody>
      </p:sp>
      <p:sp>
        <p:nvSpPr>
          <p:cNvPr id="3" name="Content Placeholder 2">
            <a:extLst>
              <a:ext uri="{FF2B5EF4-FFF2-40B4-BE49-F238E27FC236}">
                <a16:creationId xmlns:a16="http://schemas.microsoft.com/office/drawing/2014/main" id="{92FF1D51-2FC8-4561-96E3-CC5D55172662}"/>
              </a:ext>
            </a:extLst>
          </p:cNvPr>
          <p:cNvSpPr>
            <a:spLocks noGrp="1"/>
          </p:cNvSpPr>
          <p:nvPr>
            <p:ph idx="1"/>
          </p:nvPr>
        </p:nvSpPr>
        <p:spPr>
          <a:xfrm>
            <a:off x="478369" y="1653116"/>
            <a:ext cx="11299416" cy="4751917"/>
          </a:xfrm>
        </p:spPr>
        <p:txBody>
          <a:bodyPr/>
          <a:lstStyle/>
          <a:p>
            <a:r>
              <a:rPr lang="en-US" dirty="0"/>
              <a:t>Study the other four Gettier cases</a:t>
            </a:r>
          </a:p>
          <a:p>
            <a:pPr marL="342900" indent="-342900">
              <a:buFont typeface="Arial" panose="020B0604020202020204" pitchFamily="34" charset="0"/>
              <a:buChar char="•"/>
            </a:pPr>
            <a:r>
              <a:rPr lang="en-US" dirty="0"/>
              <a:t>The Lucky disjunction</a:t>
            </a:r>
          </a:p>
          <a:p>
            <a:pPr marL="342900" indent="-342900">
              <a:buFont typeface="Arial" panose="020B0604020202020204" pitchFamily="34" charset="0"/>
              <a:buChar char="•"/>
            </a:pPr>
            <a:r>
              <a:rPr lang="en-US" dirty="0"/>
              <a:t>The Sheep in the field</a:t>
            </a:r>
          </a:p>
          <a:p>
            <a:pPr marL="342900" indent="-342900">
              <a:buFont typeface="Arial" panose="020B0604020202020204" pitchFamily="34" charset="0"/>
              <a:buChar char="•"/>
            </a:pPr>
            <a:r>
              <a:rPr lang="en-US" dirty="0"/>
              <a:t>The Pyromaniac</a:t>
            </a:r>
          </a:p>
          <a:p>
            <a:pPr marL="342900" indent="-342900">
              <a:buFont typeface="Arial" panose="020B0604020202020204" pitchFamily="34" charset="0"/>
              <a:buChar char="•"/>
            </a:pPr>
            <a:r>
              <a:rPr lang="en-US" dirty="0"/>
              <a:t>The Fake Barn</a:t>
            </a:r>
          </a:p>
          <a:p>
            <a:pPr marL="342900" indent="-342900">
              <a:buFont typeface="Arial" panose="020B0604020202020204" pitchFamily="34" charset="0"/>
              <a:buChar char="•"/>
            </a:pPr>
            <a:endParaRPr lang="en-US" dirty="0"/>
          </a:p>
          <a:p>
            <a:r>
              <a:rPr lang="en-US" dirty="0"/>
              <a:t>Think of ways to inform our reasoning about a particular ethical dilemma, for instance, by obtaining answers to the following questions:</a:t>
            </a:r>
          </a:p>
          <a:p>
            <a:pPr marL="342900" indent="-342900">
              <a:buFontTx/>
              <a:buChar char="-"/>
            </a:pPr>
            <a:r>
              <a:rPr lang="en-US" dirty="0"/>
              <a:t>What are other popular ways of reasoning for your ethical dilemma?</a:t>
            </a:r>
          </a:p>
          <a:p>
            <a:pPr marL="342900" indent="-342900">
              <a:buFontTx/>
              <a:buChar char="-"/>
            </a:pPr>
            <a:r>
              <a:rPr lang="en-US" dirty="0"/>
              <a:t>How intuitive (easy to understand) people find certain reasonings? </a:t>
            </a:r>
          </a:p>
          <a:p>
            <a:pPr marL="342900" indent="-342900">
              <a:buFontTx/>
              <a:buChar char="-"/>
            </a:pPr>
            <a:r>
              <a:rPr lang="en-US" dirty="0"/>
              <a:t>How variations in phrasing affect people judgments?</a:t>
            </a:r>
          </a:p>
          <a:p>
            <a:pPr marL="342900" indent="-342900">
              <a:buFontTx/>
              <a:buChar char="-"/>
            </a:pPr>
            <a:r>
              <a:rPr lang="en-US" dirty="0"/>
              <a:t>When do people distinguish between the notion of knowing something versus just believing in something?</a:t>
            </a:r>
          </a:p>
          <a:p>
            <a:endParaRPr lang="en-US" dirty="0"/>
          </a:p>
          <a:p>
            <a:endParaRPr lang="en-US" dirty="0"/>
          </a:p>
        </p:txBody>
      </p:sp>
      <p:sp>
        <p:nvSpPr>
          <p:cNvPr id="4" name="Slide Number Placeholder 3">
            <a:extLst>
              <a:ext uri="{FF2B5EF4-FFF2-40B4-BE49-F238E27FC236}">
                <a16:creationId xmlns:a16="http://schemas.microsoft.com/office/drawing/2014/main" id="{486AEA80-E985-4CF2-8975-7DBCCB04B3E4}"/>
              </a:ext>
            </a:extLst>
          </p:cNvPr>
          <p:cNvSpPr>
            <a:spLocks noGrp="1"/>
          </p:cNvSpPr>
          <p:nvPr>
            <p:ph type="sldNum" sz="quarter" idx="12"/>
          </p:nvPr>
        </p:nvSpPr>
        <p:spPr/>
        <p:txBody>
          <a:bodyPr/>
          <a:lstStyle/>
          <a:p>
            <a:fld id="{477C7578-46E3-4DC5-9844-CB06902B4F72}" type="slidenum">
              <a:rPr lang="en-US" smtClean="0"/>
              <a:t>27</a:t>
            </a:fld>
            <a:endParaRPr lang="en-US"/>
          </a:p>
        </p:txBody>
      </p:sp>
    </p:spTree>
    <p:extLst>
      <p:ext uri="{BB962C8B-B14F-4D97-AF65-F5344CB8AC3E}">
        <p14:creationId xmlns:p14="http://schemas.microsoft.com/office/powerpoint/2010/main" val="2472125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2670198985"/>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Overview of Design Space of Solutions</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D79E-9667-61F3-A466-237C68662A9C}"/>
              </a:ext>
            </a:extLst>
          </p:cNvPr>
          <p:cNvSpPr>
            <a:spLocks noGrp="1"/>
          </p:cNvSpPr>
          <p:nvPr>
            <p:ph type="title"/>
          </p:nvPr>
        </p:nvSpPr>
        <p:spPr/>
        <p:txBody>
          <a:bodyPr/>
          <a:lstStyle/>
          <a:p>
            <a:r>
              <a:rPr lang="en-US" dirty="0"/>
              <a:t>The role of the philosopher’s intuition - II</a:t>
            </a:r>
          </a:p>
        </p:txBody>
      </p:sp>
      <p:sp>
        <p:nvSpPr>
          <p:cNvPr id="3" name="Content Placeholder 2">
            <a:extLst>
              <a:ext uri="{FF2B5EF4-FFF2-40B4-BE49-F238E27FC236}">
                <a16:creationId xmlns:a16="http://schemas.microsoft.com/office/drawing/2014/main" id="{47EDEB03-14B0-061A-8D97-BAAFDEA8D856}"/>
              </a:ext>
            </a:extLst>
          </p:cNvPr>
          <p:cNvSpPr>
            <a:spLocks noGrp="1"/>
          </p:cNvSpPr>
          <p:nvPr>
            <p:ph idx="1"/>
          </p:nvPr>
        </p:nvSpPr>
        <p:spPr/>
        <p:txBody>
          <a:bodyPr/>
          <a:lstStyle/>
          <a:p>
            <a:endParaRPr lang="en-US" dirty="0"/>
          </a:p>
          <a:p>
            <a:endParaRPr lang="en-US" dirty="0"/>
          </a:p>
          <a:p>
            <a:endParaRPr lang="en-US" dirty="0"/>
          </a:p>
          <a:p>
            <a:r>
              <a:rPr lang="en-US" dirty="0"/>
              <a:t>“a counterexample is a situation in which the proposed </a:t>
            </a:r>
            <a:r>
              <a:rPr lang="en-US" b="1" dirty="0"/>
              <a:t>necessary</a:t>
            </a:r>
            <a:r>
              <a:rPr lang="en-US" dirty="0"/>
              <a:t> and </a:t>
            </a:r>
            <a:r>
              <a:rPr lang="en-US" b="1" dirty="0"/>
              <a:t>sufficient</a:t>
            </a:r>
            <a:r>
              <a:rPr lang="en-US" dirty="0"/>
              <a:t> conditions obtain but the philosopher is disinclined to say, or is inclined to deny, that A knows that p or that e causes e’ and so on. In these cases, the inclination or disinclination is driven by the philosopher’s own (semantic) </a:t>
            </a:r>
            <a:r>
              <a:rPr lang="en-US" b="1" dirty="0"/>
              <a:t>intuitions</a:t>
            </a:r>
            <a:r>
              <a:rPr lang="en-US" dirty="0"/>
              <a:t>”</a:t>
            </a:r>
          </a:p>
        </p:txBody>
      </p:sp>
      <p:sp>
        <p:nvSpPr>
          <p:cNvPr id="4" name="Slide Number Placeholder 3">
            <a:extLst>
              <a:ext uri="{FF2B5EF4-FFF2-40B4-BE49-F238E27FC236}">
                <a16:creationId xmlns:a16="http://schemas.microsoft.com/office/drawing/2014/main" id="{AFB2A966-0FD4-5C66-AAA3-C92C1E5856A8}"/>
              </a:ext>
            </a:extLst>
          </p:cNvPr>
          <p:cNvSpPr>
            <a:spLocks noGrp="1"/>
          </p:cNvSpPr>
          <p:nvPr>
            <p:ph type="sldNum" sz="quarter" idx="12"/>
          </p:nvPr>
        </p:nvSpPr>
        <p:spPr/>
        <p:txBody>
          <a:bodyPr/>
          <a:lstStyle/>
          <a:p>
            <a:fld id="{477C7578-46E3-4DC5-9844-CB06902B4F72}" type="slidenum">
              <a:rPr lang="en-US" smtClean="0"/>
              <a:t>3</a:t>
            </a:fld>
            <a:endParaRPr lang="en-US"/>
          </a:p>
        </p:txBody>
      </p:sp>
    </p:spTree>
    <p:extLst>
      <p:ext uri="{BB962C8B-B14F-4D97-AF65-F5344CB8AC3E}">
        <p14:creationId xmlns:p14="http://schemas.microsoft.com/office/powerpoint/2010/main" val="3530149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453-0CCE-44FF-932E-01D24C3F41DC}"/>
              </a:ext>
            </a:extLst>
          </p:cNvPr>
          <p:cNvSpPr>
            <a:spLocks noGrp="1"/>
          </p:cNvSpPr>
          <p:nvPr>
            <p:ph type="title"/>
          </p:nvPr>
        </p:nvSpPr>
        <p:spPr/>
        <p:txBody>
          <a:bodyPr/>
          <a:lstStyle/>
          <a:p>
            <a:r>
              <a:rPr lang="en-US" dirty="0"/>
              <a:t>Taxonomy of Biases</a:t>
            </a:r>
          </a:p>
        </p:txBody>
      </p:sp>
      <p:sp>
        <p:nvSpPr>
          <p:cNvPr id="3" name="Content Placeholder 2">
            <a:extLst>
              <a:ext uri="{FF2B5EF4-FFF2-40B4-BE49-F238E27FC236}">
                <a16:creationId xmlns:a16="http://schemas.microsoft.com/office/drawing/2014/main" id="{3EE7DD13-4C25-4B4B-B00A-24C44ED8DF35}"/>
              </a:ext>
            </a:extLst>
          </p:cNvPr>
          <p:cNvSpPr>
            <a:spLocks noGrp="1"/>
          </p:cNvSpPr>
          <p:nvPr>
            <p:ph idx="1"/>
          </p:nvPr>
        </p:nvSpPr>
        <p:spPr>
          <a:xfrm>
            <a:off x="400050" y="1653116"/>
            <a:ext cx="5171961" cy="4928659"/>
          </a:xfrm>
        </p:spPr>
        <p:txBody>
          <a:bodyPr/>
          <a:lstStyle/>
          <a:p>
            <a:pPr marL="342900" indent="-342900">
              <a:buFont typeface="Arial" panose="020B0604020202020204" pitchFamily="34" charset="0"/>
              <a:buChar char="•"/>
            </a:pPr>
            <a:r>
              <a:rPr lang="en-US" dirty="0"/>
              <a:t>There are many reasons for an engineer to have a wrong model of the world (figure-1)</a:t>
            </a:r>
          </a:p>
          <a:p>
            <a:pPr marL="342900" indent="-342900">
              <a:buFont typeface="Arial" panose="020B0604020202020204" pitchFamily="34" charset="0"/>
              <a:buChar char="•"/>
            </a:pPr>
            <a:r>
              <a:rPr lang="en-US" dirty="0"/>
              <a:t>These biases also impact users in very diverse ways.</a:t>
            </a:r>
          </a:p>
          <a:p>
            <a:pPr marL="342900" indent="-342900">
              <a:buFont typeface="Arial" panose="020B0604020202020204" pitchFamily="34" charset="0"/>
              <a:buChar char="•"/>
            </a:pPr>
            <a:r>
              <a:rPr lang="en-US" dirty="0"/>
              <a:t>I am more interested on bias sample selection bias and confounding bias (under the data analysis) </a:t>
            </a:r>
          </a:p>
          <a:p>
            <a:endParaRPr lang="en-US" dirty="0"/>
          </a:p>
          <a:p>
            <a:pPr marL="342900" indent="-342900">
              <a:buFont typeface="Arial" panose="020B0604020202020204" pitchFamily="34" charset="0"/>
              <a:buChar char="•"/>
            </a:pPr>
            <a:r>
              <a:rPr lang="en-US" dirty="0"/>
              <a:t>Before we delve into these bias, we need to answer the question</a:t>
            </a:r>
            <a:r>
              <a:rPr lang="en-US" b="1" dirty="0"/>
              <a:t>, why many times simply getting more data does not solve the bias problem?</a:t>
            </a:r>
          </a:p>
          <a:p>
            <a:pPr marL="342900" indent="-342900">
              <a:buFont typeface="Arial" panose="020B0604020202020204" pitchFamily="34" charset="0"/>
              <a:buChar char="•"/>
            </a:pPr>
            <a:r>
              <a:rPr lang="en-US" dirty="0"/>
              <a:t>The Reason: the bias-variance trade-off</a:t>
            </a:r>
          </a:p>
        </p:txBody>
      </p:sp>
      <p:sp>
        <p:nvSpPr>
          <p:cNvPr id="4" name="Slide Number Placeholder 3">
            <a:extLst>
              <a:ext uri="{FF2B5EF4-FFF2-40B4-BE49-F238E27FC236}">
                <a16:creationId xmlns:a16="http://schemas.microsoft.com/office/drawing/2014/main" id="{195A4494-0E3A-473D-8ED3-2BB0C9A2AB41}"/>
              </a:ext>
            </a:extLst>
          </p:cNvPr>
          <p:cNvSpPr>
            <a:spLocks noGrp="1"/>
          </p:cNvSpPr>
          <p:nvPr>
            <p:ph type="sldNum" sz="quarter" idx="12"/>
          </p:nvPr>
        </p:nvSpPr>
        <p:spPr>
          <a:xfrm>
            <a:off x="11636477" y="6164260"/>
            <a:ext cx="316343" cy="240773"/>
          </a:xfrm>
        </p:spPr>
        <p:txBody>
          <a:bodyPr/>
          <a:lstStyle/>
          <a:p>
            <a:fld id="{D5E8C41A-FC87-4F54-87C6-6B6B2E8CE2E7}" type="slidenum">
              <a:rPr lang="en-US" smtClean="0"/>
              <a:t>30</a:t>
            </a:fld>
            <a:endParaRPr lang="en-US" dirty="0"/>
          </a:p>
        </p:txBody>
      </p:sp>
      <p:pic>
        <p:nvPicPr>
          <p:cNvPr id="1026" name="Picture 2" descr="Biases in AI Systems">
            <a:extLst>
              <a:ext uri="{FF2B5EF4-FFF2-40B4-BE49-F238E27FC236}">
                <a16:creationId xmlns:a16="http://schemas.microsoft.com/office/drawing/2014/main" id="{5C4C9346-22CC-4A94-9D12-83A693509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983" y="266700"/>
            <a:ext cx="6380809" cy="6217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616C95-9500-440E-838C-5242DAF19932}"/>
              </a:ext>
            </a:extLst>
          </p:cNvPr>
          <p:cNvSpPr txBox="1"/>
          <p:nvPr/>
        </p:nvSpPr>
        <p:spPr bwMode="gray">
          <a:xfrm>
            <a:off x="9277350" y="6336117"/>
            <a:ext cx="3276600" cy="3751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p:txBody>
      </p:sp>
    </p:spTree>
    <p:extLst>
      <p:ext uri="{BB962C8B-B14F-4D97-AF65-F5344CB8AC3E}">
        <p14:creationId xmlns:p14="http://schemas.microsoft.com/office/powerpoint/2010/main" val="19428803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599-EFE4-45D6-BE2A-C7FDC325F3C0}"/>
              </a:ext>
            </a:extLst>
          </p:cNvPr>
          <p:cNvSpPr>
            <a:spLocks noGrp="1"/>
          </p:cNvSpPr>
          <p:nvPr>
            <p:ph type="title"/>
          </p:nvPr>
        </p:nvSpPr>
        <p:spPr/>
        <p:txBody>
          <a:bodyPr/>
          <a:lstStyle/>
          <a:p>
            <a:r>
              <a:rPr lang="en-US" dirty="0"/>
              <a:t>How do we currently think about robustness? </a:t>
            </a:r>
            <a:br>
              <a:rPr lang="en-US" dirty="0"/>
            </a:br>
            <a:r>
              <a:rPr lang="en-US" dirty="0"/>
              <a:t>-&gt; Bias-Variance Trade-off</a:t>
            </a:r>
          </a:p>
        </p:txBody>
      </p:sp>
      <p:pic>
        <p:nvPicPr>
          <p:cNvPr id="6" name="Picture 5">
            <a:extLst>
              <a:ext uri="{FF2B5EF4-FFF2-40B4-BE49-F238E27FC236}">
                <a16:creationId xmlns:a16="http://schemas.microsoft.com/office/drawing/2014/main" id="{85E78941-B6F2-4992-9A11-60C9CDABD23C}"/>
              </a:ext>
            </a:extLst>
          </p:cNvPr>
          <p:cNvPicPr>
            <a:picLocks noChangeAspect="1"/>
          </p:cNvPicPr>
          <p:nvPr/>
        </p:nvPicPr>
        <p:blipFill>
          <a:blip r:embed="rId2"/>
          <a:stretch>
            <a:fillRect/>
          </a:stretch>
        </p:blipFill>
        <p:spPr>
          <a:xfrm>
            <a:off x="237252" y="1778424"/>
            <a:ext cx="4357623" cy="4782632"/>
          </a:xfrm>
          <a:prstGeom prst="rect">
            <a:avLst/>
          </a:prstGeom>
        </p:spPr>
      </p:pic>
      <p:pic>
        <p:nvPicPr>
          <p:cNvPr id="8" name="Picture 7">
            <a:extLst>
              <a:ext uri="{FF2B5EF4-FFF2-40B4-BE49-F238E27FC236}">
                <a16:creationId xmlns:a16="http://schemas.microsoft.com/office/drawing/2014/main" id="{6B536DAE-8743-46A3-8213-D0D05BD7966F}"/>
              </a:ext>
            </a:extLst>
          </p:cNvPr>
          <p:cNvPicPr>
            <a:picLocks noChangeAspect="1"/>
          </p:cNvPicPr>
          <p:nvPr/>
        </p:nvPicPr>
        <p:blipFill>
          <a:blip r:embed="rId3"/>
          <a:stretch>
            <a:fillRect/>
          </a:stretch>
        </p:blipFill>
        <p:spPr>
          <a:xfrm>
            <a:off x="4924609" y="2200607"/>
            <a:ext cx="6795700" cy="4513392"/>
          </a:xfrm>
          <a:prstGeom prst="rect">
            <a:avLst/>
          </a:prstGeom>
        </p:spPr>
      </p:pic>
      <p:sp>
        <p:nvSpPr>
          <p:cNvPr id="4" name="Slide Number Placeholder 3">
            <a:extLst>
              <a:ext uri="{FF2B5EF4-FFF2-40B4-BE49-F238E27FC236}">
                <a16:creationId xmlns:a16="http://schemas.microsoft.com/office/drawing/2014/main" id="{4238A57B-C5DE-4E57-9637-016C374FB607}"/>
              </a:ext>
            </a:extLst>
          </p:cNvPr>
          <p:cNvSpPr>
            <a:spLocks noGrp="1"/>
          </p:cNvSpPr>
          <p:nvPr>
            <p:ph type="sldNum" sz="quarter" idx="12"/>
          </p:nvPr>
        </p:nvSpPr>
        <p:spPr>
          <a:xfrm>
            <a:off x="11585542" y="6164260"/>
            <a:ext cx="442692" cy="396796"/>
          </a:xfrm>
        </p:spPr>
        <p:txBody>
          <a:bodyPr/>
          <a:lstStyle/>
          <a:p>
            <a:fld id="{D5E8C41A-FC87-4F54-87C6-6B6B2E8CE2E7}" type="slidenum">
              <a:rPr lang="en-US" smtClean="0"/>
              <a:t>31</a:t>
            </a:fld>
            <a:endParaRPr lang="en-US" dirty="0"/>
          </a:p>
        </p:txBody>
      </p:sp>
    </p:spTree>
    <p:extLst>
      <p:ext uri="{BB962C8B-B14F-4D97-AF65-F5344CB8AC3E}">
        <p14:creationId xmlns:p14="http://schemas.microsoft.com/office/powerpoint/2010/main" val="12213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E8F6-628E-4064-80A2-CA57A5636B83}"/>
              </a:ext>
            </a:extLst>
          </p:cNvPr>
          <p:cNvSpPr>
            <a:spLocks noGrp="1"/>
          </p:cNvSpPr>
          <p:nvPr>
            <p:ph type="title"/>
          </p:nvPr>
        </p:nvSpPr>
        <p:spPr/>
        <p:txBody>
          <a:bodyPr/>
          <a:lstStyle/>
          <a:p>
            <a:r>
              <a:rPr lang="en-US" dirty="0"/>
              <a:t>Implications to predictive models</a:t>
            </a:r>
          </a:p>
        </p:txBody>
      </p:sp>
      <p:sp>
        <p:nvSpPr>
          <p:cNvPr id="3" name="Content Placeholder 2">
            <a:extLst>
              <a:ext uri="{FF2B5EF4-FFF2-40B4-BE49-F238E27FC236}">
                <a16:creationId xmlns:a16="http://schemas.microsoft.com/office/drawing/2014/main" id="{22EEA6B9-7B0A-4458-A357-FD6AF7173191}"/>
              </a:ext>
            </a:extLst>
          </p:cNvPr>
          <p:cNvSpPr>
            <a:spLocks noGrp="1"/>
          </p:cNvSpPr>
          <p:nvPr>
            <p:ph idx="1"/>
          </p:nvPr>
        </p:nvSpPr>
        <p:spPr>
          <a:xfrm>
            <a:off x="478369" y="1653116"/>
            <a:ext cx="11588585" cy="4751917"/>
          </a:xfrm>
        </p:spPr>
        <p:txBody>
          <a:bodyPr/>
          <a:lstStyle/>
          <a:p>
            <a:r>
              <a:rPr lang="en-US" b="1" dirty="0"/>
              <a:t>Goal</a:t>
            </a:r>
            <a:r>
              <a:rPr lang="en-US" dirty="0"/>
              <a:t>: Generalize data associations as predictive patterns</a:t>
            </a:r>
          </a:p>
          <a:p>
            <a:r>
              <a:rPr lang="en-US" b="1" dirty="0"/>
              <a:t>Assumptions</a:t>
            </a:r>
            <a:r>
              <a:rPr lang="en-US" dirty="0"/>
              <a:t>: good data and observable patterns</a:t>
            </a:r>
          </a:p>
          <a:p>
            <a:r>
              <a:rPr lang="en-US" b="1" dirty="0"/>
              <a:t>Reality</a:t>
            </a:r>
            <a:r>
              <a:rPr lang="en-US" dirty="0"/>
              <a:t>: sparse data and hidden states </a:t>
            </a:r>
          </a:p>
          <a:p>
            <a:pPr marL="342900" indent="-342900">
              <a:buFont typeface="Arial" panose="020B0604020202020204" pitchFamily="34" charset="0"/>
              <a:buChar char="•"/>
            </a:pPr>
            <a:r>
              <a:rPr lang="en-US" dirty="0"/>
              <a:t>Sparse data (Essential limitation, cannot eliminate with better prediction models)</a:t>
            </a:r>
          </a:p>
          <a:p>
            <a:pPr marL="342900" indent="-342900">
              <a:buFont typeface="Arial" panose="020B0604020202020204" pitchFamily="34" charset="0"/>
              <a:buChar char="•"/>
            </a:pPr>
            <a:r>
              <a:rPr lang="en-US" dirty="0"/>
              <a:t>Latent patterns (Accidental, can eliminate with better models)</a:t>
            </a:r>
          </a:p>
          <a:p>
            <a:pPr marL="700608" lvl="1" indent="-342900">
              <a:buFont typeface="Arial" panose="020B0604020202020204" pitchFamily="34" charset="0"/>
              <a:buChar char="•"/>
            </a:pPr>
            <a:r>
              <a:rPr lang="en-US" dirty="0"/>
              <a:t>Source – Misspecification</a:t>
            </a:r>
          </a:p>
          <a:p>
            <a:endParaRPr lang="en-US" dirty="0"/>
          </a:p>
          <a:p>
            <a:r>
              <a:rPr lang="en-US" b="1" dirty="0"/>
              <a:t>Not enough data or bad tunning</a:t>
            </a:r>
            <a:r>
              <a:rPr lang="en-US" dirty="0"/>
              <a:t> of a model can make the concept drift more severe, as models might present strong bias (insensitive to crucial features) or high variance (too sensitive to noise). </a:t>
            </a:r>
          </a:p>
          <a:p>
            <a:pPr marL="342900" indent="-342900">
              <a:buFont typeface="Arial" panose="020B0604020202020204" pitchFamily="34" charset="0"/>
              <a:buChar char="•"/>
            </a:pPr>
            <a:r>
              <a:rPr lang="en-US" dirty="0"/>
              <a:t>Under-specification (leads to bias-underfitting)</a:t>
            </a:r>
          </a:p>
          <a:p>
            <a:pPr marL="342900" indent="-342900">
              <a:buFont typeface="Arial" panose="020B0604020202020204" pitchFamily="34" charset="0"/>
              <a:buChar char="•"/>
            </a:pPr>
            <a:r>
              <a:rPr lang="en-US" dirty="0"/>
              <a:t>Over-specification (leads to variance-overfitting)</a:t>
            </a:r>
          </a:p>
          <a:p>
            <a:endParaRPr lang="en-US" dirty="0"/>
          </a:p>
        </p:txBody>
      </p:sp>
      <p:sp>
        <p:nvSpPr>
          <p:cNvPr id="4" name="Slide Number Placeholder 3">
            <a:extLst>
              <a:ext uri="{FF2B5EF4-FFF2-40B4-BE49-F238E27FC236}">
                <a16:creationId xmlns:a16="http://schemas.microsoft.com/office/drawing/2014/main" id="{382933F8-AEA0-49F5-98F9-EC0A3C24302F}"/>
              </a:ext>
            </a:extLst>
          </p:cNvPr>
          <p:cNvSpPr>
            <a:spLocks noGrp="1"/>
          </p:cNvSpPr>
          <p:nvPr>
            <p:ph type="sldNum" sz="quarter" idx="12"/>
          </p:nvPr>
        </p:nvSpPr>
        <p:spPr/>
        <p:txBody>
          <a:bodyPr/>
          <a:lstStyle/>
          <a:p>
            <a:fld id="{D5E8C41A-FC87-4F54-87C6-6B6B2E8CE2E7}" type="slidenum">
              <a:rPr lang="en-US" smtClean="0"/>
              <a:t>32</a:t>
            </a:fld>
            <a:endParaRPr lang="en-US" dirty="0"/>
          </a:p>
        </p:txBody>
      </p:sp>
    </p:spTree>
    <p:extLst>
      <p:ext uri="{BB962C8B-B14F-4D97-AF65-F5344CB8AC3E}">
        <p14:creationId xmlns:p14="http://schemas.microsoft.com/office/powerpoint/2010/main" val="20594054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6328-BB53-497E-9873-0D143C5A83F9}"/>
              </a:ext>
            </a:extLst>
          </p:cNvPr>
          <p:cNvSpPr>
            <a:spLocks noGrp="1"/>
          </p:cNvSpPr>
          <p:nvPr>
            <p:ph type="title"/>
          </p:nvPr>
        </p:nvSpPr>
        <p:spPr/>
        <p:txBody>
          <a:bodyPr/>
          <a:lstStyle/>
          <a:p>
            <a:r>
              <a:rPr lang="en-US" dirty="0"/>
              <a:t>Adversarial Changes in the Environment</a:t>
            </a:r>
            <a:br>
              <a:rPr lang="en-US" dirty="0"/>
            </a:br>
            <a:r>
              <a:rPr lang="en-US" dirty="0"/>
              <a:t>Sources of Sparsity and Unobservability</a:t>
            </a:r>
          </a:p>
        </p:txBody>
      </p:sp>
      <p:sp>
        <p:nvSpPr>
          <p:cNvPr id="3" name="Content Placeholder 2">
            <a:extLst>
              <a:ext uri="{FF2B5EF4-FFF2-40B4-BE49-F238E27FC236}">
                <a16:creationId xmlns:a16="http://schemas.microsoft.com/office/drawing/2014/main" id="{8C9D52A9-2E55-42B5-9B94-B74DAD4DE1BD}"/>
              </a:ext>
            </a:extLst>
          </p:cNvPr>
          <p:cNvSpPr>
            <a:spLocks noGrp="1"/>
          </p:cNvSpPr>
          <p:nvPr>
            <p:ph idx="1"/>
          </p:nvPr>
        </p:nvSpPr>
        <p:spPr>
          <a:xfrm>
            <a:off x="478369" y="1653116"/>
            <a:ext cx="10997351" cy="5060883"/>
          </a:xfrm>
        </p:spPr>
        <p:txBody>
          <a:bodyPr/>
          <a:lstStyle/>
          <a:p>
            <a:r>
              <a:rPr lang="en-US" dirty="0"/>
              <a:t>Changes in the Data Generation Process:</a:t>
            </a:r>
          </a:p>
          <a:p>
            <a:pPr marL="342900" indent="-342900">
              <a:buFont typeface="Arial" panose="020B0604020202020204" pitchFamily="34" charset="0"/>
              <a:buChar char="•"/>
            </a:pPr>
            <a:r>
              <a:rPr lang="en-US" dirty="0"/>
              <a:t>Covariate Shift (change in data distribution)</a:t>
            </a:r>
          </a:p>
          <a:p>
            <a:pPr marL="342900" indent="-342900">
              <a:buFont typeface="Arial" panose="020B0604020202020204" pitchFamily="34" charset="0"/>
              <a:buChar char="•"/>
            </a:pPr>
            <a:r>
              <a:rPr lang="en-US" dirty="0"/>
              <a:t>Domain Shift (change in the action-state space)</a:t>
            </a:r>
          </a:p>
          <a:p>
            <a:pPr marL="342900" indent="-342900">
              <a:buFont typeface="Arial" panose="020B0604020202020204" pitchFamily="34" charset="0"/>
              <a:buChar char="•"/>
            </a:pPr>
            <a:r>
              <a:rPr lang="en-US" dirty="0"/>
              <a:t>Concept Drift (change in the associations)</a:t>
            </a:r>
          </a:p>
          <a:p>
            <a:pPr marL="342900" indent="-342900">
              <a:buFont typeface="Arial" panose="020B0604020202020204" pitchFamily="34" charset="0"/>
              <a:buChar char="•"/>
            </a:pPr>
            <a:endParaRPr lang="en-US" dirty="0"/>
          </a:p>
          <a:p>
            <a:r>
              <a:rPr lang="en-US" dirty="0"/>
              <a:t>These changes are independent of the model, but the model might make the problem worse. </a:t>
            </a:r>
          </a:p>
          <a:p>
            <a:r>
              <a:rPr lang="en-US" b="1" dirty="0"/>
              <a:t>Goal: </a:t>
            </a:r>
            <a:r>
              <a:rPr lang="en-US" dirty="0"/>
              <a:t>A robust model should have structures and conditions in place to mitigate the effect of these changes on the performance of the model.</a:t>
            </a:r>
          </a:p>
          <a:p>
            <a:endParaRPr lang="en-US" dirty="0"/>
          </a:p>
          <a:p>
            <a:pPr algn="ctr"/>
            <a:r>
              <a:rPr lang="en-US" b="1" dirty="0"/>
              <a:t>Plausible Changes -&gt; Sparsity + Observability -&gt; Model performance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698329B-6E3E-4EAA-8B37-710088F1CD4C}"/>
              </a:ext>
            </a:extLst>
          </p:cNvPr>
          <p:cNvSpPr>
            <a:spLocks noGrp="1"/>
          </p:cNvSpPr>
          <p:nvPr>
            <p:ph type="sldNum" sz="quarter" idx="12"/>
          </p:nvPr>
        </p:nvSpPr>
        <p:spPr/>
        <p:txBody>
          <a:bodyPr/>
          <a:lstStyle/>
          <a:p>
            <a:fld id="{D5E8C41A-FC87-4F54-87C6-6B6B2E8CE2E7}" type="slidenum">
              <a:rPr lang="en-US" smtClean="0"/>
              <a:t>33</a:t>
            </a:fld>
            <a:endParaRPr lang="en-US" dirty="0"/>
          </a:p>
        </p:txBody>
      </p:sp>
    </p:spTree>
    <p:extLst>
      <p:ext uri="{BB962C8B-B14F-4D97-AF65-F5344CB8AC3E}">
        <p14:creationId xmlns:p14="http://schemas.microsoft.com/office/powerpoint/2010/main" val="37270113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1AFF-8CC3-4F2A-BB3B-3E1562A4ACFA}"/>
              </a:ext>
            </a:extLst>
          </p:cNvPr>
          <p:cNvSpPr>
            <a:spLocks noGrp="1"/>
          </p:cNvSpPr>
          <p:nvPr>
            <p:ph type="title"/>
          </p:nvPr>
        </p:nvSpPr>
        <p:spPr/>
        <p:txBody>
          <a:bodyPr/>
          <a:lstStyle/>
          <a:p>
            <a:r>
              <a:rPr lang="en-US" dirty="0"/>
              <a:t>Mitigation of Ethical Failures / Dilemmas</a:t>
            </a:r>
            <a:br>
              <a:rPr lang="en-US" dirty="0"/>
            </a:br>
            <a:r>
              <a:rPr lang="en-US" dirty="0"/>
              <a:t>Data-Centric vs Systems-Centric</a:t>
            </a:r>
          </a:p>
        </p:txBody>
      </p:sp>
      <p:sp>
        <p:nvSpPr>
          <p:cNvPr id="3" name="Content Placeholder 2">
            <a:extLst>
              <a:ext uri="{FF2B5EF4-FFF2-40B4-BE49-F238E27FC236}">
                <a16:creationId xmlns:a16="http://schemas.microsoft.com/office/drawing/2014/main" id="{6B57F0CA-AF8C-466C-9C1A-D08A9D1C42A9}"/>
              </a:ext>
            </a:extLst>
          </p:cNvPr>
          <p:cNvSpPr>
            <a:spLocks noGrp="1"/>
          </p:cNvSpPr>
          <p:nvPr>
            <p:ph idx="1"/>
          </p:nvPr>
        </p:nvSpPr>
        <p:spPr>
          <a:xfrm>
            <a:off x="478369" y="1653116"/>
            <a:ext cx="11505813" cy="4751917"/>
          </a:xfrm>
        </p:spPr>
        <p:txBody>
          <a:bodyPr/>
          <a:lstStyle/>
          <a:p>
            <a:r>
              <a:rPr lang="en-US" sz="1800" b="1" dirty="0"/>
              <a:t>Data-Centric</a:t>
            </a:r>
            <a:r>
              <a:rPr lang="en-US" sz="1800" dirty="0"/>
              <a:t>: Which data problems (data privacy violations, biases, etc.) are ethical dilemmas or failures in machine learning models? Mitigation might involve, pre-process data, obtain better data, augment data, or use more robust statistical methods (e.g., less prone to overfitting).</a:t>
            </a:r>
          </a:p>
          <a:p>
            <a:br>
              <a:rPr lang="en-US" sz="1800" dirty="0"/>
            </a:br>
            <a:r>
              <a:rPr lang="en-US" sz="1800" b="1" dirty="0"/>
              <a:t>Systems-Centric</a:t>
            </a:r>
            <a:r>
              <a:rPr lang="en-US" sz="1800" dirty="0"/>
              <a:t>: Which levels of autonomy contribute to ameliorate or degrade the ability of a system to handle ethical dilemmas? </a:t>
            </a:r>
          </a:p>
          <a:p>
            <a:pPr marL="285750" indent="-285750">
              <a:buFont typeface="Arial" panose="020B0604020202020204" pitchFamily="34" charset="0"/>
              <a:buChar char="•"/>
            </a:pPr>
            <a:r>
              <a:rPr lang="en-US" sz="1800" b="1" dirty="0"/>
              <a:t>Design Aspects</a:t>
            </a:r>
            <a:r>
              <a:rPr lang="en-US" sz="1800" dirty="0"/>
              <a:t> - feedback loops, cross-cutting concerns (monitoring, exception handling, failure propagation), decision-making mechanisms (agents, controllers), and the corresponding actuators. </a:t>
            </a:r>
          </a:p>
          <a:p>
            <a:pPr marL="285750" indent="-285750">
              <a:buFont typeface="Arial" panose="020B0604020202020204" pitchFamily="34" charset="0"/>
              <a:buChar char="•"/>
            </a:pPr>
            <a:r>
              <a:rPr lang="en-US" sz="1800" b="1" dirty="0"/>
              <a:t>General Goal</a:t>
            </a:r>
            <a:r>
              <a:rPr lang="en-US" sz="1800" dirty="0"/>
              <a:t> - How AI-Systems can self-adapt to cope with adversarial changes in the environment that impose ethical failures / dilemmas</a:t>
            </a:r>
          </a:p>
          <a:p>
            <a:r>
              <a:rPr lang="en-US" sz="1800" b="1" dirty="0"/>
              <a:t>Example</a:t>
            </a:r>
            <a:r>
              <a:rPr lang="en-US" sz="1800" dirty="0"/>
              <a:t>: to redesign an avionics system to comply to a more appropriate set of ethical requirements one needs to go beyond better prediction models. One needs to understand which aspects of the system contribute to ethical failures and how these can be mitigated. Noting that mitigation actions might involve new ethical choices.</a:t>
            </a:r>
          </a:p>
          <a:p>
            <a:endParaRPr lang="en-US" sz="1800" dirty="0"/>
          </a:p>
        </p:txBody>
      </p:sp>
      <p:sp>
        <p:nvSpPr>
          <p:cNvPr id="4" name="Slide Number Placeholder 3">
            <a:extLst>
              <a:ext uri="{FF2B5EF4-FFF2-40B4-BE49-F238E27FC236}">
                <a16:creationId xmlns:a16="http://schemas.microsoft.com/office/drawing/2014/main" id="{969A4073-0E3B-4D38-8F40-E0C0FBD5D283}"/>
              </a:ext>
            </a:extLst>
          </p:cNvPr>
          <p:cNvSpPr>
            <a:spLocks noGrp="1"/>
          </p:cNvSpPr>
          <p:nvPr>
            <p:ph type="sldNum" sz="quarter" idx="12"/>
          </p:nvPr>
        </p:nvSpPr>
        <p:spPr/>
        <p:txBody>
          <a:bodyPr/>
          <a:lstStyle/>
          <a:p>
            <a:fld id="{477C7578-46E3-4DC5-9844-CB06902B4F72}" type="slidenum">
              <a:rPr lang="en-US" smtClean="0"/>
              <a:t>34</a:t>
            </a:fld>
            <a:endParaRPr lang="en-US"/>
          </a:p>
        </p:txBody>
      </p:sp>
    </p:spTree>
    <p:extLst>
      <p:ext uri="{BB962C8B-B14F-4D97-AF65-F5344CB8AC3E}">
        <p14:creationId xmlns:p14="http://schemas.microsoft.com/office/powerpoint/2010/main" val="3898333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9ED-D780-412E-BB70-9E3D99FD7901}"/>
              </a:ext>
            </a:extLst>
          </p:cNvPr>
          <p:cNvSpPr>
            <a:spLocks noGrp="1"/>
          </p:cNvSpPr>
          <p:nvPr>
            <p:ph type="title"/>
          </p:nvPr>
        </p:nvSpPr>
        <p:spPr/>
        <p:txBody>
          <a:bodyPr>
            <a:normAutofit/>
          </a:bodyPr>
          <a:lstStyle/>
          <a:p>
            <a:r>
              <a:rPr lang="en-US" sz="3600" dirty="0"/>
              <a:t>Adversarial Fragilities</a:t>
            </a:r>
            <a:br>
              <a:rPr lang="en-US" dirty="0"/>
            </a:br>
            <a:r>
              <a:rPr lang="en-US" dirty="0"/>
              <a:t>Online (Continual) Learning </a:t>
            </a:r>
          </a:p>
        </p:txBody>
      </p:sp>
      <p:graphicFrame>
        <p:nvGraphicFramePr>
          <p:cNvPr id="5" name="Content Placeholder 4">
            <a:extLst>
              <a:ext uri="{FF2B5EF4-FFF2-40B4-BE49-F238E27FC236}">
                <a16:creationId xmlns:a16="http://schemas.microsoft.com/office/drawing/2014/main" id="{5224A5C2-C7AD-465C-B162-3C75CCE5A784}"/>
              </a:ext>
            </a:extLst>
          </p:cNvPr>
          <p:cNvGraphicFramePr>
            <a:graphicFrameLocks noGrp="1"/>
          </p:cNvGraphicFramePr>
          <p:nvPr>
            <p:ph idx="1"/>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4DBE647E-80AB-4A42-92CC-CC92A8A84FD2}"/>
              </a:ext>
            </a:extLst>
          </p:cNvPr>
          <p:cNvSpPr>
            <a:spLocks noGrp="1"/>
          </p:cNvSpPr>
          <p:nvPr>
            <p:ph type="sldNum" sz="quarter" idx="12"/>
          </p:nvPr>
        </p:nvSpPr>
        <p:spPr/>
        <p:txBody>
          <a:bodyPr/>
          <a:lstStyle/>
          <a:p>
            <a:fld id="{D5E8C41A-FC87-4F54-87C6-6B6B2E8CE2E7}" type="slidenum">
              <a:rPr lang="en-US" smtClean="0"/>
              <a:t>35</a:t>
            </a:fld>
            <a:endParaRPr lang="en-US" dirty="0"/>
          </a:p>
        </p:txBody>
      </p:sp>
      <p:sp>
        <p:nvSpPr>
          <p:cNvPr id="6" name="TextBox 5">
            <a:extLst>
              <a:ext uri="{FF2B5EF4-FFF2-40B4-BE49-F238E27FC236}">
                <a16:creationId xmlns:a16="http://schemas.microsoft.com/office/drawing/2014/main" id="{D2DCBD7D-CAFE-4612-B7BA-81BEC3C097E0}"/>
              </a:ext>
            </a:extLst>
          </p:cNvPr>
          <p:cNvSpPr txBox="1"/>
          <p:nvPr/>
        </p:nvSpPr>
        <p:spPr bwMode="gray">
          <a:xfrm>
            <a:off x="280143" y="1708878"/>
            <a:ext cx="4022148" cy="172012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Hidden confounders + Selection Bias</a:t>
            </a:r>
          </a:p>
          <a:p>
            <a:pPr>
              <a:spcBef>
                <a:spcPts val="300"/>
              </a:spcBef>
              <a:spcAft>
                <a:spcPts val="300"/>
              </a:spcAft>
              <a:buClr>
                <a:schemeClr val="accent1"/>
              </a:buClr>
              <a:buSzPct val="90000"/>
            </a:pPr>
            <a:r>
              <a:rPr lang="en-US" sz="1400" dirty="0"/>
              <a:t>Simpson’s and </a:t>
            </a:r>
            <a:r>
              <a:rPr lang="en-US" sz="1400" dirty="0" err="1"/>
              <a:t>Berkson’s</a:t>
            </a:r>
            <a:r>
              <a:rPr lang="en-US" sz="1400" dirty="0"/>
              <a:t> paradoxes</a:t>
            </a:r>
          </a:p>
          <a:p>
            <a:pPr>
              <a:spcBef>
                <a:spcPts val="300"/>
              </a:spcBef>
              <a:spcAft>
                <a:spcPts val="300"/>
              </a:spcAft>
              <a:buClr>
                <a:schemeClr val="accent1"/>
              </a:buClr>
              <a:buSzPct val="90000"/>
            </a:pPr>
            <a:r>
              <a:rPr lang="en-US" sz="1400" dirty="0"/>
              <a:t>Shortcut learning in Neural Nets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This goes beyond overfitting, as it cannot be solved with more or better data!</a:t>
            </a:r>
          </a:p>
          <a:p>
            <a:pPr>
              <a:spcBef>
                <a:spcPts val="300"/>
              </a:spcBef>
              <a:spcAft>
                <a:spcPts val="300"/>
              </a:spcAft>
              <a:buClr>
                <a:schemeClr val="accent1"/>
              </a:buClr>
              <a:buSzPct val="90000"/>
            </a:pPr>
            <a:endParaRPr lang="en-US" sz="1200" dirty="0"/>
          </a:p>
        </p:txBody>
      </p:sp>
      <p:sp>
        <p:nvSpPr>
          <p:cNvPr id="7" name="TextBox 6">
            <a:extLst>
              <a:ext uri="{FF2B5EF4-FFF2-40B4-BE49-F238E27FC236}">
                <a16:creationId xmlns:a16="http://schemas.microsoft.com/office/drawing/2014/main" id="{64E48DA0-7B35-47B9-9E00-EB004EC32005}"/>
              </a:ext>
            </a:extLst>
          </p:cNvPr>
          <p:cNvSpPr txBox="1"/>
          <p:nvPr/>
        </p:nvSpPr>
        <p:spPr bwMode="gray">
          <a:xfrm>
            <a:off x="280143" y="4367719"/>
            <a:ext cx="3365292" cy="203731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Real-world is non-stationary</a:t>
            </a:r>
          </a:p>
          <a:p>
            <a:pPr>
              <a:spcBef>
                <a:spcPts val="300"/>
              </a:spcBef>
              <a:spcAft>
                <a:spcPts val="300"/>
              </a:spcAft>
              <a:buClr>
                <a:schemeClr val="accent1"/>
              </a:buClr>
              <a:buSzPct val="90000"/>
            </a:pPr>
            <a:r>
              <a:rPr lang="en-US" sz="1400" dirty="0"/>
              <a:t>Predictions affects the data generation process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Modeling better recommender systems is not enough, because uncertainty grows wildly when extrapolating out-of-distribution</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dirty="0"/>
          </a:p>
        </p:txBody>
      </p:sp>
      <p:sp>
        <p:nvSpPr>
          <p:cNvPr id="8" name="TextBox 7">
            <a:extLst>
              <a:ext uri="{FF2B5EF4-FFF2-40B4-BE49-F238E27FC236}">
                <a16:creationId xmlns:a16="http://schemas.microsoft.com/office/drawing/2014/main" id="{8473ABF1-DD8A-458E-B649-4BAEAB7B7B27}"/>
              </a:ext>
            </a:extLst>
          </p:cNvPr>
          <p:cNvSpPr txBox="1"/>
          <p:nvPr/>
        </p:nvSpPr>
        <p:spPr bwMode="gray">
          <a:xfrm>
            <a:off x="8714609" y="3254559"/>
            <a:ext cx="3365292" cy="189456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Wrong predictions can spur unsafe actions that can lead to unsafe states.</a:t>
            </a:r>
          </a:p>
          <a:p>
            <a:pPr>
              <a:spcBef>
                <a:spcPts val="300"/>
              </a:spcBef>
              <a:spcAft>
                <a:spcPts val="300"/>
              </a:spcAft>
              <a:buClr>
                <a:schemeClr val="accent1"/>
              </a:buClr>
              <a:buSzPct val="90000"/>
            </a:pPr>
            <a:r>
              <a:rPr lang="en-US" sz="1400" dirty="0"/>
              <a:t>Sensitivity analysis and testing on hold-out-sets are ad hoc approaches cannot guarantee safety.</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“Program testing can be used to show the presence of bugs, but never to show their absence!” ― </a:t>
            </a:r>
            <a:r>
              <a:rPr lang="en-US" sz="1400" dirty="0" err="1"/>
              <a:t>Edsger</a:t>
            </a:r>
            <a:r>
              <a:rPr lang="en-US" sz="1400" dirty="0"/>
              <a:t> W. Dijkstra </a:t>
            </a:r>
          </a:p>
        </p:txBody>
      </p:sp>
      <p:cxnSp>
        <p:nvCxnSpPr>
          <p:cNvPr id="10" name="Straight Arrow Connector 9">
            <a:extLst>
              <a:ext uri="{FF2B5EF4-FFF2-40B4-BE49-F238E27FC236}">
                <a16:creationId xmlns:a16="http://schemas.microsoft.com/office/drawing/2014/main" id="{744CA6FD-440C-4175-BF4D-0EF6C50548DA}"/>
              </a:ext>
            </a:extLst>
          </p:cNvPr>
          <p:cNvCxnSpPr/>
          <p:nvPr/>
        </p:nvCxnSpPr>
        <p:spPr bwMode="gray">
          <a:xfrm flipH="1" flipV="1">
            <a:off x="3509893" y="2223083"/>
            <a:ext cx="1553176" cy="2671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869B1E-1C8E-4A42-9B18-D409C1C1820D}"/>
              </a:ext>
            </a:extLst>
          </p:cNvPr>
          <p:cNvCxnSpPr>
            <a:cxnSpLocks/>
          </p:cNvCxnSpPr>
          <p:nvPr/>
        </p:nvCxnSpPr>
        <p:spPr bwMode="gray">
          <a:xfrm flipH="1">
            <a:off x="3120705" y="4630723"/>
            <a:ext cx="805343" cy="3607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1F3358-6CD7-4FDD-8F9E-3442631568B0}"/>
              </a:ext>
            </a:extLst>
          </p:cNvPr>
          <p:cNvCxnSpPr>
            <a:cxnSpLocks/>
          </p:cNvCxnSpPr>
          <p:nvPr/>
        </p:nvCxnSpPr>
        <p:spPr bwMode="gray">
          <a:xfrm flipV="1">
            <a:off x="7969542" y="3856927"/>
            <a:ext cx="577025" cy="5934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D57C-2174-4A9D-AD59-E7D5E4F65A2F}"/>
              </a:ext>
            </a:extLst>
          </p:cNvPr>
          <p:cNvSpPr>
            <a:spLocks noGrp="1"/>
          </p:cNvSpPr>
          <p:nvPr>
            <p:ph type="title"/>
          </p:nvPr>
        </p:nvSpPr>
        <p:spPr/>
        <p:txBody>
          <a:bodyPr>
            <a:normAutofit/>
          </a:bodyPr>
          <a:lstStyle/>
          <a:p>
            <a:r>
              <a:rPr lang="en-US" sz="3600" dirty="0"/>
              <a:t>Adversarial Fragilities - Solutions</a:t>
            </a:r>
            <a:br>
              <a:rPr lang="en-US" dirty="0"/>
            </a:br>
            <a:r>
              <a:rPr lang="en-US" dirty="0"/>
              <a:t>Online (Continual) Learning </a:t>
            </a:r>
          </a:p>
        </p:txBody>
      </p:sp>
      <p:sp>
        <p:nvSpPr>
          <p:cNvPr id="5" name="TextBox 4">
            <a:extLst>
              <a:ext uri="{FF2B5EF4-FFF2-40B4-BE49-F238E27FC236}">
                <a16:creationId xmlns:a16="http://schemas.microsoft.com/office/drawing/2014/main" id="{D736C3D7-1B8C-43E9-9794-4C6719D0BE62}"/>
              </a:ext>
            </a:extLst>
          </p:cNvPr>
          <p:cNvSpPr txBox="1"/>
          <p:nvPr/>
        </p:nvSpPr>
        <p:spPr>
          <a:xfrm>
            <a:off x="623455" y="1596100"/>
            <a:ext cx="3992541" cy="1754326"/>
          </a:xfrm>
          <a:prstGeom prst="rect">
            <a:avLst/>
          </a:prstGeom>
          <a:noFill/>
        </p:spPr>
        <p:txBody>
          <a:bodyPr wrap="square" rtlCol="0">
            <a:spAutoFit/>
          </a:bodyPr>
          <a:lstStyle/>
          <a:p>
            <a:r>
              <a:rPr lang="en-US" b="1" dirty="0"/>
              <a:t>Pre-trained models</a:t>
            </a:r>
            <a:r>
              <a:rPr lang="en-US" dirty="0"/>
              <a:t>:</a:t>
            </a:r>
          </a:p>
          <a:p>
            <a:pPr marL="285750" indent="-285750">
              <a:buFont typeface="Arial" panose="020B0604020202020204" pitchFamily="34" charset="0"/>
              <a:buChar char="•"/>
            </a:pPr>
            <a:r>
              <a:rPr lang="en-US" dirty="0"/>
              <a:t>Optimal Bias-Trade-off for fine-tuning</a:t>
            </a:r>
          </a:p>
          <a:p>
            <a:pPr marL="285750" indent="-285750">
              <a:buFont typeface="Arial" panose="020B0604020202020204" pitchFamily="34" charset="0"/>
              <a:buChar char="•"/>
            </a:pPr>
            <a:r>
              <a:rPr lang="en-US" dirty="0" err="1"/>
              <a:t>Rashamon</a:t>
            </a:r>
            <a:r>
              <a:rPr lang="en-US" dirty="0"/>
              <a:t> sets</a:t>
            </a:r>
          </a:p>
          <a:p>
            <a:pPr marL="285750" indent="-285750">
              <a:buFont typeface="Arial" panose="020B0604020202020204" pitchFamily="34" charset="0"/>
              <a:buChar char="•"/>
            </a:pPr>
            <a:r>
              <a:rPr lang="en-US" dirty="0"/>
              <a:t>Domain-Adaptation</a:t>
            </a:r>
          </a:p>
          <a:p>
            <a:pPr marL="285750" indent="-285750">
              <a:buFont typeface="Arial" panose="020B0604020202020204" pitchFamily="34" charset="0"/>
              <a:buChar char="•"/>
            </a:pPr>
            <a:r>
              <a:rPr lang="en-US" dirty="0"/>
              <a:t>Invariant Representations</a:t>
            </a:r>
          </a:p>
        </p:txBody>
      </p:sp>
      <p:sp>
        <p:nvSpPr>
          <p:cNvPr id="6" name="TextBox 5">
            <a:extLst>
              <a:ext uri="{FF2B5EF4-FFF2-40B4-BE49-F238E27FC236}">
                <a16:creationId xmlns:a16="http://schemas.microsoft.com/office/drawing/2014/main" id="{CC05009C-9A5B-4E47-9EC4-5CE700220BFB}"/>
              </a:ext>
            </a:extLst>
          </p:cNvPr>
          <p:cNvSpPr txBox="1"/>
          <p:nvPr/>
        </p:nvSpPr>
        <p:spPr>
          <a:xfrm>
            <a:off x="8506691" y="4493739"/>
            <a:ext cx="3821233" cy="1754326"/>
          </a:xfrm>
          <a:prstGeom prst="rect">
            <a:avLst/>
          </a:prstGeom>
          <a:noFill/>
        </p:spPr>
        <p:txBody>
          <a:bodyPr wrap="square" rtlCol="0">
            <a:spAutoFit/>
          </a:bodyPr>
          <a:lstStyle/>
          <a:p>
            <a:r>
              <a:rPr lang="en-US" b="1" dirty="0"/>
              <a:t>Safe learning in production:</a:t>
            </a:r>
          </a:p>
          <a:p>
            <a:pPr marL="285750" indent="-285750">
              <a:buFont typeface="Arial" panose="020B0604020202020204" pitchFamily="34" charset="0"/>
              <a:buChar char="•"/>
            </a:pPr>
            <a:r>
              <a:rPr lang="en-US" dirty="0"/>
              <a:t>Specify safety (domain-knowledge, Constrained MDP, Shielding)</a:t>
            </a:r>
          </a:p>
          <a:p>
            <a:pPr marL="285750" indent="-285750">
              <a:buFont typeface="Arial" panose="020B0604020202020204" pitchFamily="34" charset="0"/>
              <a:buChar char="•"/>
            </a:pPr>
            <a:r>
              <a:rPr lang="en-US" dirty="0"/>
              <a:t>Learn to be safe (sandbox/digital-twin)</a:t>
            </a:r>
          </a:p>
        </p:txBody>
      </p:sp>
      <p:sp>
        <p:nvSpPr>
          <p:cNvPr id="7" name="TextBox 6">
            <a:extLst>
              <a:ext uri="{FF2B5EF4-FFF2-40B4-BE49-F238E27FC236}">
                <a16:creationId xmlns:a16="http://schemas.microsoft.com/office/drawing/2014/main" id="{1CA8F771-75A2-4785-AAD6-4D63C86985BA}"/>
              </a:ext>
            </a:extLst>
          </p:cNvPr>
          <p:cNvSpPr txBox="1"/>
          <p:nvPr/>
        </p:nvSpPr>
        <p:spPr>
          <a:xfrm>
            <a:off x="203148" y="4493739"/>
            <a:ext cx="3613414" cy="1754326"/>
          </a:xfrm>
          <a:prstGeom prst="rect">
            <a:avLst/>
          </a:prstGeom>
          <a:noFill/>
        </p:spPr>
        <p:txBody>
          <a:bodyPr wrap="square" rtlCol="0">
            <a:spAutoFit/>
          </a:bodyPr>
          <a:lstStyle/>
          <a:p>
            <a:r>
              <a:rPr lang="en-US" b="1" dirty="0"/>
              <a:t>Generative models of OOD</a:t>
            </a:r>
          </a:p>
          <a:p>
            <a:pPr marL="285750" indent="-285750">
              <a:buFont typeface="Arial" panose="020B0604020202020204" pitchFamily="34" charset="0"/>
              <a:buChar char="•"/>
            </a:pPr>
            <a:r>
              <a:rPr lang="en-US" dirty="0"/>
              <a:t>Sampling-based (importance sampling)</a:t>
            </a:r>
          </a:p>
          <a:p>
            <a:pPr marL="285750" indent="-285750">
              <a:buFont typeface="Arial" panose="020B0604020202020204" pitchFamily="34" charset="0"/>
              <a:buChar char="•"/>
            </a:pPr>
            <a:r>
              <a:rPr lang="en-US" dirty="0"/>
              <a:t>Feature-based (new task)</a:t>
            </a:r>
          </a:p>
          <a:p>
            <a:pPr marL="285750" indent="-285750">
              <a:buFont typeface="Arial" panose="020B0604020202020204" pitchFamily="34" charset="0"/>
              <a:buChar char="•"/>
            </a:pPr>
            <a:r>
              <a:rPr lang="en-US" dirty="0"/>
              <a:t>Intervention-based (control)</a:t>
            </a:r>
          </a:p>
        </p:txBody>
      </p:sp>
      <p:graphicFrame>
        <p:nvGraphicFramePr>
          <p:cNvPr id="9" name="Content Placeholder 4">
            <a:extLst>
              <a:ext uri="{FF2B5EF4-FFF2-40B4-BE49-F238E27FC236}">
                <a16:creationId xmlns:a16="http://schemas.microsoft.com/office/drawing/2014/main" id="{5BDDEC32-36A9-419C-8131-8825DE185F66}"/>
              </a:ext>
            </a:extLst>
          </p:cNvPr>
          <p:cNvGraphicFramePr>
            <a:graphicFrameLocks/>
          </p:cNvGraphicFramePr>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BE7DF63-8F68-43D2-AF2A-C97FEA570D2F}"/>
              </a:ext>
            </a:extLst>
          </p:cNvPr>
          <p:cNvSpPr>
            <a:spLocks noGrp="1"/>
          </p:cNvSpPr>
          <p:nvPr>
            <p:ph type="sldNum" sz="quarter" idx="12"/>
          </p:nvPr>
        </p:nvSpPr>
        <p:spPr/>
        <p:txBody>
          <a:bodyPr/>
          <a:lstStyle/>
          <a:p>
            <a:fld id="{477C7578-46E3-4DC5-9844-CB06902B4F72}" type="slidenum">
              <a:rPr lang="en-US" smtClean="0"/>
              <a:t>36</a:t>
            </a:fld>
            <a:endParaRPr lang="en-US"/>
          </a:p>
        </p:txBody>
      </p:sp>
    </p:spTree>
    <p:extLst>
      <p:ext uri="{BB962C8B-B14F-4D97-AF65-F5344CB8AC3E}">
        <p14:creationId xmlns:p14="http://schemas.microsoft.com/office/powerpoint/2010/main" val="297806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CD3D-E148-4761-B87D-8BFF94F84BEF}"/>
              </a:ext>
            </a:extLst>
          </p:cNvPr>
          <p:cNvSpPr>
            <a:spLocks noGrp="1"/>
          </p:cNvSpPr>
          <p:nvPr>
            <p:ph type="title"/>
          </p:nvPr>
        </p:nvSpPr>
        <p:spPr/>
        <p:txBody>
          <a:bodyPr/>
          <a:lstStyle/>
          <a:p>
            <a:r>
              <a:rPr lang="en-US" dirty="0"/>
              <a:t>Connections between Fairness and Robustness</a:t>
            </a:r>
          </a:p>
        </p:txBody>
      </p:sp>
      <p:sp>
        <p:nvSpPr>
          <p:cNvPr id="3" name="Content Placeholder 2">
            <a:extLst>
              <a:ext uri="{FF2B5EF4-FFF2-40B4-BE49-F238E27FC236}">
                <a16:creationId xmlns:a16="http://schemas.microsoft.com/office/drawing/2014/main" id="{04E57186-A804-4ACC-9423-3284A0A44EFC}"/>
              </a:ext>
            </a:extLst>
          </p:cNvPr>
          <p:cNvSpPr>
            <a:spLocks noGrp="1"/>
          </p:cNvSpPr>
          <p:nvPr>
            <p:ph idx="1"/>
          </p:nvPr>
        </p:nvSpPr>
        <p:spPr>
          <a:xfrm>
            <a:off x="478369" y="1653117"/>
            <a:ext cx="9745401" cy="2578416"/>
          </a:xfrm>
        </p:spPr>
        <p:txBody>
          <a:bodyPr/>
          <a:lstStyle/>
          <a:p>
            <a:r>
              <a:rPr lang="en-US" dirty="0"/>
              <a:t>Zhang, B. H., Lemoine, B., &amp; Mitchell, M. (2018). </a:t>
            </a:r>
            <a:r>
              <a:rPr lang="en-US" b="1" dirty="0"/>
              <a:t>Mitigating unwanted biases with adversarial learning. </a:t>
            </a:r>
            <a:r>
              <a:rPr lang="en-US" dirty="0"/>
              <a:t>In Proceedings of the 2018 AAAI/ACM Conference on AI, Ethics, and Society (pp. 335-340).</a:t>
            </a:r>
          </a:p>
          <a:p>
            <a:endParaRPr lang="en-US" dirty="0"/>
          </a:p>
          <a:p>
            <a:r>
              <a:rPr lang="en-US" dirty="0" err="1"/>
              <a:t>Kilbertus</a:t>
            </a:r>
            <a:r>
              <a:rPr lang="en-US" dirty="0"/>
              <a:t>, N., Rojas-</a:t>
            </a:r>
            <a:r>
              <a:rPr lang="en-US" dirty="0" err="1"/>
              <a:t>Carulla</a:t>
            </a:r>
            <a:r>
              <a:rPr lang="en-US" dirty="0"/>
              <a:t>, M., </a:t>
            </a:r>
            <a:r>
              <a:rPr lang="en-US" dirty="0" err="1"/>
              <a:t>Parascandolo</a:t>
            </a:r>
            <a:r>
              <a:rPr lang="en-US" dirty="0"/>
              <a:t>, G., Hardt, M., </a:t>
            </a:r>
            <a:r>
              <a:rPr lang="en-US" dirty="0" err="1"/>
              <a:t>Janzing</a:t>
            </a:r>
            <a:r>
              <a:rPr lang="en-US" dirty="0"/>
              <a:t>, D., &amp; </a:t>
            </a:r>
            <a:r>
              <a:rPr lang="en-US" dirty="0" err="1"/>
              <a:t>Schölkopf</a:t>
            </a:r>
            <a:r>
              <a:rPr lang="en-US" dirty="0"/>
              <a:t>, B. (2017). </a:t>
            </a:r>
            <a:r>
              <a:rPr lang="en-US" b="1" dirty="0"/>
              <a:t>Avoiding discrimination through causal reasoning</a:t>
            </a:r>
            <a:r>
              <a:rPr lang="en-US" dirty="0"/>
              <a:t>. </a:t>
            </a:r>
            <a:r>
              <a:rPr lang="en-US" dirty="0" err="1"/>
              <a:t>arXiv</a:t>
            </a:r>
            <a:r>
              <a:rPr lang="en-US" dirty="0"/>
              <a:t> preprint arXiv:1706.02744.</a:t>
            </a:r>
          </a:p>
          <a:p>
            <a:endParaRPr lang="en-US" dirty="0"/>
          </a:p>
        </p:txBody>
      </p:sp>
      <p:sp>
        <p:nvSpPr>
          <p:cNvPr id="4" name="Slide Number Placeholder 3">
            <a:extLst>
              <a:ext uri="{FF2B5EF4-FFF2-40B4-BE49-F238E27FC236}">
                <a16:creationId xmlns:a16="http://schemas.microsoft.com/office/drawing/2014/main" id="{92A6384B-33C6-4B9C-A3AB-4BC45CECBAB0}"/>
              </a:ext>
            </a:extLst>
          </p:cNvPr>
          <p:cNvSpPr>
            <a:spLocks noGrp="1"/>
          </p:cNvSpPr>
          <p:nvPr>
            <p:ph type="sldNum" sz="quarter" idx="12"/>
          </p:nvPr>
        </p:nvSpPr>
        <p:spPr/>
        <p:txBody>
          <a:bodyPr/>
          <a:lstStyle/>
          <a:p>
            <a:fld id="{477C7578-46E3-4DC5-9844-CB06902B4F72}" type="slidenum">
              <a:rPr lang="en-US" smtClean="0"/>
              <a:t>37</a:t>
            </a:fld>
            <a:endParaRPr lang="en-US"/>
          </a:p>
        </p:txBody>
      </p:sp>
      <p:sp>
        <p:nvSpPr>
          <p:cNvPr id="6" name="TextBox 5">
            <a:extLst>
              <a:ext uri="{FF2B5EF4-FFF2-40B4-BE49-F238E27FC236}">
                <a16:creationId xmlns:a16="http://schemas.microsoft.com/office/drawing/2014/main" id="{B16CFDD6-008B-4138-AF10-4C5CC18707AE}"/>
              </a:ext>
            </a:extLst>
          </p:cNvPr>
          <p:cNvSpPr txBox="1"/>
          <p:nvPr/>
        </p:nvSpPr>
        <p:spPr bwMode="gray">
          <a:xfrm>
            <a:off x="865762" y="4327720"/>
            <a:ext cx="9745400" cy="2031325"/>
          </a:xfrm>
          <a:prstGeom prst="rect">
            <a:avLst/>
          </a:prstGeom>
          <a:solidFill>
            <a:srgbClr val="B9EFFF">
              <a:alpha val="60000"/>
            </a:srgbClr>
          </a:solidFill>
        </p:spPr>
        <p:txBody>
          <a:bodyPr wrap="square">
            <a:spAutoFit/>
          </a:bodyPr>
          <a:lstStyle/>
          <a:p>
            <a:r>
              <a:rPr lang="en-US" b="1" u="sng" dirty="0"/>
              <a:t>Suggested questions</a:t>
            </a:r>
          </a:p>
          <a:p>
            <a:pPr marL="285750" indent="-285750">
              <a:buFont typeface="Arial" panose="020B0604020202020204" pitchFamily="34" charset="0"/>
              <a:buChar char="•"/>
            </a:pPr>
            <a:r>
              <a:rPr lang="en-US" dirty="0"/>
              <a:t>How do failures in satisfying fairness requirements lead to lack of robustness?</a:t>
            </a:r>
          </a:p>
          <a:p>
            <a:pPr marL="285750" indent="-285750">
              <a:buFont typeface="Arial" panose="020B0604020202020204" pitchFamily="34" charset="0"/>
              <a:buChar char="•"/>
            </a:pPr>
            <a:r>
              <a:rPr lang="en-US" dirty="0"/>
              <a:t>What type of robustness engineering methods can be used to reify fairness requirements?</a:t>
            </a:r>
          </a:p>
          <a:p>
            <a:pPr marL="285750" indent="-285750">
              <a:buFont typeface="Arial" panose="020B0604020202020204" pitchFamily="34" charset="0"/>
              <a:buChar char="•"/>
            </a:pPr>
            <a:r>
              <a:rPr lang="en-US" dirty="0"/>
              <a:t>How fairness can be achieved by means of Learning to be Safe, Fail-Safe Resilient, Recoverable mechanisms?</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97878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ABFB-8DC8-217C-C33C-1A3F49A6833B}"/>
              </a:ext>
            </a:extLst>
          </p:cNvPr>
          <p:cNvSpPr>
            <a:spLocks noGrp="1"/>
          </p:cNvSpPr>
          <p:nvPr>
            <p:ph type="ctrTitle"/>
          </p:nvPr>
        </p:nvSpPr>
        <p:spPr/>
        <p:txBody>
          <a:bodyPr/>
          <a:lstStyle/>
          <a:p>
            <a:r>
              <a:rPr lang="en-US" dirty="0"/>
              <a:t>Sufficiency and Necessity</a:t>
            </a:r>
          </a:p>
        </p:txBody>
      </p:sp>
    </p:spTree>
    <p:extLst>
      <p:ext uri="{BB962C8B-B14F-4D97-AF65-F5344CB8AC3E}">
        <p14:creationId xmlns:p14="http://schemas.microsoft.com/office/powerpoint/2010/main" val="4986624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Conditions-1</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a:bodyPr>
          <a:lstStyle/>
          <a:p>
            <a:r>
              <a:rPr lang="en-US" dirty="0"/>
              <a:t>If &lt;antecedent&gt; then &lt;consequence&gt;</a:t>
            </a:r>
          </a:p>
          <a:p>
            <a:pPr lvl="1"/>
            <a:r>
              <a:rPr lang="en-US" dirty="0"/>
              <a:t>A is sufficient for B = If A then B</a:t>
            </a:r>
          </a:p>
          <a:p>
            <a:pPr lvl="1"/>
            <a:r>
              <a:rPr lang="en-US" dirty="0"/>
              <a:t>A is necessary to B = If B then A, or If not-A then not-B (counter-positive case)</a:t>
            </a:r>
          </a:p>
          <a:p>
            <a:pPr lvl="1"/>
            <a:endParaRPr lang="en-US" dirty="0"/>
          </a:p>
          <a:p>
            <a:r>
              <a:rPr lang="en-US" dirty="0"/>
              <a:t>Example-1: If I have a driver's license, then I passed the driving test</a:t>
            </a:r>
          </a:p>
          <a:p>
            <a:pPr lvl="1"/>
            <a:r>
              <a:rPr lang="en-US" dirty="0"/>
              <a:t>Passing a driving test is a necessary condition for having a driver's license </a:t>
            </a:r>
          </a:p>
          <a:p>
            <a:pPr lvl="1"/>
            <a:r>
              <a:rPr lang="en-US" dirty="0"/>
              <a:t>Having a driver's license is a sufficient condition for having passed the driver's test (a bit awkward, but correct)</a:t>
            </a:r>
          </a:p>
        </p:txBody>
      </p:sp>
    </p:spTree>
    <p:extLst>
      <p:ext uri="{BB962C8B-B14F-4D97-AF65-F5344CB8AC3E}">
        <p14:creationId xmlns:p14="http://schemas.microsoft.com/office/powerpoint/2010/main" val="41586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Conditions-2</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lnSpcReduction="10000"/>
          </a:bodyPr>
          <a:lstStyle/>
          <a:p>
            <a:r>
              <a:rPr lang="en-US" dirty="0"/>
              <a:t>Example-2: “A” being of a superclass is a necessary condition for “A” to be in a subclass of it. </a:t>
            </a:r>
          </a:p>
          <a:p>
            <a:endParaRPr lang="en-US" dirty="0"/>
          </a:p>
          <a:p>
            <a:r>
              <a:rPr lang="en-US" dirty="0"/>
              <a:t>Superclass == </a:t>
            </a:r>
            <a:r>
              <a:rPr lang="en-US" b="1" dirty="0">
                <a:solidFill>
                  <a:srgbClr val="C00000"/>
                </a:solidFill>
              </a:rPr>
              <a:t>rectangle</a:t>
            </a:r>
            <a:r>
              <a:rPr lang="en-US" dirty="0"/>
              <a:t>, Class == </a:t>
            </a:r>
            <a:r>
              <a:rPr lang="en-US" b="1" dirty="0">
                <a:solidFill>
                  <a:srgbClr val="0070C0"/>
                </a:solidFill>
              </a:rPr>
              <a:t>square</a:t>
            </a:r>
          </a:p>
          <a:p>
            <a:r>
              <a:rPr lang="en-US" dirty="0"/>
              <a:t>A == shape S being a </a:t>
            </a:r>
            <a:r>
              <a:rPr lang="en-US" b="1" dirty="0">
                <a:solidFill>
                  <a:srgbClr val="0070C0"/>
                </a:solidFill>
              </a:rPr>
              <a:t>square</a:t>
            </a:r>
            <a:r>
              <a:rPr lang="en-US" dirty="0"/>
              <a:t>, B== shape S being a </a:t>
            </a:r>
            <a:r>
              <a:rPr lang="en-US" b="1" dirty="0">
                <a:solidFill>
                  <a:srgbClr val="C00000"/>
                </a:solidFill>
              </a:rPr>
              <a:t>rectangle</a:t>
            </a:r>
          </a:p>
          <a:p>
            <a:endParaRPr lang="en-US" dirty="0"/>
          </a:p>
          <a:p>
            <a:pPr lvl="1"/>
            <a:r>
              <a:rPr lang="en-US" dirty="0"/>
              <a:t>If A (S is a </a:t>
            </a:r>
            <a:r>
              <a:rPr lang="en-US" b="1" dirty="0">
                <a:solidFill>
                  <a:srgbClr val="0070C0"/>
                </a:solidFill>
              </a:rPr>
              <a:t>square</a:t>
            </a:r>
            <a:r>
              <a:rPr lang="en-US" dirty="0"/>
              <a:t>), then B (S is rectangle), </a:t>
            </a:r>
          </a:p>
          <a:p>
            <a:pPr lvl="2"/>
            <a:r>
              <a:rPr lang="en-US" dirty="0"/>
              <a:t>this implies that S being a </a:t>
            </a:r>
            <a:r>
              <a:rPr lang="en-US" b="1" dirty="0">
                <a:solidFill>
                  <a:srgbClr val="0070C0"/>
                </a:solidFill>
              </a:rPr>
              <a:t>square</a:t>
            </a:r>
            <a:r>
              <a:rPr lang="en-US" dirty="0"/>
              <a:t> is a sufficient condition for S to be </a:t>
            </a:r>
            <a:r>
              <a:rPr lang="en-US" b="1" dirty="0">
                <a:solidFill>
                  <a:srgbClr val="C00000"/>
                </a:solidFill>
              </a:rPr>
              <a:t>rectangle</a:t>
            </a:r>
          </a:p>
          <a:p>
            <a:pPr lvl="1"/>
            <a:endParaRPr lang="en-US" dirty="0"/>
          </a:p>
          <a:p>
            <a:pPr lvl="1"/>
            <a:r>
              <a:rPr lang="en-US" dirty="0"/>
              <a:t>If  not B (S is not a </a:t>
            </a:r>
            <a:r>
              <a:rPr lang="en-US" b="1" dirty="0">
                <a:solidFill>
                  <a:srgbClr val="C00000"/>
                </a:solidFill>
              </a:rPr>
              <a:t>rectangle</a:t>
            </a:r>
            <a:r>
              <a:rPr lang="en-US" dirty="0"/>
              <a:t>), then not A (S is not a </a:t>
            </a:r>
            <a:r>
              <a:rPr lang="en-US" b="1" dirty="0">
                <a:solidFill>
                  <a:srgbClr val="0070C0"/>
                </a:solidFill>
              </a:rPr>
              <a:t>square</a:t>
            </a:r>
            <a:r>
              <a:rPr lang="en-US" dirty="0"/>
              <a:t>), </a:t>
            </a:r>
          </a:p>
          <a:p>
            <a:pPr lvl="2"/>
            <a:r>
              <a:rPr lang="en-US" dirty="0"/>
              <a:t>this implies that S not being a </a:t>
            </a:r>
            <a:r>
              <a:rPr lang="en-US" b="1" dirty="0">
                <a:solidFill>
                  <a:srgbClr val="C00000"/>
                </a:solidFill>
              </a:rPr>
              <a:t>rectangle</a:t>
            </a:r>
            <a:r>
              <a:rPr lang="en-US" dirty="0"/>
              <a:t> is a necessary condition for it not to be a </a:t>
            </a:r>
            <a:r>
              <a:rPr lang="en-US" b="1" dirty="0">
                <a:solidFill>
                  <a:srgbClr val="0070C0"/>
                </a:solidFill>
              </a:rPr>
              <a:t>square</a:t>
            </a:r>
            <a:endParaRPr lang="en-US" dirty="0"/>
          </a:p>
        </p:txBody>
      </p:sp>
    </p:spTree>
    <p:extLst>
      <p:ext uri="{BB962C8B-B14F-4D97-AF65-F5344CB8AC3E}">
        <p14:creationId xmlns:p14="http://schemas.microsoft.com/office/powerpoint/2010/main" val="383216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2C86-FC5E-D7B2-BD34-A6C20227DC25}"/>
              </a:ext>
            </a:extLst>
          </p:cNvPr>
          <p:cNvSpPr>
            <a:spLocks noGrp="1"/>
          </p:cNvSpPr>
          <p:nvPr>
            <p:ph type="title"/>
          </p:nvPr>
        </p:nvSpPr>
        <p:spPr/>
        <p:txBody>
          <a:bodyPr/>
          <a:lstStyle/>
          <a:p>
            <a:r>
              <a:rPr lang="en-US" dirty="0"/>
              <a:t>Sufficient and Necessary Conditions-3</a:t>
            </a:r>
          </a:p>
        </p:txBody>
      </p:sp>
      <p:sp>
        <p:nvSpPr>
          <p:cNvPr id="3" name="Content Placeholder 2">
            <a:extLst>
              <a:ext uri="{FF2B5EF4-FFF2-40B4-BE49-F238E27FC236}">
                <a16:creationId xmlns:a16="http://schemas.microsoft.com/office/drawing/2014/main" id="{E78D77D6-0B8C-2BCF-7C2A-F0C990F917E4}"/>
              </a:ext>
            </a:extLst>
          </p:cNvPr>
          <p:cNvSpPr>
            <a:spLocks noGrp="1"/>
          </p:cNvSpPr>
          <p:nvPr>
            <p:ph idx="1"/>
          </p:nvPr>
        </p:nvSpPr>
        <p:spPr>
          <a:xfrm>
            <a:off x="838200" y="1825625"/>
            <a:ext cx="10767646" cy="4351338"/>
          </a:xfrm>
        </p:spPr>
        <p:txBody>
          <a:bodyPr>
            <a:normAutofit/>
          </a:bodyPr>
          <a:lstStyle/>
          <a:p>
            <a:pPr marL="0" indent="0">
              <a:buNone/>
            </a:pPr>
            <a:r>
              <a:rPr lang="en-US" dirty="0"/>
              <a:t>Biconditional: </a:t>
            </a:r>
          </a:p>
          <a:p>
            <a:pPr marL="0" indent="0">
              <a:buNone/>
            </a:pPr>
            <a:endParaRPr lang="en-US" dirty="0"/>
          </a:p>
          <a:p>
            <a:r>
              <a:rPr lang="en-US" dirty="0"/>
              <a:t>A is a necessary and sufficient for B</a:t>
            </a:r>
          </a:p>
          <a:p>
            <a:r>
              <a:rPr lang="en-US" dirty="0"/>
              <a:t> </a:t>
            </a:r>
          </a:p>
          <a:p>
            <a:r>
              <a:rPr lang="en-US" dirty="0"/>
              <a:t>A if and only if B  </a:t>
            </a:r>
          </a:p>
          <a:p>
            <a:r>
              <a:rPr lang="en-US" dirty="0"/>
              <a:t>(if A then B) and (if B then A)</a:t>
            </a:r>
          </a:p>
        </p:txBody>
      </p:sp>
    </p:spTree>
    <p:extLst>
      <p:ext uri="{BB962C8B-B14F-4D97-AF65-F5344CB8AC3E}">
        <p14:creationId xmlns:p14="http://schemas.microsoft.com/office/powerpoint/2010/main" val="402774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8F21-ACCC-2850-031D-380D353621BA}"/>
              </a:ext>
            </a:extLst>
          </p:cNvPr>
          <p:cNvSpPr>
            <a:spLocks noGrp="1"/>
          </p:cNvSpPr>
          <p:nvPr>
            <p:ph type="title"/>
          </p:nvPr>
        </p:nvSpPr>
        <p:spPr/>
        <p:txBody>
          <a:bodyPr/>
          <a:lstStyle/>
          <a:p>
            <a:r>
              <a:rPr lang="en-US" b="1" dirty="0"/>
              <a:t>Ladder of causality </a:t>
            </a:r>
            <a:r>
              <a:rPr lang="en-US" sz="2000" dirty="0"/>
              <a:t>[Pearl 2019]</a:t>
            </a:r>
            <a:endParaRPr lang="en-US" dirty="0"/>
          </a:p>
        </p:txBody>
      </p:sp>
      <p:graphicFrame>
        <p:nvGraphicFramePr>
          <p:cNvPr id="4" name="Table 4">
            <a:extLst>
              <a:ext uri="{FF2B5EF4-FFF2-40B4-BE49-F238E27FC236}">
                <a16:creationId xmlns:a16="http://schemas.microsoft.com/office/drawing/2014/main" id="{25C629C4-F4BA-D8C4-FF7D-9E3D09C6FE80}"/>
              </a:ext>
            </a:extLst>
          </p:cNvPr>
          <p:cNvGraphicFramePr>
            <a:graphicFrameLocks noGrp="1"/>
          </p:cNvGraphicFramePr>
          <p:nvPr>
            <p:ph idx="1"/>
            <p:extLst>
              <p:ext uri="{D42A27DB-BD31-4B8C-83A1-F6EECF244321}">
                <p14:modId xmlns:p14="http://schemas.microsoft.com/office/powerpoint/2010/main" val="3546358766"/>
              </p:ext>
            </p:extLst>
          </p:nvPr>
        </p:nvGraphicFramePr>
        <p:xfrm>
          <a:off x="293405" y="1535068"/>
          <a:ext cx="11605189" cy="4511040"/>
        </p:xfrm>
        <a:graphic>
          <a:graphicData uri="http://schemas.openxmlformats.org/drawingml/2006/table">
            <a:tbl>
              <a:tblPr firstRow="1" bandRow="1">
                <a:tableStyleId>{5C22544A-7EE6-4342-B048-85BDC9FD1C3A}</a:tableStyleId>
              </a:tblPr>
              <a:tblGrid>
                <a:gridCol w="2295971">
                  <a:extLst>
                    <a:ext uri="{9D8B030D-6E8A-4147-A177-3AD203B41FA5}">
                      <a16:colId xmlns:a16="http://schemas.microsoft.com/office/drawing/2014/main" val="3721336731"/>
                    </a:ext>
                  </a:extLst>
                </a:gridCol>
                <a:gridCol w="9309218">
                  <a:extLst>
                    <a:ext uri="{9D8B030D-6E8A-4147-A177-3AD203B41FA5}">
                      <a16:colId xmlns:a16="http://schemas.microsoft.com/office/drawing/2014/main" val="1066361258"/>
                    </a:ext>
                  </a:extLst>
                </a:gridCol>
              </a:tblGrid>
              <a:tr h="370840">
                <a:tc>
                  <a:txBody>
                    <a:bodyPr/>
                    <a:lstStyle/>
                    <a:p>
                      <a:r>
                        <a:rPr lang="en-US" sz="2000" dirty="0"/>
                        <a:t>Layers</a:t>
                      </a:r>
                    </a:p>
                  </a:txBody>
                  <a:tcPr/>
                </a:tc>
                <a:tc>
                  <a:txBody>
                    <a:bodyPr/>
                    <a:lstStyle/>
                    <a:p>
                      <a:r>
                        <a:rPr lang="en-US" sz="2000" dirty="0"/>
                        <a:t>Use Cases</a:t>
                      </a:r>
                    </a:p>
                  </a:txBody>
                  <a:tcPr/>
                </a:tc>
                <a:extLst>
                  <a:ext uri="{0D108BD9-81ED-4DB2-BD59-A6C34878D82A}">
                    <a16:rowId xmlns:a16="http://schemas.microsoft.com/office/drawing/2014/main" val="1296968688"/>
                  </a:ext>
                </a:extLst>
              </a:tr>
              <a:tr h="1163808">
                <a:tc>
                  <a:txBody>
                    <a:bodyPr/>
                    <a:lstStyle/>
                    <a:p>
                      <a:r>
                        <a:rPr lang="en-US" sz="2000" dirty="0"/>
                        <a:t>Layer-1 (Association</a:t>
                      </a:r>
                    </a:p>
                    <a:p>
                      <a:r>
                        <a:rPr lang="en-US" sz="2000" dirty="0"/>
                        <a:t>/Prediction)</a:t>
                      </a:r>
                    </a:p>
                  </a:txBody>
                  <a:tcPr/>
                </a:tc>
                <a:tc>
                  <a:txBody>
                    <a:bodyPr/>
                    <a:lstStyle/>
                    <a:p>
                      <a:r>
                        <a:rPr lang="en-US" sz="1800" dirty="0"/>
                        <a:t>Given an input how to predict the outcome from the input? Inputs and outcomes are any measurable variable in the system.</a:t>
                      </a:r>
                    </a:p>
                    <a:p>
                      <a:r>
                        <a:rPr lang="en-US" sz="1800" u="sng" dirty="0"/>
                        <a:t>Uses</a:t>
                      </a:r>
                      <a:r>
                        <a:rPr lang="en-US" sz="1800" dirty="0"/>
                        <a:t>: (1) allow to predict utility values from configuration values.</a:t>
                      </a:r>
                    </a:p>
                    <a:p>
                      <a:r>
                        <a:rPr lang="en-US" sz="1800" dirty="0"/>
                        <a:t>(2) allow to predict environment outputs (observations) from inputs (also observations).</a:t>
                      </a:r>
                    </a:p>
                  </a:txBody>
                  <a:tcPr/>
                </a:tc>
                <a:extLst>
                  <a:ext uri="{0D108BD9-81ED-4DB2-BD59-A6C34878D82A}">
                    <a16:rowId xmlns:a16="http://schemas.microsoft.com/office/drawing/2014/main" val="1364813094"/>
                  </a:ext>
                </a:extLst>
              </a:tr>
              <a:tr h="977265">
                <a:tc>
                  <a:txBody>
                    <a:bodyPr/>
                    <a:lstStyle/>
                    <a:p>
                      <a:r>
                        <a:rPr lang="en-US" sz="2000" dirty="0"/>
                        <a:t>Layer-2 (Causation/</a:t>
                      </a:r>
                    </a:p>
                    <a:p>
                      <a:r>
                        <a:rPr lang="en-US" sz="2000" dirty="0"/>
                        <a:t>Intervention)</a:t>
                      </a:r>
                    </a:p>
                  </a:txBody>
                  <a:tcPr/>
                </a:tc>
                <a:tc>
                  <a:txBody>
                    <a:bodyPr/>
                    <a:lstStyle/>
                    <a:p>
                      <a:r>
                        <a:rPr lang="en-US" sz="1800" dirty="0"/>
                        <a:t>Given a certain intervention (sequence of actions), </a:t>
                      </a:r>
                    </a:p>
                    <a:p>
                      <a:r>
                        <a:rPr lang="en-US" sz="1800" dirty="0"/>
                        <a:t>what is the probability of an effect of a certain magnitude?</a:t>
                      </a:r>
                    </a:p>
                    <a:p>
                      <a:r>
                        <a:rPr lang="en-US" sz="1800" u="sng" dirty="0"/>
                        <a:t>Uses</a:t>
                      </a:r>
                      <a:r>
                        <a:rPr lang="en-US" sz="1800" dirty="0"/>
                        <a:t>: allow to estimate the effect of alternative actions so to evaluate how well a set of actions satisfy a goal.</a:t>
                      </a:r>
                    </a:p>
                  </a:txBody>
                  <a:tcPr/>
                </a:tc>
                <a:extLst>
                  <a:ext uri="{0D108BD9-81ED-4DB2-BD59-A6C34878D82A}">
                    <a16:rowId xmlns:a16="http://schemas.microsoft.com/office/drawing/2014/main" val="2922933695"/>
                  </a:ext>
                </a:extLst>
              </a:tr>
              <a:tr h="370840">
                <a:tc>
                  <a:txBody>
                    <a:bodyPr/>
                    <a:lstStyle/>
                    <a:p>
                      <a:r>
                        <a:rPr lang="en-US" sz="2000" dirty="0"/>
                        <a:t>Layer-3 (Counterfactual/</a:t>
                      </a:r>
                    </a:p>
                    <a:p>
                      <a:r>
                        <a:rPr lang="en-US" sz="2000" dirty="0"/>
                        <a:t>Reasoning)</a:t>
                      </a:r>
                    </a:p>
                  </a:txBody>
                  <a:tcPr/>
                </a:tc>
                <a:tc>
                  <a:txBody>
                    <a:bodyPr/>
                    <a:lstStyle/>
                    <a:p>
                      <a:r>
                        <a:rPr lang="en-US" sz="1800" dirty="0"/>
                        <a:t>Given a desired effect or probability of desired effect and contextual certain constraints (conditional values on certain covariates), which intervention (or sequence of </a:t>
                      </a:r>
                      <a:r>
                        <a:rPr lang="en-US" sz="1800" b="1" dirty="0"/>
                        <a:t>actions</a:t>
                      </a:r>
                      <a:r>
                        <a:rPr lang="en-US" sz="1800" dirty="0"/>
                        <a:t>) should I take OR how the various interventions </a:t>
                      </a:r>
                      <a:r>
                        <a:rPr lang="en-US" sz="1800" b="1" dirty="0"/>
                        <a:t>rank</a:t>
                      </a:r>
                    </a:p>
                    <a:p>
                      <a:r>
                        <a:rPr lang="en-US" sz="1800" b="0" u="sng" dirty="0"/>
                        <a:t>Uses</a:t>
                      </a:r>
                      <a:r>
                        <a:rPr lang="en-US" sz="1800" b="0" dirty="0"/>
                        <a:t>: allow to choose among different interventions when only the effect is known</a:t>
                      </a:r>
                    </a:p>
                  </a:txBody>
                  <a:tcPr/>
                </a:tc>
                <a:extLst>
                  <a:ext uri="{0D108BD9-81ED-4DB2-BD59-A6C34878D82A}">
                    <a16:rowId xmlns:a16="http://schemas.microsoft.com/office/drawing/2014/main" val="662943210"/>
                  </a:ext>
                </a:extLst>
              </a:tr>
            </a:tbl>
          </a:graphicData>
        </a:graphic>
      </p:graphicFrame>
      <p:sp>
        <p:nvSpPr>
          <p:cNvPr id="5" name="TextBox 4">
            <a:extLst>
              <a:ext uri="{FF2B5EF4-FFF2-40B4-BE49-F238E27FC236}">
                <a16:creationId xmlns:a16="http://schemas.microsoft.com/office/drawing/2014/main" id="{D2666C75-A8BD-7E26-B124-1BA0FE21C022}"/>
              </a:ext>
            </a:extLst>
          </p:cNvPr>
          <p:cNvSpPr txBox="1"/>
          <p:nvPr/>
        </p:nvSpPr>
        <p:spPr bwMode="gray">
          <a:xfrm>
            <a:off x="293405" y="6252334"/>
            <a:ext cx="10576134" cy="461665"/>
          </a:xfrm>
          <a:prstGeom prst="rect">
            <a:avLst/>
          </a:prstGeom>
          <a:noFill/>
        </p:spPr>
        <p:txBody>
          <a:bodyPr wrap="square">
            <a:spAutoFit/>
          </a:bodyPr>
          <a:lstStyle/>
          <a:p>
            <a:r>
              <a:rPr lang="en-US" sz="1200" dirty="0"/>
              <a:t>Judea Pearl. 2019. The seven tools of causal inference, with reflections on machine learning. </a:t>
            </a:r>
            <a:r>
              <a:rPr lang="en-US" sz="1200" dirty="0" err="1"/>
              <a:t>Commun</a:t>
            </a:r>
            <a:r>
              <a:rPr lang="en-US" sz="1200" dirty="0"/>
              <a:t>. ACM 62, 3 (March 2019), 54–60. https://doi.org/10.1145/3241036</a:t>
            </a:r>
          </a:p>
        </p:txBody>
      </p:sp>
    </p:spTree>
    <p:extLst>
      <p:ext uri="{BB962C8B-B14F-4D97-AF65-F5344CB8AC3E}">
        <p14:creationId xmlns:p14="http://schemas.microsoft.com/office/powerpoint/2010/main" val="8047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AE73-473F-7661-042D-C97A21CB0DE1}"/>
              </a:ext>
            </a:extLst>
          </p:cNvPr>
          <p:cNvSpPr>
            <a:spLocks noGrp="1"/>
          </p:cNvSpPr>
          <p:nvPr>
            <p:ph type="title"/>
          </p:nvPr>
        </p:nvSpPr>
        <p:spPr/>
        <p:txBody>
          <a:bodyPr/>
          <a:lstStyle/>
          <a:p>
            <a:r>
              <a:rPr lang="en-US" dirty="0"/>
              <a:t>Sufficient and Necessary Conditions for Failure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30956-64F1-BD27-DA7D-54597AAE04BB}"/>
                  </a:ext>
                </a:extLst>
              </p:cNvPr>
              <p:cNvSpPr>
                <a:spLocks noGrp="1"/>
              </p:cNvSpPr>
              <p:nvPr>
                <p:ph idx="1"/>
              </p:nvPr>
            </p:nvSpPr>
            <p:spPr>
              <a:xfrm>
                <a:off x="614748" y="1747748"/>
                <a:ext cx="10877035" cy="2383920"/>
              </a:xfrm>
            </p:spPr>
            <p:txBody>
              <a:bodyPr>
                <a:normAutofit fontScale="85000" lnSpcReduction="20000"/>
              </a:bodyPr>
              <a:lstStyle/>
              <a:p>
                <a:pPr marL="0" indent="0">
                  <a:lnSpc>
                    <a:spcPct val="170000"/>
                  </a:lnSpc>
                  <a:buNone/>
                </a:pPr>
                <a:r>
                  <a:rPr lang="en-US" sz="1600" dirty="0"/>
                  <a:t>For a given node </a:t>
                </a:r>
                <a:r>
                  <a:rPr lang="en-US" sz="1600" i="1" dirty="0"/>
                  <a:t>A</a:t>
                </a:r>
                <a:r>
                  <a:rPr lang="en-US" sz="1600" dirty="0"/>
                  <a:t> to propagate a failure, one can compute the sufficient and necessary conditions, or the probability of these conditions. </a:t>
                </a:r>
              </a:p>
              <a:p>
                <a:pPr>
                  <a:lnSpc>
                    <a:spcPct val="170000"/>
                  </a:lnSpc>
                </a:pPr>
                <a:r>
                  <a:rPr lang="en-US" sz="1500" b="1" dirty="0"/>
                  <a:t>Sufficiency</a:t>
                </a:r>
                <a:r>
                  <a:rPr lang="en-US" sz="1500" dirty="0"/>
                  <a:t> – If node </a:t>
                </a:r>
                <a:r>
                  <a:rPr lang="en-US" sz="1500" i="1" dirty="0"/>
                  <a:t>A</a:t>
                </a:r>
                <a:r>
                  <a:rPr lang="en-US" sz="1500" dirty="0"/>
                  <a:t> is failing, then it </a:t>
                </a:r>
                <a:r>
                  <a:rPr lang="en-US" sz="1500" b="1" dirty="0"/>
                  <a:t>will propagate </a:t>
                </a:r>
                <a:r>
                  <a:rPr lang="en-US" sz="1500" dirty="0"/>
                  <a:t>failure to nodes that are single-child of A or children of </a:t>
                </a:r>
                <a:r>
                  <a:rPr lang="en-US" sz="1500" i="1" dirty="0"/>
                  <a:t>A</a:t>
                </a:r>
                <a:r>
                  <a:rPr lang="en-US" sz="1500" dirty="0"/>
                  <a:t> that depend on its parents via disjunctions (or/union operator). We call these nodes “sufficiency descendants” of </a:t>
                </a:r>
                <a:r>
                  <a:rPr lang="en-US" sz="1500" i="1" dirty="0"/>
                  <a:t>A</a:t>
                </a:r>
                <a:r>
                  <a:rPr lang="en-US" sz="1500" dirty="0"/>
                  <a:t>, i.e., </a:t>
                </a:r>
                <a14:m>
                  <m:oMath xmlns:m="http://schemas.openxmlformats.org/officeDocument/2006/math">
                    <m:r>
                      <a:rPr lang="en-US" sz="1500" i="1" dirty="0" smtClean="0">
                        <a:latin typeface="Cambria Math" panose="02040503050406030204" pitchFamily="18" charset="0"/>
                      </a:rPr>
                      <m:t>𝑆𝑢𝑓</m:t>
                    </m:r>
                    <m:sSub>
                      <m:sSubPr>
                        <m:ctrlPr>
                          <a:rPr lang="en-US" sz="1500" i="1" dirty="0" smtClean="0">
                            <a:latin typeface="Cambria Math" panose="02040503050406030204" pitchFamily="18" charset="0"/>
                          </a:rPr>
                        </m:ctrlPr>
                      </m:sSubPr>
                      <m:e>
                        <m:r>
                          <a:rPr lang="en-US" sz="1500" i="1" dirty="0" smtClean="0">
                            <a:latin typeface="Cambria Math" panose="02040503050406030204" pitchFamily="18" charset="0"/>
                          </a:rPr>
                          <m:t>𝑓</m:t>
                        </m:r>
                      </m:e>
                      <m:sub>
                        <m:r>
                          <a:rPr lang="en-US" sz="1500" i="1" dirty="0" smtClean="0">
                            <a:latin typeface="Cambria Math" panose="02040503050406030204" pitchFamily="18" charset="0"/>
                          </a:rPr>
                          <m:t>𝐷𝑒𝑠𝑐</m:t>
                        </m:r>
                      </m:sub>
                    </m:sSub>
                    <m:r>
                      <a:rPr lang="en-US" sz="1500" b="0" i="1" dirty="0" smtClean="0">
                        <a:latin typeface="Cambria Math" panose="02040503050406030204" pitchFamily="18" charset="0"/>
                      </a:rPr>
                      <m:t>(</m:t>
                    </m:r>
                    <m:r>
                      <a:rPr lang="en-US" sz="1500" b="0" i="1" dirty="0" smtClean="0">
                        <a:latin typeface="Cambria Math" panose="02040503050406030204" pitchFamily="18" charset="0"/>
                      </a:rPr>
                      <m:t>𝐴</m:t>
                    </m:r>
                    <m:r>
                      <a:rPr lang="en-US" sz="1500" b="0" i="1" dirty="0" smtClean="0">
                        <a:latin typeface="Cambria Math" panose="02040503050406030204" pitchFamily="18" charset="0"/>
                      </a:rPr>
                      <m:t>)</m:t>
                    </m:r>
                  </m:oMath>
                </a14:m>
                <a:r>
                  <a:rPr lang="en-US" sz="1500" dirty="0"/>
                  <a:t> .</a:t>
                </a:r>
              </a:p>
              <a:p>
                <a:pPr>
                  <a:lnSpc>
                    <a:spcPct val="170000"/>
                  </a:lnSpc>
                </a:pPr>
                <a:r>
                  <a:rPr lang="en-US" sz="1500" b="1" dirty="0"/>
                  <a:t>Necessity</a:t>
                </a:r>
                <a:r>
                  <a:rPr lang="en-US" sz="1500" dirty="0"/>
                  <a:t> – If a node </a:t>
                </a:r>
                <a:r>
                  <a:rPr lang="en-US" sz="1500" i="1" dirty="0"/>
                  <a:t>A</a:t>
                </a:r>
                <a:r>
                  <a:rPr lang="en-US" sz="1500" dirty="0"/>
                  <a:t> is not failing, then it </a:t>
                </a:r>
                <a:r>
                  <a:rPr lang="en-US" sz="1500" b="1" dirty="0"/>
                  <a:t>will not propagate </a:t>
                </a:r>
                <a:r>
                  <a:rPr lang="en-US" sz="1500" dirty="0"/>
                  <a:t>a failure to descendants that are single-child of </a:t>
                </a:r>
                <a:r>
                  <a:rPr lang="en-US" sz="1500" i="1" dirty="0"/>
                  <a:t>A</a:t>
                </a:r>
                <a:r>
                  <a:rPr lang="en-US" sz="1500" dirty="0"/>
                  <a:t> or descendants that depend on its parents (including </a:t>
                </a:r>
                <a:r>
                  <a:rPr lang="en-US" sz="1500" i="1" dirty="0"/>
                  <a:t>A</a:t>
                </a:r>
                <a:r>
                  <a:rPr lang="en-US" sz="1500" dirty="0"/>
                  <a:t>) via a disjunction. We called these nodes “necessity descendants” of </a:t>
                </a:r>
                <a:r>
                  <a:rPr lang="en-US" sz="1500" i="1" dirty="0"/>
                  <a:t>A</a:t>
                </a:r>
                <a:r>
                  <a:rPr lang="en-US" sz="1500" dirty="0"/>
                  <a:t>, i.e., </a:t>
                </a:r>
                <a14:m>
                  <m:oMath xmlns:m="http://schemas.openxmlformats.org/officeDocument/2006/math">
                    <m:r>
                      <a:rPr lang="en-US" sz="1500" i="1" dirty="0" smtClean="0">
                        <a:latin typeface="Cambria Math" panose="02040503050406030204" pitchFamily="18" charset="0"/>
                      </a:rPr>
                      <m:t>𝑁𝑒</m:t>
                    </m:r>
                    <m:sSub>
                      <m:sSubPr>
                        <m:ctrlPr>
                          <a:rPr lang="en-US" sz="1500" i="1" dirty="0" smtClean="0">
                            <a:latin typeface="Cambria Math" panose="02040503050406030204" pitchFamily="18" charset="0"/>
                          </a:rPr>
                        </m:ctrlPr>
                      </m:sSubPr>
                      <m:e>
                        <m:r>
                          <a:rPr lang="en-US" sz="1500" i="1" dirty="0" smtClean="0">
                            <a:latin typeface="Cambria Math" panose="02040503050406030204" pitchFamily="18" charset="0"/>
                          </a:rPr>
                          <m:t>𝑐</m:t>
                        </m:r>
                      </m:e>
                      <m:sub>
                        <m:r>
                          <a:rPr lang="en-US" sz="1500" i="1" dirty="0" smtClean="0">
                            <a:latin typeface="Cambria Math" panose="02040503050406030204" pitchFamily="18" charset="0"/>
                          </a:rPr>
                          <m:t>𝐷𝑒𝑠𝑐</m:t>
                        </m:r>
                      </m:sub>
                    </m:sSub>
                    <m:d>
                      <m:dPr>
                        <m:ctrlPr>
                          <a:rPr lang="en-US" sz="1500" i="1" dirty="0" smtClean="0">
                            <a:latin typeface="Cambria Math" panose="02040503050406030204" pitchFamily="18" charset="0"/>
                          </a:rPr>
                        </m:ctrlPr>
                      </m:dPr>
                      <m:e>
                        <m:r>
                          <a:rPr lang="en-US" sz="1500" i="1" dirty="0" smtClean="0">
                            <a:latin typeface="Cambria Math" panose="02040503050406030204" pitchFamily="18" charset="0"/>
                          </a:rPr>
                          <m:t>𝐴</m:t>
                        </m:r>
                      </m:e>
                    </m:d>
                  </m:oMath>
                </a14:m>
                <a:r>
                  <a:rPr lang="pt-BR" sz="1500" dirty="0"/>
                  <a:t>.</a:t>
                </a:r>
              </a:p>
            </p:txBody>
          </p:sp>
        </mc:Choice>
        <mc:Fallback xmlns="">
          <p:sp>
            <p:nvSpPr>
              <p:cNvPr id="3" name="Content Placeholder 2">
                <a:extLst>
                  <a:ext uri="{FF2B5EF4-FFF2-40B4-BE49-F238E27FC236}">
                    <a16:creationId xmlns:a16="http://schemas.microsoft.com/office/drawing/2014/main" id="{82430956-64F1-BD27-DA7D-54597AAE04BB}"/>
                  </a:ext>
                </a:extLst>
              </p:cNvPr>
              <p:cNvSpPr>
                <a:spLocks noGrp="1" noRot="1" noChangeAspect="1" noMove="1" noResize="1" noEditPoints="1" noAdjustHandles="1" noChangeArrowheads="1" noChangeShapeType="1" noTextEdit="1"/>
              </p:cNvSpPr>
              <p:nvPr>
                <p:ph idx="1"/>
              </p:nvPr>
            </p:nvSpPr>
            <p:spPr>
              <a:xfrm>
                <a:off x="614748" y="1747748"/>
                <a:ext cx="10877035" cy="2383920"/>
              </a:xfrm>
              <a:blipFill>
                <a:blip r:embed="rId2"/>
                <a:stretch>
                  <a:fillRect l="-1009" r="-617" b="-332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1B3DB85-230A-8227-46D4-1B222971090B}"/>
              </a:ext>
            </a:extLst>
          </p:cNvPr>
          <p:cNvSpPr/>
          <p:nvPr/>
        </p:nvSpPr>
        <p:spPr>
          <a:xfrm>
            <a:off x="2635782" y="4962852"/>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
            </a:r>
            <a:endParaRPr lang="en-US" dirty="0"/>
          </a:p>
        </p:txBody>
      </p:sp>
      <p:sp>
        <p:nvSpPr>
          <p:cNvPr id="5" name="Oval 4">
            <a:extLst>
              <a:ext uri="{FF2B5EF4-FFF2-40B4-BE49-F238E27FC236}">
                <a16:creationId xmlns:a16="http://schemas.microsoft.com/office/drawing/2014/main" id="{F92AF10D-E721-08C4-2BEF-02906BA1876E}"/>
              </a:ext>
            </a:extLst>
          </p:cNvPr>
          <p:cNvSpPr/>
          <p:nvPr/>
        </p:nvSpPr>
        <p:spPr>
          <a:xfrm>
            <a:off x="1416121" y="4956674"/>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t>
            </a:r>
            <a:endParaRPr lang="en-US" dirty="0"/>
          </a:p>
        </p:txBody>
      </p:sp>
      <p:sp>
        <p:nvSpPr>
          <p:cNvPr id="7" name="Oval 6">
            <a:extLst>
              <a:ext uri="{FF2B5EF4-FFF2-40B4-BE49-F238E27FC236}">
                <a16:creationId xmlns:a16="http://schemas.microsoft.com/office/drawing/2014/main" id="{45EF213B-8198-30DD-D9C2-A06083507959}"/>
              </a:ext>
            </a:extLst>
          </p:cNvPr>
          <p:cNvSpPr/>
          <p:nvPr/>
        </p:nvSpPr>
        <p:spPr>
          <a:xfrm>
            <a:off x="1416121" y="5525556"/>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
            </a:r>
            <a:endParaRPr lang="en-US" dirty="0"/>
          </a:p>
        </p:txBody>
      </p:sp>
      <p:sp>
        <p:nvSpPr>
          <p:cNvPr id="8" name="Oval 7">
            <a:extLst>
              <a:ext uri="{FF2B5EF4-FFF2-40B4-BE49-F238E27FC236}">
                <a16:creationId xmlns:a16="http://schemas.microsoft.com/office/drawing/2014/main" id="{209970C3-8F07-7B40-7149-9D53F3B6B26C}"/>
              </a:ext>
            </a:extLst>
          </p:cNvPr>
          <p:cNvSpPr/>
          <p:nvPr/>
        </p:nvSpPr>
        <p:spPr>
          <a:xfrm>
            <a:off x="693249" y="5206405"/>
            <a:ext cx="537519" cy="253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a:t>
            </a:r>
            <a:endParaRPr lang="en-US" dirty="0"/>
          </a:p>
        </p:txBody>
      </p:sp>
      <p:cxnSp>
        <p:nvCxnSpPr>
          <p:cNvPr id="10" name="Straight Arrow Connector 9">
            <a:extLst>
              <a:ext uri="{FF2B5EF4-FFF2-40B4-BE49-F238E27FC236}">
                <a16:creationId xmlns:a16="http://schemas.microsoft.com/office/drawing/2014/main" id="{950049B5-3E2A-5C3C-E825-0C286C4E2809}"/>
              </a:ext>
            </a:extLst>
          </p:cNvPr>
          <p:cNvCxnSpPr>
            <a:stCxn id="8" idx="7"/>
            <a:endCxn id="5" idx="2"/>
          </p:cNvCxnSpPr>
          <p:nvPr/>
        </p:nvCxnSpPr>
        <p:spPr>
          <a:xfrm flipV="1">
            <a:off x="1152050" y="5083331"/>
            <a:ext cx="264071" cy="160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E361429-7CBF-BB8E-AF9A-EEBF20740E6A}"/>
              </a:ext>
            </a:extLst>
          </p:cNvPr>
          <p:cNvCxnSpPr>
            <a:stCxn id="8" idx="5"/>
            <a:endCxn id="7" idx="2"/>
          </p:cNvCxnSpPr>
          <p:nvPr/>
        </p:nvCxnSpPr>
        <p:spPr>
          <a:xfrm>
            <a:off x="1152050" y="5422622"/>
            <a:ext cx="264071" cy="22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867400-E01F-0496-F028-45C1436563F4}"/>
              </a:ext>
            </a:extLst>
          </p:cNvPr>
          <p:cNvCxnSpPr>
            <a:cxnSpLocks/>
            <a:stCxn id="7" idx="7"/>
            <a:endCxn id="4" idx="3"/>
          </p:cNvCxnSpPr>
          <p:nvPr/>
        </p:nvCxnSpPr>
        <p:spPr>
          <a:xfrm flipV="1">
            <a:off x="1874922" y="5179069"/>
            <a:ext cx="839578" cy="38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2FE7FC3-6510-6B77-4DF7-6376C144FECD}"/>
              </a:ext>
            </a:extLst>
          </p:cNvPr>
          <p:cNvCxnSpPr>
            <a:cxnSpLocks/>
            <a:stCxn id="5" idx="6"/>
            <a:endCxn id="4" idx="2"/>
          </p:cNvCxnSpPr>
          <p:nvPr/>
        </p:nvCxnSpPr>
        <p:spPr>
          <a:xfrm>
            <a:off x="1953640" y="5083331"/>
            <a:ext cx="682142" cy="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DC85D2D-A9F3-82BB-66A4-397F3D629760}"/>
              </a:ext>
            </a:extLst>
          </p:cNvPr>
          <p:cNvSpPr txBox="1"/>
          <p:nvPr/>
        </p:nvSpPr>
        <p:spPr>
          <a:xfrm>
            <a:off x="7353302" y="4101078"/>
            <a:ext cx="4355757" cy="892552"/>
          </a:xfrm>
          <a:prstGeom prst="rect">
            <a:avLst/>
          </a:prstGeom>
          <a:noFill/>
        </p:spPr>
        <p:txBody>
          <a:bodyPr wrap="square" rtlCol="0">
            <a:spAutoFit/>
          </a:bodyPr>
          <a:lstStyle/>
          <a:p>
            <a:r>
              <a:rPr lang="en-US" b="1" u="sng" dirty="0"/>
              <a:t>Sufficient and Necessary Causes</a:t>
            </a:r>
          </a:p>
          <a:p>
            <a:endParaRPr lang="en-US" sz="1600" dirty="0"/>
          </a:p>
          <a:p>
            <a:r>
              <a:rPr lang="en-US" dirty="0"/>
              <a:t>A is a </a:t>
            </a:r>
            <a:r>
              <a:rPr lang="en-US" b="1" dirty="0"/>
              <a:t>necessary and sufficient </a:t>
            </a:r>
            <a:r>
              <a:rPr lang="en-US" dirty="0"/>
              <a:t>cause of B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F313813-81BC-871F-0E63-8EF14FF30535}"/>
                  </a:ext>
                </a:extLst>
              </p:cNvPr>
              <p:cNvSpPr txBox="1"/>
              <p:nvPr/>
            </p:nvSpPr>
            <p:spPr>
              <a:xfrm>
                <a:off x="4690938" y="4101078"/>
                <a:ext cx="2128048" cy="892552"/>
              </a:xfrm>
              <a:prstGeom prst="rect">
                <a:avLst/>
              </a:prstGeom>
              <a:noFill/>
            </p:spPr>
            <p:txBody>
              <a:bodyPr wrap="square" rtlCol="0">
                <a:spAutoFit/>
              </a:bodyPr>
              <a:lstStyle/>
              <a:p>
                <a:pPr algn="ctr"/>
                <a:r>
                  <a:rPr lang="en-US" b="1" u="sng" dirty="0"/>
                  <a:t>Structural Equations</a:t>
                </a:r>
              </a:p>
              <a:p>
                <a:endParaRPr lang="en-US" sz="1600"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e>
                      </m:d>
                      <m:r>
                        <a:rPr lang="en-US" i="1" dirty="0" smtClean="0">
                          <a:latin typeface="Cambria Math" panose="02040503050406030204" pitchFamily="18" charset="0"/>
                        </a:rPr>
                        <m:t>= </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d>
                    </m:oMath>
                  </m:oMathPara>
                </a14:m>
                <a:endParaRPr lang="en-US"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FF313813-81BC-871F-0E63-8EF14FF30535}"/>
                  </a:ext>
                </a:extLst>
              </p:cNvPr>
              <p:cNvSpPr txBox="1">
                <a:spLocks noRot="1" noChangeAspect="1" noMove="1" noResize="1" noEditPoints="1" noAdjustHandles="1" noChangeArrowheads="1" noChangeShapeType="1" noTextEdit="1"/>
              </p:cNvSpPr>
              <p:nvPr/>
            </p:nvSpPr>
            <p:spPr>
              <a:xfrm>
                <a:off x="4690938" y="4101078"/>
                <a:ext cx="2128048" cy="892552"/>
              </a:xfrm>
              <a:prstGeom prst="rect">
                <a:avLst/>
              </a:prstGeom>
              <a:blipFill>
                <a:blip r:embed="rId3"/>
                <a:stretch>
                  <a:fillRect l="-2006" t="-4110" r="-1719"/>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F79DAFC-3AA5-7BCE-3872-4B52462121AF}"/>
              </a:ext>
            </a:extLst>
          </p:cNvPr>
          <p:cNvCxnSpPr>
            <a:cxnSpLocks/>
            <a:stCxn id="5" idx="4"/>
            <a:endCxn id="7" idx="0"/>
          </p:cNvCxnSpPr>
          <p:nvPr/>
        </p:nvCxnSpPr>
        <p:spPr>
          <a:xfrm>
            <a:off x="1684881" y="5209988"/>
            <a:ext cx="0" cy="31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5A053B4E-14C2-44DA-A507-F613B5DA4BDE}"/>
              </a:ext>
            </a:extLst>
          </p:cNvPr>
          <p:cNvSpPr/>
          <p:nvPr/>
        </p:nvSpPr>
        <p:spPr>
          <a:xfrm>
            <a:off x="6455115" y="4724283"/>
            <a:ext cx="884540" cy="17912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6EDDCCF-D35C-1FFB-3F35-C0AC87FD8388}"/>
              </a:ext>
            </a:extLst>
          </p:cNvPr>
          <p:cNvSpPr/>
          <p:nvPr/>
        </p:nvSpPr>
        <p:spPr>
          <a:xfrm>
            <a:off x="6741125" y="5299341"/>
            <a:ext cx="434545" cy="17912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3B404A0F-B23A-B90F-E24E-9E0F4050825F}"/>
              </a:ext>
            </a:extLst>
          </p:cNvPr>
          <p:cNvSpPr/>
          <p:nvPr/>
        </p:nvSpPr>
        <p:spPr>
          <a:xfrm>
            <a:off x="7234881" y="5167834"/>
            <a:ext cx="192047" cy="442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row: Right 19">
            <a:extLst>
              <a:ext uri="{FF2B5EF4-FFF2-40B4-BE49-F238E27FC236}">
                <a16:creationId xmlns:a16="http://schemas.microsoft.com/office/drawing/2014/main" id="{C26CB8F6-D91A-C2FD-73B0-7A35CAD6B13C}"/>
              </a:ext>
            </a:extLst>
          </p:cNvPr>
          <p:cNvSpPr/>
          <p:nvPr/>
        </p:nvSpPr>
        <p:spPr>
          <a:xfrm>
            <a:off x="6720134" y="6129553"/>
            <a:ext cx="434545" cy="179120"/>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C388A188-0738-B9FB-BF58-3E2330320A27}"/>
              </a:ext>
            </a:extLst>
          </p:cNvPr>
          <p:cNvSpPr/>
          <p:nvPr/>
        </p:nvSpPr>
        <p:spPr>
          <a:xfrm>
            <a:off x="7213890" y="5998046"/>
            <a:ext cx="192047" cy="442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5A8C6E8-A46A-C788-C788-68845ACADED1}"/>
              </a:ext>
            </a:extLst>
          </p:cNvPr>
          <p:cNvSpPr txBox="1"/>
          <p:nvPr/>
        </p:nvSpPr>
        <p:spPr>
          <a:xfrm>
            <a:off x="7353302" y="5027691"/>
            <a:ext cx="4355757" cy="1477328"/>
          </a:xfrm>
          <a:prstGeom prst="rect">
            <a:avLst/>
          </a:prstGeom>
          <a:noFill/>
        </p:spPr>
        <p:txBody>
          <a:bodyPr wrap="square">
            <a:spAutoFit/>
          </a:bodyPr>
          <a:lstStyle/>
          <a:p>
            <a:r>
              <a:rPr lang="en-US" sz="1800" dirty="0"/>
              <a:t>A is a </a:t>
            </a:r>
            <a:r>
              <a:rPr lang="en-US" sz="1800" b="1" dirty="0"/>
              <a:t>sufficient</a:t>
            </a:r>
            <a:r>
              <a:rPr lang="en-US" sz="1800" dirty="0"/>
              <a:t> but not necessary cause of C</a:t>
            </a:r>
          </a:p>
          <a:p>
            <a:r>
              <a:rPr lang="en-US" sz="1800" dirty="0"/>
              <a:t>B is a </a:t>
            </a:r>
            <a:r>
              <a:rPr lang="en-US" sz="1800" b="1" dirty="0"/>
              <a:t>sufficient</a:t>
            </a:r>
            <a:r>
              <a:rPr lang="en-US" sz="1800" dirty="0"/>
              <a:t> but not necessary cause of C</a:t>
            </a:r>
          </a:p>
          <a:p>
            <a:endParaRPr lang="en-US" sz="1800" dirty="0"/>
          </a:p>
          <a:p>
            <a:r>
              <a:rPr lang="en-US" sz="1800" dirty="0"/>
              <a:t>B is a </a:t>
            </a:r>
            <a:r>
              <a:rPr lang="en-US" sz="1800" b="1" dirty="0"/>
              <a:t>necessary</a:t>
            </a:r>
            <a:r>
              <a:rPr lang="en-US" sz="1800" dirty="0"/>
              <a:t> but not sufficient cause of D</a:t>
            </a:r>
          </a:p>
          <a:p>
            <a:r>
              <a:rPr lang="en-US" sz="1800" dirty="0"/>
              <a:t>C is a </a:t>
            </a:r>
            <a:r>
              <a:rPr lang="en-US" sz="1800" b="1" dirty="0"/>
              <a:t>necessary</a:t>
            </a:r>
            <a:r>
              <a:rPr lang="en-US" sz="1800" dirty="0"/>
              <a:t> but not sufficient cause of D</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426E32-54D9-9BBB-ECAF-2E3930777106}"/>
                  </a:ext>
                </a:extLst>
              </p:cNvPr>
              <p:cNvSpPr txBox="1"/>
              <p:nvPr/>
            </p:nvSpPr>
            <p:spPr>
              <a:xfrm>
                <a:off x="4438135" y="5201000"/>
                <a:ext cx="2302990"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𝐶</m:t>
                          </m:r>
                        </m:e>
                      </m:d>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𝐴</m:t>
                          </m:r>
                        </m:e>
                      </m:d>
                      <m:r>
                        <a:rPr lang="en-US" sz="1800" b="0" i="1" dirty="0" smtClean="0">
                          <a:latin typeface="Cambria Math" panose="02040503050406030204" pitchFamily="18" charset="0"/>
                        </a:rPr>
                        <m:t>∪</m:t>
                      </m:r>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i="1" dirty="0" smtClean="0">
                          <a:latin typeface="Cambria Math" panose="02040503050406030204" pitchFamily="18" charset="0"/>
                        </a:rPr>
                        <m:t>𝐵</m:t>
                      </m:r>
                      <m:r>
                        <a:rPr lang="en-US" sz="1800" i="1" dirty="0" smtClean="0">
                          <a:latin typeface="Cambria Math" panose="02040503050406030204" pitchFamily="18" charset="0"/>
                        </a:rPr>
                        <m:t>)</m:t>
                      </m:r>
                    </m:oMath>
                  </m:oMathPara>
                </a14:m>
                <a:endParaRPr lang="en-US" sz="1800" dirty="0"/>
              </a:p>
              <a:p>
                <a:endParaRPr lang="en-US" sz="1800" i="1" dirty="0">
                  <a:latin typeface="Cambria Math" panose="02040503050406030204" pitchFamily="18" charset="0"/>
                </a:endParaRPr>
              </a:p>
              <a:p>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𝐷</m:t>
                          </m:r>
                        </m:e>
                      </m:d>
                      <m:r>
                        <a:rPr lang="en-US" sz="1800" i="1" dirty="0" smtClean="0">
                          <a:latin typeface="Cambria Math" panose="02040503050406030204" pitchFamily="18" charset="0"/>
                        </a:rPr>
                        <m:t>= </m:t>
                      </m:r>
                      <m:r>
                        <a:rPr lang="en-US" sz="1800" i="1" dirty="0" smtClean="0">
                          <a:latin typeface="Cambria Math" panose="02040503050406030204" pitchFamily="18" charset="0"/>
                        </a:rPr>
                        <m:t>𝑃</m:t>
                      </m:r>
                      <m:d>
                        <m:dPr>
                          <m:ctrlPr>
                            <a:rPr lang="en-US" sz="1800" i="1" dirty="0" smtClean="0">
                              <a:latin typeface="Cambria Math" panose="02040503050406030204" pitchFamily="18" charset="0"/>
                            </a:rPr>
                          </m:ctrlPr>
                        </m:dPr>
                        <m:e>
                          <m:r>
                            <a:rPr lang="en-US" sz="1800" b="0" i="1" dirty="0" smtClean="0">
                              <a:latin typeface="Cambria Math" panose="02040503050406030204" pitchFamily="18" charset="0"/>
                            </a:rPr>
                            <m:t>𝐵</m:t>
                          </m:r>
                        </m:e>
                      </m:d>
                      <m:r>
                        <a:rPr lang="en-US" sz="1800" b="0" i="1" dirty="0" smtClean="0">
                          <a:latin typeface="Cambria Math" panose="02040503050406030204" pitchFamily="18" charset="0"/>
                        </a:rPr>
                        <m:t>∩</m:t>
                      </m:r>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b="0" i="1" dirty="0" smtClean="0">
                          <a:latin typeface="Cambria Math" panose="02040503050406030204" pitchFamily="18" charset="0"/>
                        </a:rPr>
                        <m:t>𝐶</m:t>
                      </m:r>
                      <m:r>
                        <a:rPr lang="en-US" sz="1800" i="1" dirty="0" smtClean="0">
                          <a:latin typeface="Cambria Math" panose="02040503050406030204" pitchFamily="18" charset="0"/>
                        </a:rPr>
                        <m:t>)</m:t>
                      </m:r>
                    </m:oMath>
                  </m:oMathPara>
                </a14:m>
                <a:endParaRPr lang="en-US" sz="1800" dirty="0"/>
              </a:p>
            </p:txBody>
          </p:sp>
        </mc:Choice>
        <mc:Fallback xmlns="">
          <p:sp>
            <p:nvSpPr>
              <p:cNvPr id="25" name="TextBox 24">
                <a:extLst>
                  <a:ext uri="{FF2B5EF4-FFF2-40B4-BE49-F238E27FC236}">
                    <a16:creationId xmlns:a16="http://schemas.microsoft.com/office/drawing/2014/main" id="{6D426E32-54D9-9BBB-ECAF-2E3930777106}"/>
                  </a:ext>
                </a:extLst>
              </p:cNvPr>
              <p:cNvSpPr txBox="1">
                <a:spLocks noRot="1" noChangeAspect="1" noMove="1" noResize="1" noEditPoints="1" noAdjustHandles="1" noChangeArrowheads="1" noChangeShapeType="1" noTextEdit="1"/>
              </p:cNvSpPr>
              <p:nvPr/>
            </p:nvSpPr>
            <p:spPr>
              <a:xfrm>
                <a:off x="4438135" y="5201000"/>
                <a:ext cx="2302990" cy="1200329"/>
              </a:xfrm>
              <a:prstGeom prst="rect">
                <a:avLst/>
              </a:prstGeom>
              <a:blipFill>
                <a:blip r:embed="rId4"/>
                <a:stretch>
                  <a:fillRect r="-794" b="-355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6BAB6F4-CB94-5A09-1BAC-B3F56F5C003E}"/>
              </a:ext>
            </a:extLst>
          </p:cNvPr>
          <p:cNvSpPr txBox="1"/>
          <p:nvPr/>
        </p:nvSpPr>
        <p:spPr>
          <a:xfrm>
            <a:off x="1155858" y="4096647"/>
            <a:ext cx="1595563" cy="369332"/>
          </a:xfrm>
          <a:prstGeom prst="rect">
            <a:avLst/>
          </a:prstGeom>
          <a:noFill/>
        </p:spPr>
        <p:txBody>
          <a:bodyPr wrap="square" rtlCol="0">
            <a:spAutoFit/>
          </a:bodyPr>
          <a:lstStyle/>
          <a:p>
            <a:r>
              <a:rPr lang="en-US" b="1" u="sng" dirty="0"/>
              <a:t>System Graph</a:t>
            </a:r>
          </a:p>
        </p:txBody>
      </p:sp>
      <p:sp>
        <p:nvSpPr>
          <p:cNvPr id="28" name="TextBox 27">
            <a:extLst>
              <a:ext uri="{FF2B5EF4-FFF2-40B4-BE49-F238E27FC236}">
                <a16:creationId xmlns:a16="http://schemas.microsoft.com/office/drawing/2014/main" id="{BE1001CC-918C-CB9F-5CF1-C0479C1C9667}"/>
              </a:ext>
            </a:extLst>
          </p:cNvPr>
          <p:cNvSpPr txBox="1"/>
          <p:nvPr/>
        </p:nvSpPr>
        <p:spPr>
          <a:xfrm>
            <a:off x="500570" y="6198083"/>
            <a:ext cx="2672732" cy="338554"/>
          </a:xfrm>
          <a:prstGeom prst="rect">
            <a:avLst/>
          </a:prstGeom>
          <a:noFill/>
        </p:spPr>
        <p:txBody>
          <a:bodyPr wrap="square">
            <a:spAutoFit/>
          </a:bodyPr>
          <a:lstStyle/>
          <a:p>
            <a:r>
              <a:rPr lang="en-US" sz="1600" dirty="0" err="1"/>
              <a:t>Spatio</a:t>
            </a:r>
            <a:r>
              <a:rPr lang="en-US" sz="1600" dirty="0"/>
              <a:t>-Temporal Dependency</a:t>
            </a:r>
          </a:p>
        </p:txBody>
      </p:sp>
      <p:cxnSp>
        <p:nvCxnSpPr>
          <p:cNvPr id="33" name="Connector: Elbow 32">
            <a:extLst>
              <a:ext uri="{FF2B5EF4-FFF2-40B4-BE49-F238E27FC236}">
                <a16:creationId xmlns:a16="http://schemas.microsoft.com/office/drawing/2014/main" id="{2D7631AE-AC30-C791-3978-BCF671EEFB9B}"/>
              </a:ext>
            </a:extLst>
          </p:cNvPr>
          <p:cNvCxnSpPr>
            <a:cxnSpLocks/>
            <a:endCxn id="28" idx="1"/>
          </p:cNvCxnSpPr>
          <p:nvPr/>
        </p:nvCxnSpPr>
        <p:spPr>
          <a:xfrm rot="5400000">
            <a:off x="454552" y="5571576"/>
            <a:ext cx="841802" cy="749766"/>
          </a:xfrm>
          <a:prstGeom prst="bentConnector4">
            <a:avLst>
              <a:gd name="adj1" fmla="val 39945"/>
              <a:gd name="adj2" fmla="val 130490"/>
            </a:avLst>
          </a:prstGeom>
          <a:ln w="6350" cap="flat" cmpd="sng" algn="ctr">
            <a:solidFill>
              <a:schemeClr val="bg1">
                <a:lumMod val="50000"/>
              </a:schemeClr>
            </a:solidFill>
            <a:prstDash val="dash"/>
            <a:round/>
            <a:headEnd type="diamond"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96575727"/>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1844</TotalTime>
  <Words>4927</Words>
  <Application>Microsoft Office PowerPoint</Application>
  <PresentationFormat>Widescreen</PresentationFormat>
  <Paragraphs>399</Paragraphs>
  <Slides>37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Cambria Math</vt:lpstr>
      <vt:lpstr>Georgia</vt:lpstr>
      <vt:lpstr>jaf-bernino-sans</vt:lpstr>
      <vt:lpstr>Verdana</vt:lpstr>
      <vt:lpstr>HPI PPT-Template</vt:lpstr>
      <vt:lpstr>TEMPLATE_Fakultät_11_EXP v201702</vt:lpstr>
      <vt:lpstr>SoSe Term 23 Responsible Artificial Intelligence  Lecture-5: Experimental Philosophy</vt:lpstr>
      <vt:lpstr>The role of the philosopher’s intuition - I</vt:lpstr>
      <vt:lpstr>The role of the philosopher’s intuition - II</vt:lpstr>
      <vt:lpstr>Sufficiency and Necessity</vt:lpstr>
      <vt:lpstr>Sufficient and Necessary Conditions-1</vt:lpstr>
      <vt:lpstr>Sufficient and Necessary Conditions-2</vt:lpstr>
      <vt:lpstr>Sufficient and Necessary Conditions-3</vt:lpstr>
      <vt:lpstr>Ladder of causality [Pearl 2019]</vt:lpstr>
      <vt:lpstr>Sufficient and Necessary Conditions for Failure Propagation</vt:lpstr>
      <vt:lpstr>Sufficiency Necessity Probabilities with Counterfactuals -I [Pearl 2019b]</vt:lpstr>
      <vt:lpstr>Sufficiency Necessity Probabilities with Counterfactuals -II [Pearl 2019b]</vt:lpstr>
      <vt:lpstr>Sufficiency Necessity Probabilities with Counterfactuals -III [Pearl 2019b]</vt:lpstr>
      <vt:lpstr>Experimental Philosophy</vt:lpstr>
      <vt:lpstr>Sources (Books that we have been reading)</vt:lpstr>
      <vt:lpstr>Strides of Science on Philosophical Questions</vt:lpstr>
      <vt:lpstr>The Manifesto [Knobe &amp; Nichols 2007]</vt:lpstr>
      <vt:lpstr>Sources (Online)</vt:lpstr>
      <vt:lpstr>The Gettier Problems [Gettier 1963]</vt:lpstr>
      <vt:lpstr>Justified-True-Belief Analysis of Knowledge [iep 2021]</vt:lpstr>
      <vt:lpstr>The Gettier Case</vt:lpstr>
      <vt:lpstr>Other Gettier Cases</vt:lpstr>
      <vt:lpstr>Attempted Solutions to Gettier Cases</vt:lpstr>
      <vt:lpstr>Attempted Solutions to Gettier Cases</vt:lpstr>
      <vt:lpstr>Attempted Solutions to Gettier Cases</vt:lpstr>
      <vt:lpstr>In summary</vt:lpstr>
      <vt:lpstr>Experimental Philosophy The four projects [carneades.org]</vt:lpstr>
      <vt:lpstr>Assignment – May 16</vt:lpstr>
      <vt:lpstr>End</vt:lpstr>
      <vt:lpstr>Overview of Design Space of Solutions</vt:lpstr>
      <vt:lpstr>Taxonomy of Biases</vt:lpstr>
      <vt:lpstr>How do we currently think about robustness?  -&gt; Bias-Variance Trade-off</vt:lpstr>
      <vt:lpstr>Implications to predictive models</vt:lpstr>
      <vt:lpstr>Adversarial Changes in the Environment Sources of Sparsity and Unobservability</vt:lpstr>
      <vt:lpstr>Mitigation of Ethical Failures / Dilemmas Data-Centric vs Systems-Centric</vt:lpstr>
      <vt:lpstr>Adversarial Fragilities Online (Continual) Learning </vt:lpstr>
      <vt:lpstr>Adversarial Fragilities - Solutions Online (Continual) Learning </vt:lpstr>
      <vt:lpstr>Connections between Fairness and Robustness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115</cp:revision>
  <dcterms:created xsi:type="dcterms:W3CDTF">2021-11-02T19:09:08Z</dcterms:created>
  <dcterms:modified xsi:type="dcterms:W3CDTF">2023-05-09T16:16:31Z</dcterms:modified>
</cp:coreProperties>
</file>