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316" r:id="rId2"/>
    <p:sldId id="261" r:id="rId3"/>
    <p:sldId id="498" r:id="rId4"/>
    <p:sldId id="499" r:id="rId5"/>
    <p:sldId id="491" r:id="rId6"/>
    <p:sldId id="492" r:id="rId7"/>
    <p:sldId id="493" r:id="rId8"/>
    <p:sldId id="494" r:id="rId9"/>
    <p:sldId id="495" r:id="rId10"/>
    <p:sldId id="496" r:id="rId11"/>
    <p:sldId id="300" r:id="rId12"/>
    <p:sldId id="301" r:id="rId13"/>
    <p:sldId id="302" r:id="rId14"/>
    <p:sldId id="303" r:id="rId15"/>
    <p:sldId id="304" r:id="rId16"/>
    <p:sldId id="305" r:id="rId17"/>
    <p:sldId id="306" r:id="rId18"/>
    <p:sldId id="307" r:id="rId19"/>
    <p:sldId id="308" r:id="rId20"/>
    <p:sldId id="309" r:id="rId21"/>
    <p:sldId id="310" r:id="rId22"/>
    <p:sldId id="500" r:id="rId23"/>
    <p:sldId id="260" r:id="rId24"/>
    <p:sldId id="311" r:id="rId25"/>
    <p:sldId id="312" r:id="rId26"/>
    <p:sldId id="313" r:id="rId27"/>
    <p:sldId id="314" r:id="rId28"/>
    <p:sldId id="315" r:id="rId29"/>
    <p:sldId id="262" r:id="rId30"/>
    <p:sldId id="497" r:id="rId31"/>
    <p:sldId id="501" r:id="rId32"/>
    <p:sldId id="49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2" autoAdjust="0"/>
    <p:restoredTop sz="92857" autoAdjust="0"/>
  </p:normalViewPr>
  <p:slideViewPr>
    <p:cSldViewPr snapToGrid="0">
      <p:cViewPr>
        <p:scale>
          <a:sx n="66" d="100"/>
          <a:sy n="66" d="100"/>
        </p:scale>
        <p:origin x="621" y="-4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D082D-BBCD-481C-A7DE-212F37A75249}" type="datetimeFigureOut">
              <a:rPr lang="en-US" smtClean="0"/>
              <a:t>5/17/2023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9D6992-95B8-421A-A0EE-FC9CB6B4B801}" type="slidenum">
              <a:rPr lang="en-US" smtClean="0"/>
              <a:t>‹#›</a:t>
            </a:fld>
            <a:endParaRPr lang="en-US"/>
          </a:p>
        </p:txBody>
      </p:sp>
    </p:spTree>
    <p:extLst>
      <p:ext uri="{BB962C8B-B14F-4D97-AF65-F5344CB8AC3E}">
        <p14:creationId xmlns:p14="http://schemas.microsoft.com/office/powerpoint/2010/main" val="2604264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1</a:t>
            </a:fld>
            <a:endParaRPr lang="en-US"/>
          </a:p>
        </p:txBody>
      </p:sp>
    </p:spTree>
    <p:extLst>
      <p:ext uri="{BB962C8B-B14F-4D97-AF65-F5344CB8AC3E}">
        <p14:creationId xmlns:p14="http://schemas.microsoft.com/office/powerpoint/2010/main" val="2075150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15</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US" sz="1200" kern="1200" dirty="0">
                <a:solidFill>
                  <a:schemeClr val="tx1"/>
                </a:solidFill>
                <a:effectLst/>
                <a:latin typeface="Arial" pitchFamily="-112" charset="0"/>
                <a:ea typeface="ＭＳ Ｐゴシック" pitchFamily="-112" charset="-128"/>
                <a:cs typeface="ＭＳ Ｐゴシック" pitchFamily="-112" charset="-128"/>
              </a:rPr>
              <a:t> </a:t>
            </a:r>
            <a:r>
              <a:rPr lang="en-US" sz="1200" kern="1200" dirty="0" err="1">
                <a:solidFill>
                  <a:schemeClr val="tx1"/>
                </a:solidFill>
                <a:effectLst/>
                <a:latin typeface="Arial" pitchFamily="-112" charset="0"/>
                <a:ea typeface="ＭＳ Ｐゴシック" pitchFamily="-112" charset="-128"/>
                <a:cs typeface="ＭＳ Ｐゴシック" pitchFamily="-112" charset="-128"/>
              </a:rPr>
              <a:t>Bicchieri</a:t>
            </a:r>
            <a:r>
              <a:rPr lang="en-US" sz="1200" kern="1200" dirty="0">
                <a:solidFill>
                  <a:schemeClr val="tx1"/>
                </a:solidFill>
                <a:effectLst/>
                <a:latin typeface="Arial" pitchFamily="-112" charset="0"/>
                <a:ea typeface="ＭＳ Ｐゴシック" pitchFamily="-112" charset="-128"/>
                <a:cs typeface="ＭＳ Ｐゴシック" pitchFamily="-112" charset="-128"/>
              </a:rPr>
              <a:t>, Cristina. "Scripts and Schemas". Coursera - Social Norms, Social Change II. Retrieved 15 June 2017.</a:t>
            </a:r>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1614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16</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a:p>
            <a:pPr eaLnBrk="1" hangingPunct="1"/>
            <a:r>
              <a:rPr lang="en-US" sz="1200" dirty="0">
                <a:ea typeface="ＭＳ Ｐゴシック" pitchFamily="-106" charset="-128"/>
                <a:cs typeface="ＭＳ Ｐゴシック" pitchFamily="-106" charset="-128"/>
              </a:rPr>
              <a:t>ought =</a:t>
            </a:r>
            <a:r>
              <a:rPr lang="en-US" sz="1200" baseline="0" dirty="0">
                <a:ea typeface="ＭＳ Ｐゴシック" pitchFamily="-106" charset="-128"/>
                <a:cs typeface="ＭＳ Ｐゴシック" pitchFamily="-106" charset="-128"/>
              </a:rPr>
              <a:t> </a:t>
            </a:r>
            <a:r>
              <a:rPr lang="en-US" sz="1200" baseline="0" dirty="0" err="1">
                <a:ea typeface="ＭＳ Ｐゴシック" pitchFamily="-106" charset="-128"/>
                <a:cs typeface="ＭＳ Ｐゴシック" pitchFamily="-106" charset="-128"/>
              </a:rPr>
              <a:t>müssen</a:t>
            </a:r>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201043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17</a:t>
            </a:fld>
            <a:endParaRPr lang="de-DE" dirty="0">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trolly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trolly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609927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18</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9358031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19</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762295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20</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957397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21</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1436468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23</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6, 7?, 8, 10?</a:t>
            </a:r>
          </a:p>
          <a:p>
            <a:r>
              <a:rPr lang="en-GB" sz="1200" kern="1200" dirty="0">
                <a:solidFill>
                  <a:schemeClr val="tx1"/>
                </a:solidFill>
                <a:effectLst/>
                <a:latin typeface="Arial" pitchFamily="-112" charset="0"/>
                <a:ea typeface="ＭＳ Ｐゴシック" pitchFamily="-112" charset="-128"/>
                <a:cs typeface="ＭＳ Ｐゴシック" pitchFamily="-112" charset="-128"/>
              </a:rPr>
              <a:t> </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67 line charting</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70 flow charting</a:t>
            </a:r>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r>
              <a:rPr lang="en-GB" sz="1200" kern="1200" dirty="0">
                <a:solidFill>
                  <a:schemeClr val="tx1"/>
                </a:solidFill>
                <a:effectLst/>
                <a:latin typeface="Arial" pitchFamily="-112" charset="0"/>
                <a:ea typeface="ＭＳ Ｐゴシック" pitchFamily="-112" charset="-128"/>
                <a:cs typeface="ＭＳ Ｐゴシック" pitchFamily="-112" charset="-128"/>
              </a:rPr>
              <a:t>Trump = </a:t>
            </a:r>
            <a:r>
              <a:rPr lang="en-GB" sz="1200" kern="1200" dirty="0" err="1">
                <a:solidFill>
                  <a:schemeClr val="tx1"/>
                </a:solidFill>
                <a:effectLst/>
                <a:latin typeface="Arial" pitchFamily="-112" charset="0"/>
                <a:ea typeface="ＭＳ Ｐゴシック" pitchFamily="-112" charset="-128"/>
                <a:cs typeface="ＭＳ Ｐゴシック" pitchFamily="-112" charset="-128"/>
              </a:rPr>
              <a:t>übertrumpfen</a:t>
            </a:r>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8025911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24</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6, 7?, 8, 10?</a:t>
            </a:r>
          </a:p>
          <a:p>
            <a:r>
              <a:rPr lang="en-GB" sz="1200" kern="1200" dirty="0">
                <a:solidFill>
                  <a:schemeClr val="tx1"/>
                </a:solidFill>
                <a:effectLst/>
                <a:latin typeface="Arial" pitchFamily="-112" charset="0"/>
                <a:ea typeface="ＭＳ Ｐゴシック" pitchFamily="-112" charset="-128"/>
                <a:cs typeface="ＭＳ Ｐゴシック" pitchFamily="-112" charset="-128"/>
              </a:rPr>
              <a:t> </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67 line charting</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70 flow charting</a:t>
            </a:r>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Discount Rate</a:t>
            </a:r>
            <a:r>
              <a:rPr lang="en-US" dirty="0">
                <a:ea typeface="ＭＳ Ｐゴシック" pitchFamily="-106" charset="-128"/>
                <a:cs typeface="ＭＳ Ｐゴシック" pitchFamily="-106" charset="-128"/>
              </a:rPr>
              <a:t>: The rate that is used in cost-benefit analysis to discount future benefits (or costs). This is done because 1 dollar now is worth more than 1 dollar in 10 years.</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9052699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25</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6, 7?, 8, 10?</a:t>
            </a:r>
          </a:p>
          <a:p>
            <a:r>
              <a:rPr lang="en-GB" sz="1200" kern="1200" dirty="0">
                <a:solidFill>
                  <a:schemeClr val="tx1"/>
                </a:solidFill>
                <a:effectLst/>
                <a:latin typeface="Arial" pitchFamily="-112" charset="0"/>
                <a:ea typeface="ＭＳ Ｐゴシック" pitchFamily="-112" charset="-128"/>
                <a:cs typeface="ＭＳ Ｐゴシック" pitchFamily="-112" charset="-128"/>
              </a:rPr>
              <a:t> </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67 line charting</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70 flow charting</a:t>
            </a:r>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r>
              <a:rPr lang="en-GB" sz="1200" kern="1200" dirty="0">
                <a:solidFill>
                  <a:schemeClr val="tx1"/>
                </a:solidFill>
                <a:effectLst/>
                <a:latin typeface="Arial" pitchFamily="-112" charset="0"/>
                <a:ea typeface="ＭＳ Ｐゴシック" pitchFamily="-112" charset="-128"/>
                <a:cs typeface="ＭＳ Ｐゴシック" pitchFamily="-112" charset="-128"/>
              </a:rPr>
              <a:t>Trump = </a:t>
            </a:r>
            <a:r>
              <a:rPr lang="en-GB" sz="1200" kern="1200">
                <a:solidFill>
                  <a:schemeClr val="tx1"/>
                </a:solidFill>
                <a:effectLst/>
                <a:latin typeface="Arial" pitchFamily="-112" charset="0"/>
                <a:ea typeface="ＭＳ Ｐゴシック" pitchFamily="-112" charset="-128"/>
                <a:cs typeface="ＭＳ Ｐゴシック" pitchFamily="-112" charset="-128"/>
              </a:rPr>
              <a:t>übertrumpfen</a:t>
            </a:r>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933869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644211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26</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6, 7?, 8, 10?</a:t>
            </a:r>
          </a:p>
          <a:p>
            <a:r>
              <a:rPr lang="en-GB" sz="1200" kern="1200" dirty="0">
                <a:solidFill>
                  <a:schemeClr val="tx1"/>
                </a:solidFill>
                <a:effectLst/>
                <a:latin typeface="Arial" pitchFamily="-112" charset="0"/>
                <a:ea typeface="ＭＳ Ｐゴシック" pitchFamily="-112" charset="-128"/>
                <a:cs typeface="ＭＳ Ｐゴシック" pitchFamily="-112" charset="-128"/>
              </a:rPr>
              <a:t> </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67 line charting</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70 flow charting</a:t>
            </a:r>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r>
              <a:rPr lang="en-GB" sz="1200" kern="1200" dirty="0">
                <a:solidFill>
                  <a:schemeClr val="tx1"/>
                </a:solidFill>
                <a:effectLst/>
                <a:latin typeface="Arial" pitchFamily="-112" charset="0"/>
                <a:ea typeface="ＭＳ Ｐゴシック" pitchFamily="-112" charset="-128"/>
                <a:cs typeface="ＭＳ Ｐゴシック" pitchFamily="-112" charset="-128"/>
              </a:rPr>
              <a:t>Trump = </a:t>
            </a:r>
            <a:r>
              <a:rPr lang="en-GB" sz="1200" kern="1200">
                <a:solidFill>
                  <a:schemeClr val="tx1"/>
                </a:solidFill>
                <a:effectLst/>
                <a:latin typeface="Arial" pitchFamily="-112" charset="0"/>
                <a:ea typeface="ＭＳ Ｐゴシック" pitchFamily="-112" charset="-128"/>
                <a:cs typeface="ＭＳ Ｐゴシック" pitchFamily="-112" charset="-128"/>
              </a:rPr>
              <a:t>übertrumpfen</a:t>
            </a:r>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1227297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27</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6, 7?, 8, 10?</a:t>
            </a:r>
          </a:p>
          <a:p>
            <a:r>
              <a:rPr lang="en-GB" sz="1200" kern="1200" dirty="0">
                <a:solidFill>
                  <a:schemeClr val="tx1"/>
                </a:solidFill>
                <a:effectLst/>
                <a:latin typeface="Arial" pitchFamily="-112" charset="0"/>
                <a:ea typeface="ＭＳ Ｐゴシック" pitchFamily="-112" charset="-128"/>
                <a:cs typeface="ＭＳ Ｐゴシック" pitchFamily="-112" charset="-128"/>
              </a:rPr>
              <a:t> </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67 line charting</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70 flow charting</a:t>
            </a:r>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r>
              <a:rPr lang="en-GB" sz="1200" kern="1200" dirty="0">
                <a:solidFill>
                  <a:schemeClr val="tx1"/>
                </a:solidFill>
                <a:effectLst/>
                <a:latin typeface="Arial" pitchFamily="-112" charset="0"/>
                <a:ea typeface="ＭＳ Ｐゴシック" pitchFamily="-112" charset="-128"/>
                <a:cs typeface="ＭＳ Ｐゴシック" pitchFamily="-112" charset="-128"/>
              </a:rPr>
              <a:t>Trump = </a:t>
            </a:r>
            <a:r>
              <a:rPr lang="en-GB" sz="1200" kern="1200">
                <a:solidFill>
                  <a:schemeClr val="tx1"/>
                </a:solidFill>
                <a:effectLst/>
                <a:latin typeface="Arial" pitchFamily="-112" charset="0"/>
                <a:ea typeface="ＭＳ Ｐゴシック" pitchFamily="-112" charset="-128"/>
                <a:cs typeface="ＭＳ Ｐゴシック" pitchFamily="-112" charset="-128"/>
              </a:rPr>
              <a:t>übertrumpfen</a:t>
            </a:r>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6065644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28</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6, 7?, 8, 10?</a:t>
            </a:r>
          </a:p>
          <a:p>
            <a:r>
              <a:rPr lang="en-GB" sz="1200" kern="1200" dirty="0">
                <a:solidFill>
                  <a:schemeClr val="tx1"/>
                </a:solidFill>
                <a:effectLst/>
                <a:latin typeface="Arial" pitchFamily="-112" charset="0"/>
                <a:ea typeface="ＭＳ Ｐゴシック" pitchFamily="-112" charset="-128"/>
                <a:cs typeface="ＭＳ Ｐゴシック" pitchFamily="-112" charset="-128"/>
              </a:rPr>
              <a:t> </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67 line charting</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70 flow charting</a:t>
            </a:r>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r>
              <a:rPr lang="en-GB" sz="1200" kern="1200" dirty="0">
                <a:solidFill>
                  <a:schemeClr val="tx1"/>
                </a:solidFill>
                <a:effectLst/>
                <a:latin typeface="Arial" pitchFamily="-112" charset="0"/>
                <a:ea typeface="ＭＳ Ｐゴシック" pitchFamily="-112" charset="-128"/>
                <a:cs typeface="ＭＳ Ｐゴシック" pitchFamily="-112" charset="-128"/>
              </a:rPr>
              <a:t>Trump = </a:t>
            </a:r>
            <a:r>
              <a:rPr lang="en-GB" sz="1200" kern="1200">
                <a:solidFill>
                  <a:schemeClr val="tx1"/>
                </a:solidFill>
                <a:effectLst/>
                <a:latin typeface="Arial" pitchFamily="-112" charset="0"/>
                <a:ea typeface="ＭＳ Ｐゴシック" pitchFamily="-112" charset="-128"/>
                <a:cs typeface="ＭＳ Ｐゴシック" pitchFamily="-112" charset="-128"/>
              </a:rPr>
              <a:t>übertrumpfen</a:t>
            </a:r>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6736868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29</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525169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3</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3913220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4</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210644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law is that a robot shall obey any instruction given to it by a human</a:t>
            </a:r>
          </a:p>
        </p:txBody>
      </p:sp>
      <p:sp>
        <p:nvSpPr>
          <p:cNvPr id="4" name="Slide Number Placeholder 3"/>
          <p:cNvSpPr>
            <a:spLocks noGrp="1"/>
          </p:cNvSpPr>
          <p:nvPr>
            <p:ph type="sldNum" sz="quarter" idx="5"/>
          </p:nvPr>
        </p:nvSpPr>
        <p:spPr/>
        <p:txBody>
          <a:bodyPr/>
          <a:lstStyle/>
          <a:p>
            <a:fld id="{5C9D6992-95B8-421A-A0EE-FC9CB6B4B801}" type="slidenum">
              <a:rPr lang="en-US" smtClean="0"/>
              <a:t>7</a:t>
            </a:fld>
            <a:endParaRPr lang="en-US"/>
          </a:p>
        </p:txBody>
      </p:sp>
    </p:spTree>
    <p:extLst>
      <p:ext uri="{BB962C8B-B14F-4D97-AF65-F5344CB8AC3E}">
        <p14:creationId xmlns:p14="http://schemas.microsoft.com/office/powerpoint/2010/main" val="2943425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11</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482810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12</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338880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13</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624978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14</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9597680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hteck 3"/>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3909485"/>
            <a:ext cx="11468097"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239186" y="3902392"/>
            <a:ext cx="11468097" cy="2743941"/>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5" y="3902392"/>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3"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226853465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2228866"/>
            <a:ext cx="2112433" cy="4176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2228866"/>
            <a:ext cx="2114551" cy="4176167"/>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2228866"/>
            <a:ext cx="2114551" cy="4176167"/>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2228866"/>
            <a:ext cx="2114551" cy="4176167"/>
          </a:xfrm>
        </p:spPr>
        <p:txBody>
          <a:bodyPr/>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7" hasCustomPrompt="1"/>
          </p:nvPr>
        </p:nvSpPr>
        <p:spPr bwMode="gray">
          <a:xfrm>
            <a:off x="478369" y="1653118"/>
            <a:ext cx="2112433" cy="383729"/>
          </a:xfrm>
          <a:solidFill>
            <a:schemeClr val="accent1"/>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832102" y="1653118"/>
            <a:ext cx="2112433" cy="383729"/>
          </a:xfrm>
          <a:solidFill>
            <a:schemeClr val="accent2"/>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5184765" y="1653118"/>
            <a:ext cx="2112433" cy="383729"/>
          </a:xfrm>
          <a:solidFill>
            <a:schemeClr val="accent3"/>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7525592" y="1653118"/>
            <a:ext cx="2112433" cy="383729"/>
          </a:xfrm>
          <a:solidFill>
            <a:schemeClr val="accent4"/>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fld id="{3E31344D-F2C8-4FF6-8877-1B13E96E243A}" type="datetimeFigureOut">
              <a:rPr lang="en-US" smtClean="0"/>
              <a:t>5/17/2023</a:t>
            </a:fld>
            <a:endParaRPr lang="en-US"/>
          </a:p>
        </p:txBody>
      </p:sp>
      <p:sp>
        <p:nvSpPr>
          <p:cNvPr id="5" name="Footer Placeholder 4"/>
          <p:cNvSpPr>
            <a:spLocks noGrp="1"/>
          </p:cNvSpPr>
          <p:nvPr>
            <p:ph type="ftr" sz="quarter" idx="22"/>
          </p:nvPr>
        </p:nvSpPr>
        <p:spPr/>
        <p:txBody>
          <a:bodyPr/>
          <a:lstStyle/>
          <a:p>
            <a:endParaRPr lang="en-US"/>
          </a:p>
        </p:txBody>
      </p:sp>
      <p:sp>
        <p:nvSpPr>
          <p:cNvPr id="6" name="Slide Number Placeholder 5"/>
          <p:cNvSpPr>
            <a:spLocks noGrp="1"/>
          </p:cNvSpPr>
          <p:nvPr>
            <p:ph type="sldNum" sz="quarter" idx="23"/>
          </p:nvPr>
        </p:nvSpPr>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367514147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2832101" y="1653116"/>
            <a:ext cx="6815668"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4" y="1653118"/>
            <a:ext cx="2351616"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3E31344D-F2C8-4FF6-8877-1B13E96E243A}" type="datetimeFigureOut">
              <a:rPr lang="en-US" smtClean="0"/>
              <a:t>5/17/2023</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256073669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5183721" y="1653116"/>
            <a:ext cx="4464049"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6" y="1653118"/>
            <a:ext cx="4705349"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3E31344D-F2C8-4FF6-8877-1B13E96E243A}" type="datetimeFigureOut">
              <a:rPr lang="en-US" smtClean="0"/>
              <a:t>5/17/2023</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17992688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7535337"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3" y="1653118"/>
            <a:ext cx="7056967"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3E31344D-F2C8-4FF6-8877-1B13E96E243A}" type="datetimeFigureOut">
              <a:rPr lang="en-US" smtClean="0"/>
              <a:t>5/17/2023</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270176171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4" name="Picture Placeholder 3"/>
          <p:cNvSpPr>
            <a:spLocks noGrp="1"/>
          </p:cNvSpPr>
          <p:nvPr>
            <p:ph type="pic" sz="quarter" idx="14" hasCustomPrompt="1"/>
          </p:nvPr>
        </p:nvSpPr>
        <p:spPr bwMode="gray">
          <a:xfrm>
            <a:off x="239181" y="1653118"/>
            <a:ext cx="9649883"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3E31344D-F2C8-4FF6-8877-1B13E96E243A}" type="datetimeFigureOut">
              <a:rPr lang="en-US" smtClean="0"/>
              <a:t>5/17/2023</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32822153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239186" y="3909485"/>
            <a:ext cx="11468100"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bwMode="gray">
          <a:xfrm>
            <a:off x="143339" y="2"/>
            <a:ext cx="9745727"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bwMode="gray">
          <a:xfrm>
            <a:off x="478368" y="3909485"/>
            <a:ext cx="11228913" cy="2495551"/>
          </a:xfrm>
          <a:solidFill>
            <a:srgbClr val="DD640C"/>
          </a:solidFill>
        </p:spPr>
        <p:txBody>
          <a:bodyPr lIns="108000" tIns="252000" rIns="108000" bIns="252000" anchor="ctr" anchorCtr="0"/>
          <a:lstStyle>
            <a:lvl1pPr algn="ctr">
              <a:defRPr sz="3200">
                <a:solidFill>
                  <a:schemeClr val="bg1"/>
                </a:solidFill>
              </a:defRPr>
            </a:lvl1pPr>
          </a:lstStyle>
          <a:p>
            <a:r>
              <a:rPr lang="en-US" dirty="0" err="1"/>
              <a:t>Presentationtitle</a:t>
            </a:r>
            <a:br>
              <a:rPr lang="en-US" dirty="0"/>
            </a:br>
            <a:r>
              <a:rPr lang="en-US" dirty="0"/>
              <a:t>up to maximum 2 lines</a:t>
            </a:r>
          </a:p>
        </p:txBody>
      </p:sp>
      <p:sp>
        <p:nvSpPr>
          <p:cNvPr id="11" name="Rectangle 10"/>
          <p:cNvSpPr/>
          <p:nvPr/>
        </p:nvSpPr>
        <p:spPr bwMode="gray">
          <a:xfrm>
            <a:off x="478368" y="3669244"/>
            <a:ext cx="11474448" cy="240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bwMode="gray">
          <a:xfrm>
            <a:off x="11707286" y="3912502"/>
            <a:ext cx="245532" cy="2492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771637599"/>
      </p:ext>
    </p:extLst>
  </p:cSld>
  <p:clrMapOvr>
    <a:masterClrMapping/>
  </p:clrMapOvr>
  <p:transition spd="slow">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971903" y="6486805"/>
            <a:ext cx="1346886" cy="260300"/>
          </a:xfrm>
        </p:spPr>
        <p:txBody>
          <a:bodyPr/>
          <a:lstStyle/>
          <a:p>
            <a:fld id="{3E31344D-F2C8-4FF6-8877-1B13E96E243A}"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18789" y="6486805"/>
            <a:ext cx="632966" cy="260792"/>
          </a:xfrm>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777356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1513-3E4F-4F85-8044-27F5FCBEF2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7C422-BD6C-4F48-90BB-A01C457D8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89B59-42D8-4BA7-A41F-0A6EFB2EF9D0}"/>
              </a:ext>
            </a:extLst>
          </p:cNvPr>
          <p:cNvSpPr>
            <a:spLocks noGrp="1"/>
          </p:cNvSpPr>
          <p:nvPr>
            <p:ph type="dt" sz="half" idx="10"/>
          </p:nvPr>
        </p:nvSpPr>
        <p:spPr/>
        <p:txBody>
          <a:bodyPr/>
          <a:lstStyle/>
          <a:p>
            <a:fld id="{3E31344D-F2C8-4FF6-8877-1B13E96E243A}" type="datetimeFigureOut">
              <a:rPr lang="en-US" smtClean="0"/>
              <a:t>5/17/2023</a:t>
            </a:fld>
            <a:endParaRPr lang="en-US"/>
          </a:p>
        </p:txBody>
      </p:sp>
      <p:sp>
        <p:nvSpPr>
          <p:cNvPr id="5" name="Footer Placeholder 4">
            <a:extLst>
              <a:ext uri="{FF2B5EF4-FFF2-40B4-BE49-F238E27FC236}">
                <a16:creationId xmlns:a16="http://schemas.microsoft.com/office/drawing/2014/main" id="{FD8839DF-10E3-422C-8C24-E993391AED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126DC-405E-4066-8C79-D21920D85700}"/>
              </a:ext>
            </a:extLst>
          </p:cNvPr>
          <p:cNvSpPr>
            <a:spLocks noGrp="1"/>
          </p:cNvSpPr>
          <p:nvPr>
            <p:ph type="sldNum" sz="quarter" idx="12"/>
          </p:nvPr>
        </p:nvSpPr>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13748403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5B638-7E82-4004-823F-2080C0855E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F714A8-79A5-4B05-937F-4E4FE59E74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19085F-D083-428E-A07C-028E5EB10C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87D44F-73F5-4113-8765-4E19448F878C}"/>
              </a:ext>
            </a:extLst>
          </p:cNvPr>
          <p:cNvSpPr>
            <a:spLocks noGrp="1"/>
          </p:cNvSpPr>
          <p:nvPr>
            <p:ph type="dt" sz="half" idx="10"/>
          </p:nvPr>
        </p:nvSpPr>
        <p:spPr/>
        <p:txBody>
          <a:bodyPr/>
          <a:lstStyle/>
          <a:p>
            <a:fld id="{3E31344D-F2C8-4FF6-8877-1B13E96E243A}" type="datetimeFigureOut">
              <a:rPr lang="en-US" smtClean="0"/>
              <a:t>5/17/2023</a:t>
            </a:fld>
            <a:endParaRPr lang="en-US"/>
          </a:p>
        </p:txBody>
      </p:sp>
      <p:sp>
        <p:nvSpPr>
          <p:cNvPr id="6" name="Footer Placeholder 5">
            <a:extLst>
              <a:ext uri="{FF2B5EF4-FFF2-40B4-BE49-F238E27FC236}">
                <a16:creationId xmlns:a16="http://schemas.microsoft.com/office/drawing/2014/main" id="{5593A6C7-DADD-4FF3-B076-BCE296013A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D86C32-7C47-4282-A97F-EE46D54E5BE9}"/>
              </a:ext>
            </a:extLst>
          </p:cNvPr>
          <p:cNvSpPr>
            <a:spLocks noGrp="1"/>
          </p:cNvSpPr>
          <p:nvPr>
            <p:ph type="sldNum" sz="quarter" idx="12"/>
          </p:nvPr>
        </p:nvSpPr>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304303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4805683"/>
            <a:ext cx="11468100" cy="18406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8686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262593009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3909485"/>
            <a:ext cx="11468100" cy="2736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239186" y="3902392"/>
            <a:ext cx="11468097" cy="2743941"/>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3909486"/>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18"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373402484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4805683"/>
            <a:ext cx="11468100" cy="1840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9"/>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384003643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4" name="Text Placeholder 3"/>
          <p:cNvSpPr>
            <a:spLocks noGrp="1"/>
          </p:cNvSpPr>
          <p:nvPr>
            <p:ph type="body" sz="quarter" idx="10" hasCustomPrompt="1"/>
          </p:nvPr>
        </p:nvSpPr>
        <p:spPr bwMode="gray">
          <a:xfrm>
            <a:off x="478366" y="1291472"/>
            <a:ext cx="11380553" cy="5113563"/>
          </a:xfrm>
          <a:noFill/>
        </p:spPr>
        <p:txBody>
          <a:bodyPr lIns="0" tIns="0" rIns="0" bIns="0"/>
          <a:lstStyle>
            <a:lvl1pPr marL="478355" indent="-478355">
              <a:spcBef>
                <a:spcPts val="400"/>
              </a:spcBef>
              <a:spcAft>
                <a:spcPts val="400"/>
              </a:spcAft>
              <a:buClr>
                <a:schemeClr val="accent1"/>
              </a:buClr>
              <a:buSzPct val="100000"/>
              <a:buFont typeface="+mj-lt"/>
              <a:buAutoNum type="arabicPeriod"/>
              <a:defRPr sz="1867">
                <a:solidFill>
                  <a:schemeClr val="tx1"/>
                </a:solidFill>
              </a:defRPr>
            </a:lvl1pPr>
            <a:lvl2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2pPr>
            <a:lvl3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3pPr>
            <a:lvl4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4pPr>
            <a:lvl5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5pPr>
            <a:lvl6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6pPr>
            <a:lvl7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7pPr>
            <a:lvl8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8pPr>
            <a:lvl9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9pPr>
          </a:lstStyle>
          <a:p>
            <a:pPr lvl="0"/>
            <a:r>
              <a:rPr lang="en-US" dirty="0"/>
              <a:t>Click to edit Master text styles</a:t>
            </a:r>
          </a:p>
        </p:txBody>
      </p:sp>
    </p:spTree>
    <p:extLst>
      <p:ext uri="{BB962C8B-B14F-4D97-AF65-F5344CB8AC3E}">
        <p14:creationId xmlns:p14="http://schemas.microsoft.com/office/powerpoint/2010/main" val="2816902446"/>
      </p:ext>
    </p:extLst>
  </p:cSld>
  <p:clrMapOvr>
    <a:masterClrMapping/>
  </p:clrMapOvr>
  <p:transition spd="slow">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a:xfrm>
            <a:off x="478369" y="1282046"/>
            <a:ext cx="11474451" cy="5122988"/>
          </a:xfrm>
        </p:spPr>
        <p:txBody>
          <a:bodyPr/>
          <a:lstStyle>
            <a:lvl5pPr>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3" name="Footer Placeholder 2"/>
          <p:cNvSpPr>
            <a:spLocks noGrp="1"/>
          </p:cNvSpPr>
          <p:nvPr>
            <p:ph type="ftr" sz="quarter" idx="15"/>
          </p:nvPr>
        </p:nvSpPr>
        <p:spPr>
          <a:xfrm>
            <a:off x="478369" y="6526804"/>
            <a:ext cx="2063751" cy="322735"/>
          </a:xfrm>
        </p:spPr>
        <p:txBody>
          <a:bodyPr/>
          <a:lstStyle/>
          <a:p>
            <a:endParaRPr lang="en-US"/>
          </a:p>
        </p:txBody>
      </p:sp>
      <p:sp>
        <p:nvSpPr>
          <p:cNvPr id="8" name="Slide Number Placeholder 3"/>
          <p:cNvSpPr txBox="1">
            <a:spLocks/>
          </p:cNvSpPr>
          <p:nvPr/>
        </p:nvSpPr>
        <p:spPr bwMode="gray">
          <a:xfrm>
            <a:off x="11121081" y="6508122"/>
            <a:ext cx="831739" cy="256032"/>
          </a:xfrm>
          <a:prstGeom prst="rect">
            <a:avLst/>
          </a:prstGeom>
        </p:spPr>
        <p:txBody>
          <a:bodyPr vert="horz" lIns="108000" tIns="0" rIns="0" bIns="0" rtlCol="0" anchor="b"/>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1D4785-C884-4A75-B2F1-2B7564BBB7E2}" type="slidenum">
              <a:rPr lang="en-US" smtClean="0"/>
              <a:pPr/>
              <a:t>‹#›</a:t>
            </a:fld>
            <a:r>
              <a:rPr lang="en-US" dirty="0"/>
              <a:t>/12</a:t>
            </a:r>
          </a:p>
        </p:txBody>
      </p:sp>
    </p:spTree>
    <p:extLst>
      <p:ext uri="{BB962C8B-B14F-4D97-AF65-F5344CB8AC3E}">
        <p14:creationId xmlns:p14="http://schemas.microsoft.com/office/powerpoint/2010/main" val="30880247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1225486"/>
            <a:ext cx="11474451" cy="2141612"/>
          </a:xfrm>
        </p:spPr>
        <p:txBody>
          <a:bodyPr>
            <a:spAutoFit/>
          </a:bodyPr>
          <a:lstStyle>
            <a:lvl1pPr marL="239994" indent="-239994">
              <a:buClr>
                <a:schemeClr val="accent1"/>
              </a:buClr>
              <a:buFont typeface="Arial" panose="020B0604020202020204" pitchFamily="34" charset="0"/>
              <a:buChar char="■"/>
              <a:defRPr baseline="0"/>
            </a:lvl1pPr>
            <a:lvl2pPr marL="479988" indent="-241294">
              <a:buFont typeface="Arial" panose="020B0604020202020204" pitchFamily="34" charset="0"/>
              <a:buChar char="□"/>
              <a:defRPr/>
            </a:lvl2pPr>
            <a:lvl3pPr marL="719982" indent="-239994">
              <a:buFont typeface="Arial" panose="020B0604020202020204" pitchFamily="34" charset="0"/>
              <a:buChar char="–"/>
              <a:defRPr/>
            </a:lvl3pPr>
            <a:lvl4pPr marL="359991" indent="-359991">
              <a:buFont typeface="+mj-lt"/>
              <a:buAutoNum type="arabicPeriod"/>
              <a:defRPr/>
            </a:lvl4pPr>
            <a:lvl5pPr marL="719982" indent="-359991">
              <a:buFont typeface="+mj-lt"/>
              <a:buAutoNum type="alphaLcParenR"/>
              <a:defRPr/>
            </a:lvl5pPr>
            <a:lvl6pPr marL="0" indent="0">
              <a:spcBef>
                <a:spcPts val="533"/>
              </a:spcBef>
              <a:spcAft>
                <a:spcPts val="533"/>
              </a:spcAft>
              <a:buNone/>
              <a:defRPr sz="2133" cap="all" baseline="0">
                <a:solidFill>
                  <a:schemeClr val="accent1"/>
                </a:solidFill>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2" name="Date Placeholder 1"/>
          <p:cNvSpPr>
            <a:spLocks noGrp="1"/>
          </p:cNvSpPr>
          <p:nvPr>
            <p:ph type="dt" sz="half" idx="14"/>
          </p:nvPr>
        </p:nvSpPr>
        <p:spPr>
          <a:xfrm>
            <a:off x="9996626" y="6501896"/>
            <a:ext cx="1214626" cy="253655"/>
          </a:xfrm>
        </p:spPr>
        <p:txBody>
          <a:bodyPr/>
          <a:lstStyle/>
          <a:p>
            <a:fld id="{3E31344D-F2C8-4FF6-8877-1B13E96E243A}" type="datetimeFigureOut">
              <a:rPr lang="en-US" smtClean="0"/>
              <a:t>5/17/2023</a:t>
            </a:fld>
            <a:endParaRPr lang="en-US"/>
          </a:p>
        </p:txBody>
      </p:sp>
      <p:sp>
        <p:nvSpPr>
          <p:cNvPr id="3" name="Footer Placeholder 2"/>
          <p:cNvSpPr>
            <a:spLocks noGrp="1"/>
          </p:cNvSpPr>
          <p:nvPr>
            <p:ph type="ftr" sz="quarter" idx="15"/>
          </p:nvPr>
        </p:nvSpPr>
        <p:spPr>
          <a:xfrm>
            <a:off x="478369" y="6513922"/>
            <a:ext cx="2063751" cy="241629"/>
          </a:xfrm>
        </p:spPr>
        <p:txBody>
          <a:bodyPr/>
          <a:lstStyle/>
          <a:p>
            <a:endParaRPr lang="en-US"/>
          </a:p>
        </p:txBody>
      </p:sp>
      <p:sp>
        <p:nvSpPr>
          <p:cNvPr id="4" name="Slide Number Placeholder 3"/>
          <p:cNvSpPr>
            <a:spLocks noGrp="1"/>
          </p:cNvSpPr>
          <p:nvPr>
            <p:ph type="sldNum" sz="quarter" idx="16"/>
          </p:nvPr>
        </p:nvSpPr>
        <p:spPr>
          <a:xfrm>
            <a:off x="11219935" y="6526804"/>
            <a:ext cx="732885" cy="228747"/>
          </a:xfrm>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401735058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your title- maximum 2 lines</a:t>
            </a:r>
            <a:endParaRPr lang="en-US" dirty="0"/>
          </a:p>
        </p:txBody>
      </p:sp>
      <p:sp>
        <p:nvSpPr>
          <p:cNvPr id="11" name="Text Placeholder 10"/>
          <p:cNvSpPr>
            <a:spLocks noGrp="1"/>
          </p:cNvSpPr>
          <p:nvPr>
            <p:ph type="body" sz="quarter" idx="13"/>
          </p:nvPr>
        </p:nvSpPr>
        <p:spPr bwMode="gray">
          <a:xfrm>
            <a:off x="478367"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5181602"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5"/>
          </p:nvPr>
        </p:nvSpPr>
        <p:spPr>
          <a:xfrm>
            <a:off x="7802232" y="6484771"/>
            <a:ext cx="2063751" cy="240773"/>
          </a:xfrm>
        </p:spPr>
        <p:txBody>
          <a:bodyPr/>
          <a:lstStyle/>
          <a:p>
            <a:fld id="{3E31344D-F2C8-4FF6-8877-1B13E96E243A}" type="datetimeFigureOut">
              <a:rPr lang="en-US" smtClean="0"/>
              <a:t>5/17/2023</a:t>
            </a:fld>
            <a:endParaRPr lang="en-US"/>
          </a:p>
        </p:txBody>
      </p:sp>
      <p:sp>
        <p:nvSpPr>
          <p:cNvPr id="4" name="Footer Placeholder 3"/>
          <p:cNvSpPr>
            <a:spLocks noGrp="1"/>
          </p:cNvSpPr>
          <p:nvPr>
            <p:ph type="ftr" sz="quarter" idx="16"/>
          </p:nvPr>
        </p:nvSpPr>
        <p:spPr>
          <a:xfrm>
            <a:off x="474135" y="6484771"/>
            <a:ext cx="2063751" cy="292658"/>
          </a:xfrm>
        </p:spPr>
        <p:txBody>
          <a:bodyPr/>
          <a:lstStyle/>
          <a:p>
            <a:endParaRPr lang="en-US"/>
          </a:p>
        </p:txBody>
      </p:sp>
      <p:sp>
        <p:nvSpPr>
          <p:cNvPr id="5" name="Slide Number Placeholder 4"/>
          <p:cNvSpPr>
            <a:spLocks noGrp="1"/>
          </p:cNvSpPr>
          <p:nvPr>
            <p:ph type="sldNum" sz="quarter" idx="17"/>
          </p:nvPr>
        </p:nvSpPr>
        <p:spPr>
          <a:xfrm>
            <a:off x="9889069" y="6484771"/>
            <a:ext cx="2063751" cy="240773"/>
          </a:xfrm>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42193852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7"/>
          </p:nvPr>
        </p:nvSpPr>
        <p:spPr/>
        <p:txBody>
          <a:bodyPr/>
          <a:lstStyle/>
          <a:p>
            <a:fld id="{3E31344D-F2C8-4FF6-8877-1B13E96E243A}" type="datetimeFigureOut">
              <a:rPr lang="en-US" smtClean="0"/>
              <a:t>5/17/2023</a:t>
            </a:fld>
            <a:endParaRPr lang="en-US"/>
          </a:p>
        </p:txBody>
      </p:sp>
      <p:sp>
        <p:nvSpPr>
          <p:cNvPr id="4" name="Footer Placeholder 3"/>
          <p:cNvSpPr>
            <a:spLocks noGrp="1"/>
          </p:cNvSpPr>
          <p:nvPr>
            <p:ph type="ftr" sz="quarter" idx="18"/>
          </p:nvPr>
        </p:nvSpPr>
        <p:spPr/>
        <p:txBody>
          <a:bodyPr/>
          <a:lstStyle/>
          <a:p>
            <a:endParaRPr lang="en-US"/>
          </a:p>
        </p:txBody>
      </p:sp>
      <p:sp>
        <p:nvSpPr>
          <p:cNvPr id="5" name="Slide Number Placeholder 4"/>
          <p:cNvSpPr>
            <a:spLocks noGrp="1"/>
          </p:cNvSpPr>
          <p:nvPr>
            <p:ph type="sldNum" sz="quarter" idx="19"/>
          </p:nvPr>
        </p:nvSpPr>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158179476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236227" y="1"/>
            <a:ext cx="9651779"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Placeholder 1"/>
          <p:cNvSpPr>
            <a:spLocks noGrp="1"/>
          </p:cNvSpPr>
          <p:nvPr>
            <p:ph type="title"/>
          </p:nvPr>
        </p:nvSpPr>
        <p:spPr bwMode="gray">
          <a:xfrm>
            <a:off x="478369" y="144001"/>
            <a:ext cx="9169401" cy="555840"/>
          </a:xfrm>
          <a:prstGeom prst="rect">
            <a:avLst/>
          </a:prstGeom>
        </p:spPr>
        <p:txBody>
          <a:bodyPr vert="horz" lIns="0" tIns="144000" rIns="0" bIns="0" rtlCol="0" anchor="t" anchorCtr="0">
            <a:spAutoFit/>
          </a:bodyPr>
          <a:lstStyle/>
          <a:p>
            <a:r>
              <a:rPr lang="de-DE" dirty="0"/>
              <a:t>Write your title</a:t>
            </a:r>
            <a:endParaRPr lang="en-US" dirty="0"/>
          </a:p>
        </p:txBody>
      </p:sp>
      <p:sp>
        <p:nvSpPr>
          <p:cNvPr id="3" name="Text Placeholder 2"/>
          <p:cNvSpPr>
            <a:spLocks noGrp="1"/>
          </p:cNvSpPr>
          <p:nvPr>
            <p:ph type="body" idx="1"/>
          </p:nvPr>
        </p:nvSpPr>
        <p:spPr bwMode="gray">
          <a:xfrm>
            <a:off x="478369" y="1213308"/>
            <a:ext cx="11473384" cy="2141612"/>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Date Placeholder 3"/>
          <p:cNvSpPr>
            <a:spLocks noGrp="1"/>
          </p:cNvSpPr>
          <p:nvPr>
            <p:ph type="dt" sz="half" idx="2"/>
          </p:nvPr>
        </p:nvSpPr>
        <p:spPr bwMode="gray">
          <a:xfrm>
            <a:off x="9922476" y="6486804"/>
            <a:ext cx="1257529" cy="260793"/>
          </a:xfrm>
          <a:prstGeom prst="rect">
            <a:avLst/>
          </a:prstGeom>
        </p:spPr>
        <p:txBody>
          <a:bodyPr vert="horz" lIns="108000" tIns="0" rIns="0" bIns="0" rtlCol="0" anchor="t"/>
          <a:lstStyle>
            <a:lvl1pPr algn="l">
              <a:defRPr sz="1400">
                <a:solidFill>
                  <a:schemeClr val="tx1"/>
                </a:solidFill>
              </a:defRPr>
            </a:lvl1pPr>
          </a:lstStyle>
          <a:p>
            <a:fld id="{3E31344D-F2C8-4FF6-8877-1B13E96E243A}" type="datetimeFigureOut">
              <a:rPr lang="en-US" smtClean="0"/>
              <a:t>5/17/2023</a:t>
            </a:fld>
            <a:endParaRPr lang="en-US"/>
          </a:p>
        </p:txBody>
      </p:sp>
      <p:sp>
        <p:nvSpPr>
          <p:cNvPr id="5" name="Footer Placeholder 4"/>
          <p:cNvSpPr>
            <a:spLocks noGrp="1"/>
          </p:cNvSpPr>
          <p:nvPr>
            <p:ph type="ftr" sz="quarter" idx="3"/>
          </p:nvPr>
        </p:nvSpPr>
        <p:spPr bwMode="gray">
          <a:xfrm>
            <a:off x="476463" y="6466788"/>
            <a:ext cx="2063751" cy="280809"/>
          </a:xfrm>
          <a:prstGeom prst="rect">
            <a:avLst/>
          </a:prstGeom>
        </p:spPr>
        <p:txBody>
          <a:bodyPr vert="horz" lIns="108000" tIns="0" rIns="0" bIns="0" rtlCol="0" anchor="b"/>
          <a:lstStyle>
            <a:lvl1pPr algn="l">
              <a:defRPr sz="1400" b="1">
                <a:solidFill>
                  <a:schemeClr val="tx1"/>
                </a:solidFill>
              </a:defRPr>
            </a:lvl1pPr>
          </a:lstStyle>
          <a:p>
            <a:endParaRPr lang="en-US"/>
          </a:p>
        </p:txBody>
      </p:sp>
      <p:sp>
        <p:nvSpPr>
          <p:cNvPr id="6" name="Slide Number Placeholder 5"/>
          <p:cNvSpPr>
            <a:spLocks noGrp="1"/>
          </p:cNvSpPr>
          <p:nvPr>
            <p:ph type="sldNum" sz="quarter" idx="4"/>
          </p:nvPr>
        </p:nvSpPr>
        <p:spPr bwMode="gray">
          <a:xfrm>
            <a:off x="11180006" y="6486805"/>
            <a:ext cx="771750" cy="260792"/>
          </a:xfrm>
          <a:prstGeom prst="rect">
            <a:avLst/>
          </a:prstGeom>
        </p:spPr>
        <p:txBody>
          <a:bodyPr vert="horz" lIns="108000" tIns="0" rIns="0" bIns="0" rtlCol="0" anchor="b"/>
          <a:lstStyle>
            <a:lvl1pPr algn="l">
              <a:defRPr sz="1400" b="0">
                <a:solidFill>
                  <a:schemeClr val="tx1"/>
                </a:solidFill>
              </a:defRPr>
            </a:lvl1pPr>
          </a:lstStyle>
          <a:p>
            <a:fld id="{B38673E1-E266-4A36-A823-8D745ABE8717}" type="slidenum">
              <a:rPr lang="en-US" smtClean="0"/>
              <a:t>‹#›</a:t>
            </a:fld>
            <a:endParaRPr lang="en-US"/>
          </a:p>
        </p:txBody>
      </p:sp>
      <p:grpSp>
        <p:nvGrpSpPr>
          <p:cNvPr id="23" name="Group 22"/>
          <p:cNvGrpSpPr/>
          <p:nvPr/>
        </p:nvGrpSpPr>
        <p:grpSpPr bwMode="gray">
          <a:xfrm>
            <a:off x="-135593" y="1407799"/>
            <a:ext cx="132605" cy="5232392"/>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12208807" y="1407799"/>
            <a:ext cx="132605" cy="5232392"/>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6027687" y="-5942288"/>
            <a:ext cx="132605" cy="11715527"/>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6027687" y="1101918"/>
            <a:ext cx="132605" cy="11715527"/>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9744406" y="3188974"/>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Rectangle 65"/>
          <p:cNvSpPr/>
          <p:nvPr/>
        </p:nvSpPr>
        <p:spPr bwMode="gray">
          <a:xfrm>
            <a:off x="236225" y="774868"/>
            <a:ext cx="9651779" cy="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1" name="Group 11"/>
          <p:cNvGrpSpPr>
            <a:grpSpLocks noChangeAspect="1"/>
          </p:cNvGrpSpPr>
          <p:nvPr/>
        </p:nvGrpSpPr>
        <p:grpSpPr bwMode="gray">
          <a:xfrm>
            <a:off x="10149041" y="-10957"/>
            <a:ext cx="1824204" cy="1041877"/>
            <a:chOff x="2109" y="940"/>
            <a:chExt cx="991" cy="566"/>
          </a:xfrm>
        </p:grpSpPr>
        <p:sp>
          <p:nvSpPr>
            <p:cNvPr id="6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63" name="Picture 12"/>
            <p:cNvPicPr>
              <a:picLocks noChangeAspect="1" noChangeArrowheads="1"/>
            </p:cNvPicPr>
            <p:nvPr/>
          </p:nvPicPr>
          <p:blipFill rotWithShape="1">
            <a:blip r:embed="rId20"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 name="Rectangle 2048"/>
          <p:cNvSpPr/>
          <p:nvPr/>
        </p:nvSpPr>
        <p:spPr bwMode="gray">
          <a:xfrm>
            <a:off x="10128448" y="1155032"/>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5847588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ransition>
    <p:fade/>
  </p:transition>
  <p:txStyles>
    <p:titleStyle>
      <a:lvl1pPr algn="l" defTabSz="1219170" rtl="0" eaLnBrk="1" latinLnBrk="0" hangingPunct="1">
        <a:spcBef>
          <a:spcPct val="0"/>
        </a:spcBef>
        <a:buNone/>
        <a:defRPr sz="2667" kern="1200" baseline="0">
          <a:solidFill>
            <a:schemeClr val="bg2"/>
          </a:solidFill>
          <a:latin typeface="+mj-lt"/>
          <a:ea typeface="+mj-ea"/>
          <a:cs typeface="+mj-cs"/>
        </a:defRPr>
      </a:lvl1pPr>
    </p:titleStyle>
    <p:body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olger.giese@hpi.uni-potsdam.de)" TargetMode="External"/><Relationship Id="rId2" Type="http://schemas.openxmlformats.org/officeDocument/2006/relationships/notesSlide" Target="../notesSlides/notesSlide1.xml"/><Relationship Id="rId1" Type="http://schemas.openxmlformats.org/officeDocument/2006/relationships/slideLayout" Target="../slideLayouts/slideLayout16.xml"/><Relationship Id="rId6" Type="http://schemas.openxmlformats.org/officeDocument/2006/relationships/hyperlink" Target="mailto:matthias.barkowsky@hpi.de" TargetMode="External"/><Relationship Id="rId5" Type="http://schemas.openxmlformats.org/officeDocument/2006/relationships/hyperlink" Target="mailto:christian.zoellner@hpi.de" TargetMode="External"/><Relationship Id="rId4" Type="http://schemas.openxmlformats.org/officeDocument/2006/relationships/hyperlink" Target="mailto:christian.adriano@hpi.d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Actor%E2%80%93observer_asymmetry" TargetMode="External"/><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52EAD-7F88-4BB9-A8E0-32ACDF034DC0}"/>
              </a:ext>
            </a:extLst>
          </p:cNvPr>
          <p:cNvSpPr>
            <a:spLocks noGrp="1"/>
          </p:cNvSpPr>
          <p:nvPr>
            <p:ph type="ctrTitle"/>
          </p:nvPr>
        </p:nvSpPr>
        <p:spPr>
          <a:xfrm>
            <a:off x="1524000" y="1699846"/>
            <a:ext cx="8652164" cy="2322736"/>
          </a:xfrm>
        </p:spPr>
        <p:txBody>
          <a:bodyPr>
            <a:noAutofit/>
          </a:bodyPr>
          <a:lstStyle/>
          <a:p>
            <a:br>
              <a:rPr lang="en-US" sz="3200" b="1" dirty="0"/>
            </a:br>
            <a:r>
              <a:rPr lang="en-US" altLang="x-none" sz="1600" dirty="0">
                <a:ea typeface="ＭＳ Ｐゴシック" charset="-128"/>
              </a:rPr>
              <a:t>Summer Term 23</a:t>
            </a:r>
            <a:br>
              <a:rPr lang="en-US" altLang="x-none" sz="1600" dirty="0">
                <a:ea typeface="ＭＳ Ｐゴシック" charset="-128"/>
              </a:rPr>
            </a:br>
            <a:r>
              <a:rPr lang="en-US" sz="3200" b="1" dirty="0"/>
              <a:t>Responsible Artificial Intelligence</a:t>
            </a:r>
            <a:br>
              <a:rPr lang="en-US" sz="3200" b="1" dirty="0"/>
            </a:br>
            <a:br>
              <a:rPr lang="en-US" sz="3200" dirty="0"/>
            </a:br>
            <a:r>
              <a:rPr lang="en-US" sz="3200" b="1" dirty="0"/>
              <a:t>Lecture-6: </a:t>
            </a:r>
            <a:r>
              <a:rPr lang="en-US" sz="3200" dirty="0">
                <a:ea typeface="ＭＳ Ｐゴシック" pitchFamily="-106" charset="-128"/>
                <a:cs typeface="ＭＳ Ｐゴシック" pitchFamily="-106" charset="-128"/>
              </a:rPr>
              <a:t>Normative Argumentation</a:t>
            </a:r>
            <a:endParaRPr lang="en-US" sz="3200" dirty="0"/>
          </a:p>
        </p:txBody>
      </p:sp>
      <p:sp>
        <p:nvSpPr>
          <p:cNvPr id="3" name="Subtitle 2">
            <a:extLst>
              <a:ext uri="{FF2B5EF4-FFF2-40B4-BE49-F238E27FC236}">
                <a16:creationId xmlns:a16="http://schemas.microsoft.com/office/drawing/2014/main" id="{FAAC66FE-098C-478E-A45A-7469400A3BF8}"/>
              </a:ext>
            </a:extLst>
          </p:cNvPr>
          <p:cNvSpPr>
            <a:spLocks noGrp="1"/>
          </p:cNvSpPr>
          <p:nvPr>
            <p:ph type="subTitle" idx="1"/>
          </p:nvPr>
        </p:nvSpPr>
        <p:spPr>
          <a:xfrm>
            <a:off x="1524000" y="4402931"/>
            <a:ext cx="9144000" cy="1648785"/>
          </a:xfrm>
        </p:spPr>
        <p:txBody>
          <a:bodyPr/>
          <a:lstStyle/>
          <a:p>
            <a:pPr marL="0" marR="0" lvl="0" indent="0"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Prof. Dr. Holger Giese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3"/>
              </a:rPr>
              <a:t>holger.giese@hpi.uni-potsdam.de)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a:t>
            </a:r>
          </a:p>
          <a:p>
            <a:pPr marL="0" marR="0" lvl="0" indent="0"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Christian Medeiros Adriano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4"/>
              </a:rPr>
              <a:t>christian.adriano@hpi.de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 </a:t>
            </a:r>
            <a:r>
              <a:rPr kumimoji="0" lang="en-US" altLang="x-none" sz="1600" b="1" i="0" u="none" strike="noStrike" kern="1200" cap="none" spc="0" normalizeH="0" baseline="0" noProof="0" dirty="0">
                <a:ln>
                  <a:noFill/>
                </a:ln>
                <a:solidFill>
                  <a:srgbClr val="323232"/>
                </a:solidFill>
                <a:effectLst/>
                <a:uLnTx/>
                <a:uFillTx/>
                <a:latin typeface="Verdana"/>
                <a:ea typeface="ＭＳ Ｐゴシック" charset="-128"/>
                <a:cs typeface="+mn-cs"/>
              </a:rPr>
              <a:t>“Chris”</a:t>
            </a:r>
            <a:endPar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endParaRPr>
          </a:p>
          <a:p>
            <a:pPr marL="0" marR="0" lvl="0" indent="0"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Christian Z</a:t>
            </a:r>
            <a:r>
              <a:rPr kumimoji="0" lang="de-DE" altLang="x-none" sz="1600" b="0" i="0" u="none" strike="noStrike" kern="1200" cap="none" spc="0" normalizeH="0" baseline="0" noProof="0" dirty="0" err="1">
                <a:ln>
                  <a:noFill/>
                </a:ln>
                <a:solidFill>
                  <a:srgbClr val="323232"/>
                </a:solidFill>
                <a:effectLst/>
                <a:uLnTx/>
                <a:uFillTx/>
                <a:latin typeface="Verdana"/>
                <a:ea typeface="ＭＳ Ｐゴシック" charset="-128"/>
                <a:cs typeface="+mn-cs"/>
              </a:rPr>
              <a:t>öllner</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5"/>
              </a:rPr>
              <a:t>christian.zoellner@hpi.de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a:t>
            </a:r>
          </a:p>
          <a:p>
            <a:pPr marL="0" marR="0" lvl="0" indent="0"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lang="en-US" altLang="x-none" sz="1600" dirty="0">
                <a:ea typeface="ＭＳ Ｐゴシック" charset="-128"/>
              </a:rPr>
              <a:t>Matthias </a:t>
            </a:r>
            <a:r>
              <a:rPr lang="en-US" altLang="x-none" sz="1600" dirty="0" err="1">
                <a:ea typeface="ＭＳ Ｐゴシック" charset="-128"/>
              </a:rPr>
              <a:t>Barkowsky</a:t>
            </a:r>
            <a:r>
              <a:rPr lang="en-US" altLang="x-none" sz="1600" dirty="0">
                <a:ea typeface="ＭＳ Ｐゴシック" charset="-128"/>
              </a:rPr>
              <a:t> (</a:t>
            </a:r>
            <a:r>
              <a:rPr lang="en-US" altLang="x-none" sz="1600" dirty="0">
                <a:ea typeface="ＭＳ Ｐゴシック" charset="-128"/>
                <a:hlinkClick r:id="rId6"/>
              </a:rPr>
              <a:t>matthias.barkowsky@hpi.de</a:t>
            </a:r>
            <a:r>
              <a:rPr lang="en-US" altLang="x-none" sz="1600" dirty="0">
                <a:ea typeface="ＭＳ Ｐゴシック" charset="-128"/>
              </a:rPr>
              <a:t>)</a:t>
            </a:r>
          </a:p>
        </p:txBody>
      </p:sp>
    </p:spTree>
    <p:extLst>
      <p:ext uri="{BB962C8B-B14F-4D97-AF65-F5344CB8AC3E}">
        <p14:creationId xmlns:p14="http://schemas.microsoft.com/office/powerpoint/2010/main" val="109778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8CF1F7-0E18-4D25-8F31-A53EA311138C}"/>
              </a:ext>
            </a:extLst>
          </p:cNvPr>
          <p:cNvSpPr>
            <a:spLocks noGrp="1"/>
          </p:cNvSpPr>
          <p:nvPr>
            <p:ph type="body" sz="quarter" idx="13"/>
          </p:nvPr>
        </p:nvSpPr>
        <p:spPr>
          <a:xfrm>
            <a:off x="478369" y="1282046"/>
            <a:ext cx="11474451" cy="1450654"/>
          </a:xfrm>
        </p:spPr>
        <p:txBody>
          <a:bodyPr/>
          <a:lstStyle/>
          <a:p>
            <a:r>
              <a:rPr lang="en-US" dirty="0"/>
              <a:t>Drawing a conclusion based on the explanation that best explains a state of events, rather from evidence provided by the premises. Also known as "inference to the best explanation".	</a:t>
            </a:r>
          </a:p>
          <a:p>
            <a:endParaRPr lang="en-US" dirty="0"/>
          </a:p>
        </p:txBody>
      </p:sp>
      <p:sp>
        <p:nvSpPr>
          <p:cNvPr id="3" name="Title 2">
            <a:extLst>
              <a:ext uri="{FF2B5EF4-FFF2-40B4-BE49-F238E27FC236}">
                <a16:creationId xmlns:a16="http://schemas.microsoft.com/office/drawing/2014/main" id="{03FA8C6D-A62D-4D45-8AF5-0F0ED938AEEF}"/>
              </a:ext>
            </a:extLst>
          </p:cNvPr>
          <p:cNvSpPr>
            <a:spLocks noGrp="1"/>
          </p:cNvSpPr>
          <p:nvPr>
            <p:ph type="title"/>
          </p:nvPr>
        </p:nvSpPr>
        <p:spPr>
          <a:xfrm>
            <a:off x="478369" y="144001"/>
            <a:ext cx="9169401" cy="555840"/>
          </a:xfrm>
        </p:spPr>
        <p:txBody>
          <a:bodyPr/>
          <a:lstStyle/>
          <a:p>
            <a:r>
              <a:rPr lang="en-US" dirty="0"/>
              <a:t>Abduction</a:t>
            </a:r>
          </a:p>
        </p:txBody>
      </p:sp>
      <p:sp>
        <p:nvSpPr>
          <p:cNvPr id="5" name="TextBox 4">
            <a:extLst>
              <a:ext uri="{FF2B5EF4-FFF2-40B4-BE49-F238E27FC236}">
                <a16:creationId xmlns:a16="http://schemas.microsoft.com/office/drawing/2014/main" id="{2B0588ED-31D5-46AB-AE06-7148C4AF4C9C}"/>
              </a:ext>
            </a:extLst>
          </p:cNvPr>
          <p:cNvSpPr txBox="1"/>
          <p:nvPr/>
        </p:nvSpPr>
        <p:spPr bwMode="gray">
          <a:xfrm>
            <a:off x="2983923" y="2977726"/>
            <a:ext cx="6244936" cy="923330"/>
          </a:xfrm>
          <a:prstGeom prst="rect">
            <a:avLst/>
          </a:prstGeom>
          <a:solidFill>
            <a:schemeClr val="accent3">
              <a:lumMod val="20000"/>
              <a:lumOff val="80000"/>
            </a:schemeClr>
          </a:solidFill>
        </p:spPr>
        <p:txBody>
          <a:bodyPr wrap="square">
            <a:spAutoFit/>
          </a:bodyPr>
          <a:lstStyle/>
          <a:p>
            <a:pPr algn="ctr"/>
            <a:r>
              <a:rPr lang="en-US" i="1" dirty="0"/>
              <a:t>“When you eliminate all the impossible, whatever remains, however improbable, must be the truth</a:t>
            </a:r>
            <a:r>
              <a:rPr lang="en-US" dirty="0"/>
              <a:t>.” Sherlock Holmes</a:t>
            </a:r>
          </a:p>
        </p:txBody>
      </p:sp>
    </p:spTree>
    <p:extLst>
      <p:ext uri="{BB962C8B-B14F-4D97-AF65-F5344CB8AC3E}">
        <p14:creationId xmlns:p14="http://schemas.microsoft.com/office/powerpoint/2010/main" val="5306178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78369" y="144001"/>
            <a:ext cx="9169401" cy="576293"/>
          </a:xfrm>
        </p:spPr>
        <p:txBody>
          <a:bodyPr/>
          <a:lstStyle/>
          <a:p>
            <a:pPr eaLnBrk="1" hangingPunct="1"/>
            <a:r>
              <a:rPr lang="en-US" sz="2800" b="1" dirty="0">
                <a:ea typeface="ＭＳ Ｐゴシック" pitchFamily="-106" charset="-128"/>
                <a:cs typeface="ＭＳ Ｐゴシック" pitchFamily="-106" charset="-128"/>
              </a:rPr>
              <a:t>Deductive and Non-Deductive Arguments</a:t>
            </a:r>
            <a:endParaRPr lang="de-DE" sz="28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415637" y="1700809"/>
            <a:ext cx="10001540" cy="3390608"/>
          </a:xfrm>
        </p:spPr>
        <p:txBody>
          <a:bodyPr/>
          <a:lstStyle/>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Deductive Argument</a:t>
            </a:r>
            <a:r>
              <a:rPr lang="en-US" sz="2000" dirty="0">
                <a:ea typeface="ＭＳ Ｐゴシック" pitchFamily="-106" charset="-128"/>
                <a:cs typeface="ＭＳ Ｐゴシック" pitchFamily="-106" charset="-128"/>
              </a:rPr>
              <a:t>: An argument which has a conclusion that is enclosed in (implied by) the premises.</a:t>
            </a:r>
          </a:p>
          <a:p>
            <a:pPr eaLnBrk="1" hangingPunct="1">
              <a:buClr>
                <a:schemeClr val="accent1"/>
              </a:buClr>
              <a:buSzPct val="80000"/>
              <a:buFont typeface=".AppleSDGothicNeoI-Regular" charset="-127"/>
              <a:buChar char="◼︎"/>
            </a:pPr>
            <a:r>
              <a:rPr lang="en-US" sz="2000" dirty="0">
                <a:ea typeface="ＭＳ Ｐゴシック" pitchFamily="-106" charset="-128"/>
                <a:cs typeface="ＭＳ Ｐゴシック" pitchFamily="-106" charset="-128"/>
              </a:rPr>
              <a:t>Valid arguments are deductive (monotonic), but in practice we often use non-deductive (non-monotonic) arguments where the conclusion is logically stronger than the premises.</a:t>
            </a: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Plausibility Principle</a:t>
            </a:r>
            <a:r>
              <a:rPr lang="en-US" sz="2000" dirty="0">
                <a:ea typeface="ＭＳ Ｐゴシック" pitchFamily="-106" charset="-128"/>
                <a:cs typeface="ＭＳ Ｐゴシック" pitchFamily="-106" charset="-128"/>
              </a:rPr>
              <a:t>: The principle that enumeration and supplementary argumentation in a non-deductive argumentation can make the conclusion </a:t>
            </a:r>
            <a:r>
              <a:rPr lang="en-US" sz="2000" b="1" dirty="0">
                <a:solidFill>
                  <a:schemeClr val="accent1"/>
                </a:solidFill>
                <a:ea typeface="ＭＳ Ｐゴシック" pitchFamily="-106" charset="-128"/>
                <a:cs typeface="ＭＳ Ｐゴシック" pitchFamily="-106" charset="-128"/>
              </a:rPr>
              <a:t>plausible</a:t>
            </a:r>
            <a:r>
              <a:rPr lang="en-US" sz="2000" dirty="0">
                <a:solidFill>
                  <a:schemeClr val="accent1"/>
                </a:solidFill>
                <a:ea typeface="ＭＳ Ｐゴシック" pitchFamily="-106" charset="-128"/>
                <a:cs typeface="ＭＳ Ｐゴシック" pitchFamily="-106" charset="-128"/>
              </a:rPr>
              <a:t> </a:t>
            </a:r>
            <a:r>
              <a:rPr lang="en-US" sz="2000" dirty="0">
                <a:ea typeface="ＭＳ Ｐゴシック" pitchFamily="-106" charset="-128"/>
                <a:cs typeface="ＭＳ Ｐゴシック" pitchFamily="-106" charset="-128"/>
              </a:rPr>
              <a:t>(</a:t>
            </a:r>
            <a:r>
              <a:rPr lang="en-US" sz="2000" b="1" dirty="0">
                <a:solidFill>
                  <a:schemeClr val="accent1"/>
                </a:solidFill>
                <a:ea typeface="ＭＳ Ｐゴシック" pitchFamily="-106" charset="-128"/>
                <a:cs typeface="ＭＳ Ｐゴシック" pitchFamily="-106" charset="-128"/>
              </a:rPr>
              <a:t>acceptable</a:t>
            </a:r>
            <a:r>
              <a:rPr lang="en-US" sz="2000" dirty="0">
                <a:ea typeface="ＭＳ Ｐゴシック" pitchFamily="-106" charset="-128"/>
                <a:cs typeface="ＭＳ Ｐゴシック" pitchFamily="-106" charset="-128"/>
              </a:rPr>
              <a:t>). </a:t>
            </a: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11</a:t>
            </a:fld>
            <a:endParaRPr lang="de-DE"/>
          </a:p>
        </p:txBody>
      </p:sp>
      <p:sp>
        <p:nvSpPr>
          <p:cNvPr id="7" name="TextBox 6"/>
          <p:cNvSpPr txBox="1"/>
          <p:nvPr/>
        </p:nvSpPr>
        <p:spPr>
          <a:xfrm>
            <a:off x="7418219" y="1025885"/>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68387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07817" y="173182"/>
            <a:ext cx="9933709" cy="576293"/>
          </a:xfrm>
        </p:spPr>
        <p:txBody>
          <a:bodyPr/>
          <a:lstStyle/>
          <a:p>
            <a:pPr eaLnBrk="1" hangingPunct="1"/>
            <a:r>
              <a:rPr lang="en-US" sz="2800" b="1" dirty="0">
                <a:ea typeface="ＭＳ Ｐゴシック" pitchFamily="-106" charset="-128"/>
                <a:cs typeface="ＭＳ Ｐゴシック" pitchFamily="-106" charset="-128"/>
              </a:rPr>
              <a:t>Critical Questions for Non-Deductive Arguments</a:t>
            </a:r>
            <a:endParaRPr lang="de-DE" sz="28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339437" y="1628801"/>
            <a:ext cx="10077740" cy="4895825"/>
          </a:xfrm>
        </p:spPr>
        <p:txBody>
          <a:bodyPr/>
          <a:lstStyle/>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Inductive Argument</a:t>
            </a:r>
            <a:r>
              <a:rPr lang="en-US" sz="2000" dirty="0">
                <a:ea typeface="ＭＳ Ｐゴシック" pitchFamily="-106" charset="-128"/>
                <a:cs typeface="ＭＳ Ｐゴシック" pitchFamily="-106" charset="-128"/>
              </a:rPr>
              <a:t>: A type of non-deductive argumentation. Arguments from a particular to the general. </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Critical Questions</a:t>
            </a:r>
            <a:r>
              <a:rPr lang="en-US" sz="2000" dirty="0">
                <a:ea typeface="ＭＳ Ｐゴシック" pitchFamily="-106" charset="-128"/>
                <a:cs typeface="ＭＳ Ｐゴシック" pitchFamily="-106" charset="-128"/>
              </a:rPr>
              <a:t>: Questions belonging to a certain type of non-deductive argumentation to check the degree of plausibility of a conclusion. Example </a:t>
            </a:r>
            <a:r>
              <a:rPr lang="en-US" sz="2000" b="1" dirty="0">
                <a:ea typeface="ＭＳ Ｐゴシック" pitchFamily="-106" charset="-128"/>
                <a:cs typeface="ＭＳ Ｐゴシック" pitchFamily="-106" charset="-128"/>
              </a:rPr>
              <a:t>critical questions </a:t>
            </a:r>
            <a:r>
              <a:rPr lang="en-US" sz="2000" dirty="0">
                <a:ea typeface="ＭＳ Ｐゴシック" pitchFamily="-106" charset="-128"/>
                <a:cs typeface="ＭＳ Ｐゴシック" pitchFamily="-106" charset="-128"/>
              </a:rPr>
              <a:t>for an </a:t>
            </a:r>
            <a:r>
              <a:rPr lang="en-US" sz="2000" b="1" dirty="0">
                <a:solidFill>
                  <a:schemeClr val="accent1"/>
                </a:solidFill>
                <a:ea typeface="ＭＳ Ｐゴシック" pitchFamily="-106" charset="-128"/>
                <a:cs typeface="ＭＳ Ｐゴシック" pitchFamily="-106" charset="-128"/>
              </a:rPr>
              <a:t>Inductive Argument</a:t>
            </a:r>
            <a:r>
              <a:rPr lang="en-US" sz="2000" dirty="0">
                <a:ea typeface="ＭＳ Ｐゴシック" pitchFamily="-106" charset="-128"/>
                <a:cs typeface="ＭＳ Ｐゴシック" pitchFamily="-106" charset="-128"/>
              </a:rPr>
              <a:t>:</a:t>
            </a:r>
          </a:p>
          <a:p>
            <a:pPr lvl="1" eaLnBrk="1" hangingPunct="1">
              <a:buSzPct val="100000"/>
              <a:buFont typeface="+mj-lt"/>
              <a:buAutoNum type="arabicPeriod"/>
            </a:pPr>
            <a:r>
              <a:rPr lang="en-US" sz="1800" dirty="0">
                <a:ea typeface="ＭＳ Ｐゴシック" pitchFamily="-106" charset="-128"/>
                <a:cs typeface="ＭＳ Ｐゴシック" pitchFamily="-106" charset="-128"/>
              </a:rPr>
              <a:t>Were the experiments carried out relevant for the conclusion?</a:t>
            </a:r>
          </a:p>
          <a:p>
            <a:pPr lvl="1" eaLnBrk="1" hangingPunct="1">
              <a:buSzPct val="100000"/>
              <a:buFont typeface="+mj-lt"/>
              <a:buAutoNum type="arabicPeriod"/>
            </a:pPr>
            <a:r>
              <a:rPr lang="en-US" sz="1800" dirty="0">
                <a:ea typeface="ＭＳ Ｐゴシック" pitchFamily="-106" charset="-128"/>
                <a:cs typeface="ＭＳ Ｐゴシック" pitchFamily="-106" charset="-128"/>
              </a:rPr>
              <a:t>Were sufficient experiments carried out to support the conclusion?</a:t>
            </a:r>
          </a:p>
          <a:p>
            <a:pPr lvl="1" eaLnBrk="1" hangingPunct="1">
              <a:buSzPct val="100000"/>
              <a:buFont typeface="+mj-lt"/>
              <a:buAutoNum type="arabicPeriod"/>
            </a:pPr>
            <a:r>
              <a:rPr lang="en-US" sz="1800" dirty="0">
                <a:ea typeface="ＭＳ Ｐゴシック" pitchFamily="-106" charset="-128"/>
                <a:cs typeface="ＭＳ Ｐゴシック" pitchFamily="-106" charset="-128"/>
              </a:rPr>
              <a:t>Are there no counterexamples?</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Sound Argumentation</a:t>
            </a:r>
            <a:r>
              <a:rPr lang="en-US" sz="2000" dirty="0">
                <a:ea typeface="ＭＳ Ｐゴシック" pitchFamily="-106" charset="-128"/>
                <a:cs typeface="ＭＳ Ｐゴシック" pitchFamily="-106" charset="-128"/>
              </a:rPr>
              <a:t>: An argumentation for which the corresponding critical questions can be answered positively and which therefore makes the conclusion plausible if the premises are true. </a:t>
            </a:r>
          </a:p>
          <a:p>
            <a:pPr eaLnBrk="1" hangingPunct="1">
              <a:buClr>
                <a:schemeClr val="accent1"/>
              </a:buClr>
              <a:buSzPct val="100000"/>
              <a:buFont typeface="Arial" charset="0"/>
              <a:buChar char="•"/>
            </a:pPr>
            <a:endParaRPr lang="en-US" sz="2000" dirty="0">
              <a:ea typeface="ＭＳ Ｐゴシック" pitchFamily="-106" charset="-128"/>
              <a:cs typeface="ＭＳ Ｐゴシック" pitchFamily="-106" charset="-128"/>
            </a:endParaRPr>
          </a:p>
          <a:p>
            <a:pPr eaLnBrk="1" hangingPunct="1">
              <a:buClr>
                <a:schemeClr val="accent1"/>
              </a:buClr>
              <a:buSzPct val="100000"/>
              <a:buFont typeface="+mj-lt"/>
              <a:buAutoNum type="arabicPeriod"/>
            </a:pPr>
            <a:endParaRPr lang="en-US" sz="20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12</a:t>
            </a:fld>
            <a:endParaRPr lang="de-DE"/>
          </a:p>
        </p:txBody>
      </p:sp>
      <p:sp>
        <p:nvSpPr>
          <p:cNvPr id="7" name="TextBox 6"/>
          <p:cNvSpPr txBox="1"/>
          <p:nvPr/>
        </p:nvSpPr>
        <p:spPr>
          <a:xfrm>
            <a:off x="7390510" y="819806"/>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704944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243138" y="0"/>
            <a:ext cx="6301134" cy="1136650"/>
          </a:xfrm>
        </p:spPr>
        <p:txBody>
          <a:bodyPr/>
          <a:lstStyle/>
          <a:p>
            <a:pPr eaLnBrk="1" hangingPunct="1"/>
            <a:r>
              <a:rPr lang="en-US" sz="3600" b="1" dirty="0">
                <a:ea typeface="ＭＳ Ｐゴシック" pitchFamily="-106" charset="-128"/>
                <a:cs typeface="ＭＳ Ｐゴシック" pitchFamily="-106" charset="-128"/>
              </a:rPr>
              <a:t>Types of Arguments</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228602" y="1194857"/>
            <a:ext cx="10015394" cy="4895825"/>
          </a:xfrm>
        </p:spPr>
        <p:txBody>
          <a:bodyPr/>
          <a:lstStyle/>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Argumentation by Analogy</a:t>
            </a:r>
            <a:r>
              <a:rPr lang="en-US" sz="2000" dirty="0">
                <a:ea typeface="ＭＳ Ｐゴシック" pitchFamily="-106" charset="-128"/>
                <a:cs typeface="ＭＳ Ｐゴシック" pitchFamily="-106" charset="-128"/>
              </a:rPr>
              <a:t>: A type of non-deductive argumentation. An argumentation based on comparison with another situation in which the judgment is clear. The judgement is supposed also to apply to the analogous situation. </a:t>
            </a:r>
            <a:r>
              <a:rPr lang="en-US" sz="2000" b="1" dirty="0">
                <a:ea typeface="ＭＳ Ｐゴシック" pitchFamily="-106" charset="-128"/>
                <a:cs typeface="ＭＳ Ｐゴシック" pitchFamily="-106" charset="-128"/>
              </a:rPr>
              <a:t>Critical questions</a:t>
            </a:r>
            <a:r>
              <a:rPr lang="en-US" sz="2000" dirty="0">
                <a:ea typeface="ＭＳ Ｐゴシック" pitchFamily="-106" charset="-128"/>
                <a:cs typeface="ＭＳ Ｐゴシック" pitchFamily="-106" charset="-128"/>
              </a:rPr>
              <a:t>:</a:t>
            </a:r>
          </a:p>
          <a:p>
            <a:pPr lvl="1" eaLnBrk="1" hangingPunct="1">
              <a:buSzPct val="100000"/>
              <a:buFont typeface="+mj-lt"/>
              <a:buAutoNum type="arabicPeriod"/>
            </a:pPr>
            <a:r>
              <a:rPr lang="en-US" sz="1800" dirty="0">
                <a:ea typeface="ＭＳ Ｐゴシック" pitchFamily="-106" charset="-128"/>
                <a:cs typeface="ＭＳ Ｐゴシック" pitchFamily="-106" charset="-128"/>
              </a:rPr>
              <a:t>Are the two situations really comparable?</a:t>
            </a:r>
          </a:p>
          <a:p>
            <a:pPr lvl="1" eaLnBrk="1" hangingPunct="1">
              <a:buSzPct val="100000"/>
              <a:buFont typeface="+mj-lt"/>
              <a:buAutoNum type="arabicPeriod"/>
            </a:pPr>
            <a:r>
              <a:rPr lang="en-US" sz="1800" dirty="0">
                <a:ea typeface="ＭＳ Ｐゴシック" pitchFamily="-106" charset="-128"/>
                <a:cs typeface="ＭＳ Ｐゴシック" pitchFamily="-106" charset="-128"/>
              </a:rPr>
              <a:t>Is the judgement for the analogous situation really clear?</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Means-end Argumentation</a:t>
            </a:r>
            <a:r>
              <a:rPr lang="en-US" sz="2000" dirty="0">
                <a:ea typeface="ＭＳ Ｐゴシック" pitchFamily="-106" charset="-128"/>
                <a:cs typeface="ＭＳ Ｐゴシック" pitchFamily="-106" charset="-128"/>
              </a:rPr>
              <a:t>: A type of non-deductive argumentation. An argumentation in which from a given end the means is derived to realize the end. </a:t>
            </a:r>
            <a:r>
              <a:rPr lang="en-US" sz="2000" b="1" dirty="0">
                <a:ea typeface="ＭＳ Ｐゴシック" pitchFamily="-106" charset="-128"/>
                <a:cs typeface="ＭＳ Ｐゴシック" pitchFamily="-106" charset="-128"/>
              </a:rPr>
              <a:t>Critical questions</a:t>
            </a:r>
            <a:r>
              <a:rPr lang="en-US" sz="2000" dirty="0">
                <a:ea typeface="ＭＳ Ｐゴシック" pitchFamily="-106" charset="-128"/>
                <a:cs typeface="ＭＳ Ｐゴシック" pitchFamily="-106" charset="-128"/>
              </a:rPr>
              <a:t>:</a:t>
            </a:r>
          </a:p>
          <a:p>
            <a:pPr marL="447675" lvl="1" indent="-268288">
              <a:buSzPct val="100000"/>
              <a:buFont typeface="+mj-lt"/>
              <a:buAutoNum type="arabicPeriod"/>
            </a:pPr>
            <a:r>
              <a:rPr lang="en-US" sz="1800" dirty="0">
                <a:ea typeface="ＭＳ Ｐゴシック" pitchFamily="-106" charset="-128"/>
                <a:cs typeface="ＭＳ Ｐゴシック" pitchFamily="-106" charset="-128"/>
              </a:rPr>
              <a:t>Does the mean realize the end?  </a:t>
            </a:r>
            <a:r>
              <a:rPr lang="en-US" sz="1800" dirty="0">
                <a:solidFill>
                  <a:schemeClr val="accent1"/>
                </a:solidFill>
                <a:ea typeface="ＭＳ Ｐゴシック" pitchFamily="-106" charset="-128"/>
                <a:cs typeface="ＭＳ Ｐゴシック" pitchFamily="-106" charset="-128"/>
              </a:rPr>
              <a:t>2. </a:t>
            </a:r>
            <a:r>
              <a:rPr lang="en-US" sz="1800" dirty="0">
                <a:ea typeface="ＭＳ Ｐゴシック" pitchFamily="-106" charset="-128"/>
                <a:cs typeface="ＭＳ Ｐゴシック" pitchFamily="-106" charset="-128"/>
              </a:rPr>
              <a:t>Can the means be carried out?</a:t>
            </a:r>
          </a:p>
          <a:p>
            <a:pPr marL="447675" lvl="1" indent="-268288">
              <a:buSzPct val="100000"/>
              <a:buFont typeface="+mj-lt"/>
              <a:buAutoNum type="arabicPeriod" startAt="3"/>
            </a:pPr>
            <a:r>
              <a:rPr lang="en-US" sz="1800" dirty="0">
                <a:ea typeface="ＭＳ Ｐゴシック" pitchFamily="-106" charset="-128"/>
                <a:cs typeface="ＭＳ Ｐゴシック" pitchFamily="-106" charset="-128"/>
              </a:rPr>
              <a:t>Are there any side effects?        </a:t>
            </a:r>
            <a:r>
              <a:rPr lang="en-US" sz="1800" dirty="0">
                <a:solidFill>
                  <a:schemeClr val="accent1"/>
                </a:solidFill>
                <a:ea typeface="ＭＳ Ｐゴシック" pitchFamily="-106" charset="-128"/>
                <a:cs typeface="ＭＳ Ｐゴシック" pitchFamily="-106" charset="-128"/>
              </a:rPr>
              <a:t>5. </a:t>
            </a:r>
            <a:r>
              <a:rPr lang="en-US" sz="1800" dirty="0">
                <a:ea typeface="ＭＳ Ｐゴシック" pitchFamily="-106" charset="-128"/>
                <a:cs typeface="ＭＳ Ｐゴシック" pitchFamily="-106" charset="-128"/>
              </a:rPr>
              <a:t>Is the end acceptable?</a:t>
            </a:r>
          </a:p>
          <a:p>
            <a:pPr marL="447675" lvl="1" indent="-268288">
              <a:buSzPct val="100000"/>
              <a:buFont typeface="+mj-lt"/>
              <a:buAutoNum type="arabicPeriod" startAt="3"/>
            </a:pPr>
            <a:r>
              <a:rPr lang="en-US" sz="1800" dirty="0">
                <a:ea typeface="ＭＳ Ｐゴシック" pitchFamily="-106" charset="-128"/>
                <a:cs typeface="ＭＳ Ｐゴシック" pitchFamily="-106" charset="-128"/>
              </a:rPr>
              <a:t>Are there better means to achieve the end?</a:t>
            </a:r>
            <a:endParaRPr lang="en-US" sz="2000" dirty="0">
              <a:ea typeface="ＭＳ Ｐゴシック" pitchFamily="-106" charset="-128"/>
              <a:cs typeface="ＭＳ Ｐゴシック" pitchFamily="-106" charset="-128"/>
            </a:endParaRPr>
          </a:p>
          <a:p>
            <a:pPr eaLnBrk="1" hangingPunct="1">
              <a:buClr>
                <a:schemeClr val="accent1"/>
              </a:buClr>
              <a:buSzPct val="100000"/>
              <a:buFont typeface="+mj-lt"/>
              <a:buAutoNum type="arabicPeriod"/>
            </a:pPr>
            <a:endParaRPr lang="en-US" sz="20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13</a:t>
            </a:fld>
            <a:endParaRPr lang="de-DE"/>
          </a:p>
        </p:txBody>
      </p:sp>
      <p:sp>
        <p:nvSpPr>
          <p:cNvPr id="7" name="TextBox 6"/>
          <p:cNvSpPr txBox="1"/>
          <p:nvPr/>
        </p:nvSpPr>
        <p:spPr>
          <a:xfrm>
            <a:off x="7258892" y="767318"/>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753063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243138" y="0"/>
            <a:ext cx="6301134" cy="1136650"/>
          </a:xfrm>
        </p:spPr>
        <p:txBody>
          <a:bodyPr/>
          <a:lstStyle/>
          <a:p>
            <a:pPr eaLnBrk="1" hangingPunct="1"/>
            <a:r>
              <a:rPr lang="en-US" sz="3600" b="1" dirty="0">
                <a:ea typeface="ＭＳ Ｐゴシック" pitchFamily="-106" charset="-128"/>
                <a:cs typeface="ＭＳ Ｐゴシック" pitchFamily="-106" charset="-128"/>
              </a:rPr>
              <a:t>Types of Arguments</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358299" y="1281138"/>
            <a:ext cx="10070812" cy="4895825"/>
          </a:xfrm>
        </p:spPr>
        <p:txBody>
          <a:bodyPr/>
          <a:lstStyle/>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Causality Argumentation</a:t>
            </a:r>
            <a:r>
              <a:rPr lang="en-US" sz="1800" dirty="0">
                <a:ea typeface="ＭＳ Ｐゴシック" pitchFamily="-106" charset="-128"/>
                <a:cs typeface="ＭＳ Ｐゴシック" pitchFamily="-106" charset="-128"/>
              </a:rPr>
              <a:t>: A type of non-deductive argumentation. An argumentation in which an expected consequence is derived from certain actions. </a:t>
            </a:r>
            <a:r>
              <a:rPr lang="en-US" sz="1800" b="1" dirty="0">
                <a:ea typeface="ＭＳ Ｐゴシック" pitchFamily="-106" charset="-128"/>
                <a:cs typeface="ＭＳ Ｐゴシック" pitchFamily="-106" charset="-128"/>
              </a:rPr>
              <a:t>Critical questions</a:t>
            </a:r>
            <a:r>
              <a:rPr lang="en-US" sz="1800" dirty="0">
                <a:ea typeface="ＭＳ Ｐゴシック" pitchFamily="-106" charset="-128"/>
                <a:cs typeface="ＭＳ Ｐゴシック" pitchFamily="-106" charset="-128"/>
              </a:rPr>
              <a:t>:</a:t>
            </a:r>
          </a:p>
          <a:p>
            <a:pPr lvl="1" eaLnBrk="1" hangingPunct="1">
              <a:buSzPct val="100000"/>
              <a:buFont typeface="+mj-lt"/>
              <a:buAutoNum type="arabicPeriod"/>
            </a:pPr>
            <a:r>
              <a:rPr lang="en-US" sz="1600" dirty="0">
                <a:ea typeface="ＭＳ Ｐゴシック" pitchFamily="-106" charset="-128"/>
                <a:cs typeface="ＭＳ Ｐゴシック" pitchFamily="-106" charset="-128"/>
              </a:rPr>
              <a:t>Will the given situation or action indeed lead to the expected consequence?</a:t>
            </a:r>
          </a:p>
          <a:p>
            <a:pPr lvl="1" eaLnBrk="1" hangingPunct="1">
              <a:buSzPct val="100000"/>
              <a:buFont typeface="+mj-lt"/>
              <a:buAutoNum type="arabicPeriod"/>
            </a:pPr>
            <a:r>
              <a:rPr lang="en-US" sz="1600" dirty="0">
                <a:ea typeface="ＭＳ Ｐゴシック" pitchFamily="-106" charset="-128"/>
                <a:cs typeface="ＭＳ Ｐゴシック" pitchFamily="-106" charset="-128"/>
              </a:rPr>
              <a:t>Have no issues be forgotten, for example, with respect to the expected consequences?</a:t>
            </a:r>
          </a:p>
          <a:p>
            <a:pPr lvl="1" eaLnBrk="1" hangingPunct="1">
              <a:buSzPct val="100000"/>
              <a:buFont typeface="+mj-lt"/>
              <a:buAutoNum type="arabicPeriod"/>
            </a:pPr>
            <a:r>
              <a:rPr lang="en-US" sz="1600" dirty="0">
                <a:ea typeface="ＭＳ Ｐゴシック" pitchFamily="-106" charset="-128"/>
                <a:cs typeface="ＭＳ Ｐゴシック" pitchFamily="-106" charset="-128"/>
              </a:rPr>
              <a:t>How do you determine the expected consequences and can it be justified?</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Proof of the absurd</a:t>
            </a:r>
            <a:r>
              <a:rPr lang="en-US" sz="1800" dirty="0">
                <a:ea typeface="ＭＳ Ｐゴシック" pitchFamily="-106" charset="-128"/>
                <a:cs typeface="ＭＳ Ｐゴシック" pitchFamily="-106" charset="-128"/>
              </a:rPr>
              <a:t>: A type of deductive argumentation. An argumentation in which a certain proposition is proved by showing that the negation of the proposition leads to a contradiction. </a:t>
            </a:r>
            <a:r>
              <a:rPr lang="en-US" sz="1800" b="1" dirty="0">
                <a:ea typeface="ＭＳ Ｐゴシック" pitchFamily="-106" charset="-128"/>
                <a:cs typeface="ＭＳ Ｐゴシック" pitchFamily="-106" charset="-128"/>
              </a:rPr>
              <a:t>Critical questions</a:t>
            </a:r>
            <a:r>
              <a:rPr lang="en-US" sz="1800" dirty="0">
                <a:ea typeface="ＭＳ Ｐゴシック" pitchFamily="-106" charset="-128"/>
                <a:cs typeface="ＭＳ Ｐゴシック" pitchFamily="-106" charset="-128"/>
              </a:rPr>
              <a:t>:</a:t>
            </a:r>
          </a:p>
          <a:p>
            <a:pPr marL="447675" lvl="1" indent="-268288">
              <a:buSzPct val="100000"/>
              <a:buFont typeface="+mj-lt"/>
              <a:buAutoNum type="arabicPeriod"/>
            </a:pPr>
            <a:r>
              <a:rPr lang="en-US" sz="1600" dirty="0">
                <a:ea typeface="ＭＳ Ｐゴシック" pitchFamily="-106" charset="-128"/>
                <a:cs typeface="ＭＳ Ｐゴシック" pitchFamily="-106" charset="-128"/>
              </a:rPr>
              <a:t>Does assuming the proposition indeed lead to an inconsistency?</a:t>
            </a:r>
          </a:p>
          <a:p>
            <a:pPr marL="447675" lvl="1" indent="-268288">
              <a:buSzPct val="100000"/>
              <a:buFont typeface="+mj-lt"/>
              <a:buAutoNum type="arabicPeriod"/>
            </a:pPr>
            <a:r>
              <a:rPr lang="en-US" sz="1600" dirty="0">
                <a:ea typeface="ＭＳ Ｐゴシック" pitchFamily="-106" charset="-128"/>
                <a:cs typeface="ＭＳ Ｐゴシック" pitchFamily="-106" charset="-128"/>
              </a:rPr>
              <a:t>Is the considered negation the right negation?</a:t>
            </a:r>
          </a:p>
          <a:p>
            <a:pPr eaLnBrk="1" hangingPunct="1">
              <a:buClr>
                <a:schemeClr val="accent1"/>
              </a:buClr>
              <a:buSzPct val="100000"/>
              <a:buFont typeface="+mj-lt"/>
              <a:buAutoNum type="arabicPeriod"/>
            </a:pPr>
            <a:endParaRPr lang="en-US" sz="18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14</a:t>
            </a:fld>
            <a:endParaRPr lang="de-DE"/>
          </a:p>
        </p:txBody>
      </p:sp>
      <p:sp>
        <p:nvSpPr>
          <p:cNvPr id="7" name="TextBox 6"/>
          <p:cNvSpPr txBox="1"/>
          <p:nvPr/>
        </p:nvSpPr>
        <p:spPr>
          <a:xfrm>
            <a:off x="7210401" y="828727"/>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782365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243138" y="0"/>
            <a:ext cx="6301134" cy="1136650"/>
          </a:xfrm>
        </p:spPr>
        <p:txBody>
          <a:bodyPr/>
          <a:lstStyle/>
          <a:p>
            <a:pPr eaLnBrk="1" hangingPunct="1"/>
            <a:r>
              <a:rPr lang="en-US" sz="3600" b="1" dirty="0">
                <a:ea typeface="ＭＳ Ｐゴシック" pitchFamily="-106" charset="-128"/>
                <a:cs typeface="ＭＳ Ｐゴシック" pitchFamily="-106" charset="-128"/>
              </a:rPr>
              <a:t>Types of Arguments</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630383" y="1358977"/>
            <a:ext cx="9786794" cy="3487878"/>
          </a:xfrm>
        </p:spPr>
        <p:txBody>
          <a:bodyPr/>
          <a:lstStyle/>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Characteristic-Judgement Argumentation</a:t>
            </a:r>
            <a:r>
              <a:rPr lang="en-US" sz="2000" dirty="0">
                <a:ea typeface="ＭＳ Ｐゴシック" pitchFamily="-106" charset="-128"/>
                <a:cs typeface="ＭＳ Ｐゴシック" pitchFamily="-106" charset="-128"/>
              </a:rPr>
              <a:t>: A type of non-deductive argumentation. An argumentation based on the assumption that a certain judgement about a thing or person can be derived from a certain characteristics of that thing or person. </a:t>
            </a:r>
            <a:r>
              <a:rPr lang="en-US" sz="2000" b="1" dirty="0">
                <a:ea typeface="ＭＳ Ｐゴシック" pitchFamily="-106" charset="-128"/>
                <a:cs typeface="ＭＳ Ｐゴシック" pitchFamily="-106" charset="-128"/>
              </a:rPr>
              <a:t>Critical questions</a:t>
            </a:r>
            <a:r>
              <a:rPr lang="en-US" sz="2000" dirty="0">
                <a:ea typeface="ＭＳ Ｐゴシック" pitchFamily="-106" charset="-128"/>
                <a:cs typeface="ＭＳ Ｐゴシック" pitchFamily="-106" charset="-128"/>
              </a:rPr>
              <a:t>:</a:t>
            </a:r>
          </a:p>
          <a:p>
            <a:pPr lvl="1" eaLnBrk="1" hangingPunct="1">
              <a:buSzPct val="100000"/>
              <a:buFont typeface="+mj-lt"/>
              <a:buAutoNum type="arabicPeriod"/>
            </a:pPr>
            <a:r>
              <a:rPr lang="en-US" sz="1800" dirty="0">
                <a:ea typeface="ＭＳ Ｐゴシック" pitchFamily="-106" charset="-128"/>
                <a:cs typeface="ＭＳ Ｐゴシック" pitchFamily="-106" charset="-128"/>
              </a:rPr>
              <a:t>Does the characteristics mentioned justifies the judgement?</a:t>
            </a:r>
          </a:p>
          <a:p>
            <a:pPr lvl="1" eaLnBrk="1" hangingPunct="1">
              <a:buSzPct val="100000"/>
              <a:buFont typeface="+mj-lt"/>
              <a:buAutoNum type="arabicPeriod"/>
            </a:pPr>
            <a:r>
              <a:rPr lang="en-US" sz="1800" dirty="0">
                <a:ea typeface="ＭＳ Ｐゴシック" pitchFamily="-106" charset="-128"/>
                <a:cs typeface="ＭＳ Ｐゴシック" pitchFamily="-106" charset="-128"/>
              </a:rPr>
              <a:t>Are the characteristics mentioned all typical for the judgment?</a:t>
            </a:r>
          </a:p>
          <a:p>
            <a:pPr lvl="1" eaLnBrk="1" hangingPunct="1">
              <a:buSzPct val="100000"/>
              <a:buFont typeface="+mj-lt"/>
              <a:buAutoNum type="arabicPeriod"/>
            </a:pPr>
            <a:r>
              <a:rPr lang="en-US" sz="1800" dirty="0">
                <a:ea typeface="ＭＳ Ｐゴシック" pitchFamily="-106" charset="-128"/>
                <a:cs typeface="ＭＳ Ｐゴシック" pitchFamily="-106" charset="-128"/>
              </a:rPr>
              <a:t>Are there any other characteristics necessary for the judgement?</a:t>
            </a:r>
          </a:p>
          <a:p>
            <a:pPr lvl="1" eaLnBrk="1" hangingPunct="1">
              <a:buSzPct val="100000"/>
              <a:buFont typeface="+mj-lt"/>
              <a:buAutoNum type="arabicPeriod"/>
            </a:pPr>
            <a:r>
              <a:rPr lang="en-US" sz="1800" dirty="0">
                <a:ea typeface="ＭＳ Ｐゴシック" pitchFamily="-106" charset="-128"/>
                <a:cs typeface="ＭＳ Ｐゴシック" pitchFamily="-106" charset="-128"/>
              </a:rPr>
              <a:t>Does the thing or person posses characteristics that justify the negation of the judgement?</a:t>
            </a: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15</a:t>
            </a:fld>
            <a:endParaRPr lang="de-DE"/>
          </a:p>
        </p:txBody>
      </p:sp>
      <p:sp>
        <p:nvSpPr>
          <p:cNvPr id="7" name="TextBox 6"/>
          <p:cNvSpPr txBox="1"/>
          <p:nvPr/>
        </p:nvSpPr>
        <p:spPr>
          <a:xfrm>
            <a:off x="7231183" y="837599"/>
            <a:ext cx="2835007" cy="369332"/>
          </a:xfrm>
          <a:prstGeom prst="rect">
            <a:avLst/>
          </a:prstGeom>
          <a:noFill/>
        </p:spPr>
        <p:txBody>
          <a:bodyPr wrap="none" rtlCol="0">
            <a:spAutoFit/>
          </a:bodyPr>
          <a:lstStyle/>
          <a:p>
            <a:r>
              <a:rPr lang="en-GB">
                <a:latin typeface="Arial" pitchFamily="-112" charset="0"/>
                <a:ea typeface="ＭＳ Ｐゴシック" pitchFamily="-112" charset="-128"/>
                <a:cs typeface="ＭＳ Ｐゴシック" pitchFamily="-112" charset="-128"/>
              </a:rPr>
              <a:t>[dePoel&amp;Royakkers2011] </a:t>
            </a:r>
            <a:endParaRPr lang="en-US" dirty="0"/>
          </a:p>
        </p:txBody>
      </p:sp>
      <p:sp>
        <p:nvSpPr>
          <p:cNvPr id="6" name="TextBox 5">
            <a:extLst>
              <a:ext uri="{FF2B5EF4-FFF2-40B4-BE49-F238E27FC236}">
                <a16:creationId xmlns:a16="http://schemas.microsoft.com/office/drawing/2014/main" id="{BAADE52D-2108-995C-E62D-48C1157D27E9}"/>
              </a:ext>
            </a:extLst>
          </p:cNvPr>
          <p:cNvSpPr txBox="1"/>
          <p:nvPr/>
        </p:nvSpPr>
        <p:spPr bwMode="gray">
          <a:xfrm>
            <a:off x="838200" y="5069182"/>
            <a:ext cx="10199763" cy="1477328"/>
          </a:xfrm>
          <a:prstGeom prst="rect">
            <a:avLst/>
          </a:prstGeom>
          <a:solidFill>
            <a:schemeClr val="accent3">
              <a:lumMod val="20000"/>
              <a:lumOff val="80000"/>
            </a:schemeClr>
          </a:solidFill>
        </p:spPr>
        <p:txBody>
          <a:bodyPr wrap="square">
            <a:spAutoFit/>
          </a:bodyPr>
          <a:lstStyle/>
          <a:p>
            <a:pPr algn="ctr"/>
            <a:r>
              <a:rPr lang="en-US" i="1" dirty="0"/>
              <a:t>This also relates to the cognitive bias called “Fundamental Attribution Error”:</a:t>
            </a:r>
          </a:p>
          <a:p>
            <a:pPr algn="ctr"/>
            <a:r>
              <a:rPr lang="en-US" dirty="0"/>
              <a:t>where </a:t>
            </a:r>
            <a:r>
              <a:rPr lang="en-US" dirty="0">
                <a:hlinkClick r:id="rId3" tooltip="Actor–observer asymmetry">
                  <a:extLst>
                    <a:ext uri="{A12FA001-AC4F-418D-AE19-62706E023703}">
                      <ahyp:hlinkClr xmlns:ahyp="http://schemas.microsoft.com/office/drawing/2018/hyperlinkcolor" val="tx"/>
                    </a:ext>
                  </a:extLst>
                </a:hlinkClick>
              </a:rPr>
              <a:t>observers</a:t>
            </a:r>
            <a:r>
              <a:rPr lang="en-US" dirty="0"/>
              <a:t> underemphasize situational and environmental factors for the behavior of an actor while overemphasizing dispositional or personality factors. </a:t>
            </a:r>
          </a:p>
          <a:p>
            <a:pPr algn="ctr"/>
            <a:endParaRPr lang="en-US" dirty="0"/>
          </a:p>
          <a:p>
            <a:pPr algn="ctr"/>
            <a:r>
              <a:rPr lang="en-US" dirty="0"/>
              <a:t>"the tendency to believe that what people do reflects who they are“ [</a:t>
            </a:r>
            <a:r>
              <a:rPr lang="en-US" dirty="0" err="1"/>
              <a:t>Bicchieri</a:t>
            </a:r>
            <a:r>
              <a:rPr lang="en-US" dirty="0"/>
              <a:t> 2017]</a:t>
            </a:r>
          </a:p>
        </p:txBody>
      </p:sp>
    </p:spTree>
    <p:extLst>
      <p:ext uri="{BB962C8B-B14F-4D97-AF65-F5344CB8AC3E}">
        <p14:creationId xmlns:p14="http://schemas.microsoft.com/office/powerpoint/2010/main" val="20137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387927" y="0"/>
            <a:ext cx="8156345" cy="699404"/>
          </a:xfrm>
        </p:spPr>
        <p:txBody>
          <a:bodyPr/>
          <a:lstStyle/>
          <a:p>
            <a:pPr eaLnBrk="1" hangingPunct="1"/>
            <a:r>
              <a:rPr lang="en-US" sz="3600" b="1" dirty="0">
                <a:ea typeface="ＭＳ Ｐゴシック" pitchFamily="-106" charset="-128"/>
                <a:cs typeface="ＭＳ Ｐゴシック" pitchFamily="-106" charset="-128"/>
              </a:rPr>
              <a:t>General Types of Fallacies</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476463" y="1259468"/>
            <a:ext cx="11389955" cy="4039311"/>
          </a:xfrm>
        </p:spPr>
        <p:txBody>
          <a:bodyPr/>
          <a:lstStyle/>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Attack on the person (ad hominem)</a:t>
            </a:r>
            <a:r>
              <a:rPr lang="en-US" sz="1800" dirty="0">
                <a:ea typeface="ＭＳ Ｐゴシック" pitchFamily="-106" charset="-128"/>
                <a:cs typeface="ＭＳ Ｐゴシック" pitchFamily="-106" charset="-128"/>
              </a:rPr>
              <a:t>: attempt to discredit an argument by bringing into question the presenter and not the argument itself.</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Confusion of laws and ethics</a:t>
            </a:r>
            <a:r>
              <a:rPr lang="en-US" sz="1800" dirty="0">
                <a:ea typeface="ＭＳ Ｐゴシック" pitchFamily="-106" charset="-128"/>
                <a:cs typeface="ＭＳ Ｐゴシック" pitchFamily="-106" charset="-128"/>
              </a:rPr>
              <a:t>: “if it isn’t illegal, it is ethical”</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Straw person</a:t>
            </a:r>
            <a:r>
              <a:rPr lang="en-US" sz="1800" dirty="0">
                <a:ea typeface="ＭＳ Ｐゴシック" pitchFamily="-106" charset="-128"/>
                <a:cs typeface="ＭＳ Ｐゴシック" pitchFamily="-106" charset="-128"/>
              </a:rPr>
              <a:t>: attempt is made to misstate a person’s actual position and conclude that the original argument is a bad argument.</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Wishful thinking (fallacy of desire)</a:t>
            </a:r>
            <a:r>
              <a:rPr lang="en-US" sz="1800" dirty="0">
                <a:ea typeface="ＭＳ Ｐゴシック" pitchFamily="-106" charset="-128"/>
                <a:cs typeface="ＭＳ Ｐゴシック" pitchFamily="-106" charset="-128"/>
              </a:rPr>
              <a:t>: interpret facts, reports, events, perceptions according to what he/she would like to be the case rather than according to the actual or rational evidence.</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Naturalistic fallacy</a:t>
            </a:r>
            <a:r>
              <a:rPr lang="en-US" sz="1800" dirty="0">
                <a:ea typeface="ＭＳ Ｐゴシック" pitchFamily="-106" charset="-128"/>
                <a:cs typeface="ＭＳ Ｐゴシック" pitchFamily="-106" charset="-128"/>
              </a:rPr>
              <a:t>: deriving ought from is.</a:t>
            </a:r>
            <a:r>
              <a:rPr lang="en-US" sz="1800" b="1" dirty="0">
                <a:solidFill>
                  <a:schemeClr val="accent1"/>
                </a:solidFill>
                <a:ea typeface="ＭＳ Ｐゴシック" pitchFamily="-106" charset="-128"/>
                <a:cs typeface="ＭＳ Ｐゴシック" pitchFamily="-106" charset="-128"/>
              </a:rPr>
              <a:t> </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The Privacy fallacy</a:t>
            </a:r>
            <a:r>
              <a:rPr lang="en-US" sz="1800" dirty="0">
                <a:ea typeface="ＭＳ Ｐゴシック" pitchFamily="-106" charset="-128"/>
                <a:cs typeface="ＭＳ Ｐゴシック" pitchFamily="-106" charset="-128"/>
              </a:rPr>
              <a:t>: “If you have done nothing wrong, you have nothing to worry about.”</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Ambiguity</a:t>
            </a:r>
            <a:r>
              <a:rPr lang="en-US" sz="1800" dirty="0">
                <a:ea typeface="ＭＳ Ｐゴシック" pitchFamily="-106" charset="-128"/>
                <a:cs typeface="ＭＳ Ｐゴシック" pitchFamily="-106" charset="-128"/>
              </a:rPr>
              <a:t>: play with the meaning of words or phrases.</a:t>
            </a:r>
            <a:r>
              <a:rPr lang="en-US" sz="1800" b="1" dirty="0">
                <a:solidFill>
                  <a:schemeClr val="accent1"/>
                </a:solidFill>
                <a:ea typeface="ＭＳ Ｐゴシック" pitchFamily="-106" charset="-128"/>
                <a:cs typeface="ＭＳ Ｐゴシック" pitchFamily="-106" charset="-128"/>
              </a:rPr>
              <a:t> </a:t>
            </a:r>
            <a:endParaRPr lang="en-US" sz="18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16</a:t>
            </a:fld>
            <a:endParaRPr lang="de-DE"/>
          </a:p>
        </p:txBody>
      </p:sp>
      <p:sp>
        <p:nvSpPr>
          <p:cNvPr id="7" name="TextBox 6"/>
          <p:cNvSpPr txBox="1"/>
          <p:nvPr/>
        </p:nvSpPr>
        <p:spPr>
          <a:xfrm>
            <a:off x="7231183" y="794770"/>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795203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34176" y="0"/>
            <a:ext cx="8310096" cy="818283"/>
          </a:xfrm>
        </p:spPr>
        <p:txBody>
          <a:bodyPr/>
          <a:lstStyle/>
          <a:p>
            <a:pPr eaLnBrk="1" hangingPunct="1"/>
            <a:r>
              <a:rPr lang="en-US" sz="3600" b="1" dirty="0">
                <a:ea typeface="ＭＳ Ｐゴシック" pitchFamily="-106" charset="-128"/>
                <a:cs typeface="ＭＳ Ｐゴシック" pitchFamily="-106" charset="-128"/>
              </a:rPr>
              <a:t>Fallacies of Risk</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423348" y="1215900"/>
            <a:ext cx="9940713" cy="4823817"/>
          </a:xfrm>
        </p:spPr>
        <p:txBody>
          <a:bodyPr/>
          <a:lstStyle/>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The sheer size fallacy</a:t>
            </a:r>
            <a:r>
              <a:rPr lang="en-US" sz="1800" dirty="0">
                <a:ea typeface="ＭＳ Ｐゴシック" pitchFamily="-106" charset="-128"/>
                <a:cs typeface="ＭＳ Ｐゴシック" pitchFamily="-106" charset="-128"/>
              </a:rPr>
              <a:t>: “X is accepted. Y is a smaller risk than X. So, Y should be accepted.” But X and Y may not be alternatives ...</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The fallacy of naturalness</a:t>
            </a:r>
            <a:r>
              <a:rPr lang="en-US" sz="1800" dirty="0">
                <a:ea typeface="ＭＳ Ｐゴシック" pitchFamily="-106" charset="-128"/>
                <a:cs typeface="ＭＳ Ｐゴシック" pitchFamily="-106" charset="-128"/>
              </a:rPr>
              <a:t>: “X is unnatural. So, X should not be accepted.” But what mean natural?</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The ostrich’s fallacy</a:t>
            </a:r>
            <a:r>
              <a:rPr lang="en-US" sz="1800" dirty="0">
                <a:ea typeface="ＭＳ Ｐゴシック" pitchFamily="-106" charset="-128"/>
                <a:cs typeface="ＭＳ Ｐゴシック" pitchFamily="-106" charset="-128"/>
              </a:rPr>
              <a:t>: “There is no scientific proof that X is dangerous. So, X does not give rise to any unacceptable risk.”</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The delay fallacy</a:t>
            </a:r>
            <a:r>
              <a:rPr lang="en-US" sz="1800" dirty="0">
                <a:ea typeface="ＭＳ Ｐゴシック" pitchFamily="-106" charset="-128"/>
                <a:cs typeface="ＭＳ Ｐゴシック" pitchFamily="-106" charset="-128"/>
              </a:rPr>
              <a:t>: “If we wait, we will know more about X. So, no decision about X could be made now.”</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The technocratic fallacy</a:t>
            </a:r>
            <a:r>
              <a:rPr lang="en-US" sz="1800" dirty="0">
                <a:ea typeface="ＭＳ Ｐゴシック" pitchFamily="-106" charset="-128"/>
                <a:cs typeface="ＭＳ Ｐゴシック" pitchFamily="-106" charset="-128"/>
              </a:rPr>
              <a:t>: “It is an engineering issue how dangerous X is. So engineers should decide whether or not X is acceptable.”</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The fallacy of pricing</a:t>
            </a:r>
            <a:r>
              <a:rPr lang="en-US" sz="1800" dirty="0">
                <a:ea typeface="ＭＳ Ｐゴシック" pitchFamily="-106" charset="-128"/>
                <a:cs typeface="ＭＳ Ｐゴシック" pitchFamily="-106" charset="-128"/>
              </a:rPr>
              <a:t>: “We have to weight the risk of X against its benefits. So, we must put a price on the risk of X.”</a:t>
            </a: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17</a:t>
            </a:fld>
            <a:endParaRPr lang="de-DE" dirty="0"/>
          </a:p>
        </p:txBody>
      </p:sp>
      <p:sp>
        <p:nvSpPr>
          <p:cNvPr id="7" name="TextBox 6"/>
          <p:cNvSpPr txBox="1"/>
          <p:nvPr/>
        </p:nvSpPr>
        <p:spPr>
          <a:xfrm>
            <a:off x="7245037" y="767318"/>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07553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387927" y="0"/>
            <a:ext cx="9573491" cy="1136650"/>
          </a:xfrm>
        </p:spPr>
        <p:txBody>
          <a:bodyPr/>
          <a:lstStyle/>
          <a:p>
            <a:pPr eaLnBrk="1" hangingPunct="1"/>
            <a:r>
              <a:rPr lang="en-US" sz="3600" b="1" dirty="0">
                <a:ea typeface="ＭＳ Ｐゴシック" pitchFamily="-106" charset="-128"/>
                <a:cs typeface="ＭＳ Ｐゴシック" pitchFamily="-106" charset="-128"/>
              </a:rPr>
              <a:t>Moral Problems and Moral Dilemma</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602673" y="1700809"/>
            <a:ext cx="9814503" cy="4823817"/>
          </a:xfrm>
        </p:spPr>
        <p:txBody>
          <a:bodyPr/>
          <a:lstStyle/>
          <a:p>
            <a:pPr eaLnBrk="1" hangingPunct="1">
              <a:buClr>
                <a:schemeClr val="accent1"/>
              </a:buClr>
              <a:buSzPct val="80000"/>
              <a:buFont typeface=".AppleSDGothicNeoI-Regular" charset="-127"/>
              <a:buChar char="◼︎"/>
            </a:pPr>
            <a:r>
              <a:rPr lang="en-US" sz="2200" b="1" dirty="0">
                <a:solidFill>
                  <a:schemeClr val="accent1"/>
                </a:solidFill>
                <a:ea typeface="ＭＳ Ｐゴシック" pitchFamily="-106" charset="-128"/>
                <a:cs typeface="ＭＳ Ｐゴシック" pitchFamily="-106" charset="-128"/>
              </a:rPr>
              <a:t>Ill structured problem</a:t>
            </a:r>
            <a:r>
              <a:rPr lang="en-US" sz="2200" dirty="0">
                <a:ea typeface="ＭＳ Ｐゴシック" pitchFamily="-106" charset="-128"/>
                <a:cs typeface="ＭＳ Ｐゴシック" pitchFamily="-106" charset="-128"/>
              </a:rPr>
              <a:t>: A problem that has no definitive formulation of the problem, may embody inconsistent problem formulations, and can only be defined during the process of solving the problem.</a:t>
            </a:r>
          </a:p>
          <a:p>
            <a:pPr eaLnBrk="1" hangingPunct="1">
              <a:buSzPct val="80000"/>
              <a:buFont typeface=".AppleSDGothicNeoI-Regular" charset="-127"/>
              <a:buChar char="◼︎"/>
            </a:pPr>
            <a:r>
              <a:rPr lang="en-US" sz="2200" b="1" dirty="0">
                <a:solidFill>
                  <a:schemeClr val="accent1"/>
                </a:solidFill>
                <a:ea typeface="ＭＳ Ｐゴシック" pitchFamily="-106" charset="-128"/>
                <a:cs typeface="ＭＳ Ｐゴシック" pitchFamily="-106" charset="-128"/>
              </a:rPr>
              <a:t>Moral problem</a:t>
            </a:r>
            <a:r>
              <a:rPr lang="en-US" sz="2200" dirty="0">
                <a:ea typeface="ＭＳ Ｐゴシック" pitchFamily="-106" charset="-128"/>
                <a:cs typeface="ＭＳ Ｐゴシック" pitchFamily="-106" charset="-128"/>
              </a:rPr>
              <a:t>: A problem in which two or more positive moral values or norms cannot be fully realized at the same time.</a:t>
            </a:r>
          </a:p>
          <a:p>
            <a:pPr eaLnBrk="1" hangingPunct="1">
              <a:buSzPct val="80000"/>
              <a:buFont typeface=".AppleSDGothicNeoI-Regular" charset="-127"/>
              <a:buChar char="◼︎"/>
            </a:pPr>
            <a:r>
              <a:rPr lang="en-US" sz="2200" b="1" dirty="0">
                <a:solidFill>
                  <a:schemeClr val="accent1"/>
                </a:solidFill>
                <a:ea typeface="ＭＳ Ｐゴシック" pitchFamily="-106" charset="-128"/>
                <a:cs typeface="ＭＳ Ｐゴシック" pitchFamily="-106" charset="-128"/>
              </a:rPr>
              <a:t>Moral dilemma</a:t>
            </a:r>
            <a:r>
              <a:rPr lang="en-US" sz="2200" dirty="0">
                <a:ea typeface="ＭＳ Ｐゴシック" pitchFamily="-106" charset="-128"/>
                <a:cs typeface="ＭＳ Ｐゴシック" pitchFamily="-106" charset="-128"/>
              </a:rPr>
              <a:t>: A </a:t>
            </a:r>
            <a:r>
              <a:rPr lang="en-US" sz="2200" b="1" dirty="0">
                <a:solidFill>
                  <a:schemeClr val="accent1"/>
                </a:solidFill>
                <a:ea typeface="ＭＳ Ｐゴシック" pitchFamily="-106" charset="-128"/>
                <a:cs typeface="ＭＳ Ｐゴシック" pitchFamily="-106" charset="-128"/>
              </a:rPr>
              <a:t>moral problem </a:t>
            </a:r>
            <a:r>
              <a:rPr lang="en-US" sz="2200" dirty="0">
                <a:ea typeface="ＭＳ Ｐゴシック" pitchFamily="-106" charset="-128"/>
                <a:cs typeface="ＭＳ Ｐゴシック" pitchFamily="-106" charset="-128"/>
              </a:rPr>
              <a:t>with the crucial feature that the agent has only two (or a limited number of) options for action and that whatever he choses he will commit a moral wrong.</a:t>
            </a:r>
          </a:p>
          <a:p>
            <a:pPr eaLnBrk="1" hangingPunct="1">
              <a:buClr>
                <a:schemeClr val="accent1"/>
              </a:buClr>
              <a:buSzPct val="80000"/>
              <a:buFont typeface=".AppleSDGothicNeoI-Regular" charset="-127"/>
              <a:buChar char="◼︎"/>
            </a:pPr>
            <a:endParaRPr lang="en-US" sz="22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2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2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2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2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18</a:t>
            </a:fld>
            <a:endParaRPr lang="de-DE"/>
          </a:p>
        </p:txBody>
      </p:sp>
      <p:sp>
        <p:nvSpPr>
          <p:cNvPr id="7" name="TextBox 6"/>
          <p:cNvSpPr txBox="1"/>
          <p:nvPr/>
        </p:nvSpPr>
        <p:spPr>
          <a:xfrm>
            <a:off x="7189619" y="864731"/>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59597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4713" t="6790" r="58860" b="27531"/>
          <a:stretch/>
        </p:blipFill>
        <p:spPr>
          <a:xfrm rot="60000">
            <a:off x="8168016" y="957319"/>
            <a:ext cx="2464518" cy="5750543"/>
          </a:xfrm>
          <a:prstGeom prst="rect">
            <a:avLst/>
          </a:prstGeom>
        </p:spPr>
      </p:pic>
      <p:sp>
        <p:nvSpPr>
          <p:cNvPr id="32772" name="Rectangle 2"/>
          <p:cNvSpPr>
            <a:spLocks noGrp="1" noChangeArrowheads="1"/>
          </p:cNvSpPr>
          <p:nvPr>
            <p:ph type="title"/>
          </p:nvPr>
        </p:nvSpPr>
        <p:spPr>
          <a:xfrm>
            <a:off x="2243138" y="0"/>
            <a:ext cx="6301134" cy="1136650"/>
          </a:xfrm>
        </p:spPr>
        <p:txBody>
          <a:bodyPr/>
          <a:lstStyle/>
          <a:p>
            <a:pPr eaLnBrk="1" hangingPunct="1"/>
            <a:r>
              <a:rPr lang="en-US" sz="3600" b="1" dirty="0">
                <a:ea typeface="ＭＳ Ｐゴシック" pitchFamily="-106" charset="-128"/>
                <a:cs typeface="ＭＳ Ｐゴシック" pitchFamily="-106" charset="-128"/>
              </a:rPr>
              <a:t>The Ethical Cycle</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353292" y="1017091"/>
            <a:ext cx="7609269" cy="4823817"/>
          </a:xfrm>
        </p:spPr>
        <p:txBody>
          <a:bodyPr/>
          <a:lstStyle/>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Ethical Cycle</a:t>
            </a:r>
            <a:r>
              <a:rPr lang="en-US" sz="2000" dirty="0">
                <a:ea typeface="ＭＳ Ｐゴシック" pitchFamily="-106" charset="-128"/>
                <a:cs typeface="ＭＳ Ｐゴシック" pitchFamily="-106" charset="-128"/>
              </a:rPr>
              <a:t>: A tool to structuring and improving moral decisions by making a systematic and thorough analysis of the moral problem, which helps to come to moral judgements and justify the final decision in moral terms.</a:t>
            </a:r>
          </a:p>
          <a:p>
            <a:pPr marL="584200" lvl="1" indent="-220663">
              <a:buSzPct val="80000"/>
              <a:buFont typeface=".AppleSDGothicNeoI-Regular" charset="-127"/>
              <a:buChar char="◼︎"/>
            </a:pPr>
            <a:r>
              <a:rPr lang="en-US" sz="2000" dirty="0">
                <a:ea typeface="ＭＳ Ｐゴシック" pitchFamily="-106" charset="-128"/>
                <a:cs typeface="ＭＳ Ｐゴシック" pitchFamily="-106" charset="-128"/>
              </a:rPr>
              <a:t>Phase 1: Moral problem statement</a:t>
            </a:r>
          </a:p>
          <a:p>
            <a:pPr marL="584200" lvl="1" indent="-220663">
              <a:buSzPct val="80000"/>
              <a:buFont typeface=".AppleSDGothicNeoI-Regular" charset="-127"/>
              <a:buChar char="◼︎"/>
            </a:pPr>
            <a:r>
              <a:rPr lang="en-US" sz="2000" dirty="0">
                <a:ea typeface="ＭＳ Ｐゴシック" pitchFamily="-106" charset="-128"/>
                <a:cs typeface="ＭＳ Ｐゴシック" pitchFamily="-106" charset="-128"/>
              </a:rPr>
              <a:t>Phase 2: Problem analysis</a:t>
            </a:r>
          </a:p>
          <a:p>
            <a:pPr marL="584200" lvl="1" indent="-220663">
              <a:buSzPct val="80000"/>
              <a:buFont typeface=".AppleSDGothicNeoI-Regular" charset="-127"/>
              <a:buChar char="◼︎"/>
            </a:pPr>
            <a:r>
              <a:rPr lang="en-US" sz="2000" dirty="0">
                <a:ea typeface="ＭＳ Ｐゴシック" pitchFamily="-106" charset="-128"/>
                <a:cs typeface="ＭＳ Ｐゴシック" pitchFamily="-106" charset="-128"/>
              </a:rPr>
              <a:t>Phase 3: Options for action</a:t>
            </a:r>
          </a:p>
          <a:p>
            <a:pPr marL="584200" lvl="1" indent="-220663">
              <a:buSzPct val="80000"/>
              <a:buFont typeface=".AppleSDGothicNeoI-Regular" charset="-127"/>
              <a:buChar char="◼︎"/>
            </a:pPr>
            <a:r>
              <a:rPr lang="en-US" sz="2000" dirty="0">
                <a:ea typeface="ＭＳ Ｐゴシック" pitchFamily="-106" charset="-128"/>
                <a:cs typeface="ＭＳ Ｐゴシック" pitchFamily="-106" charset="-128"/>
              </a:rPr>
              <a:t>Phase 4: Ethical evaluation</a:t>
            </a:r>
          </a:p>
          <a:p>
            <a:pPr marL="584200" lvl="1" indent="-220663">
              <a:buSzPct val="80000"/>
              <a:buFont typeface=".AppleSDGothicNeoI-Regular" charset="-127"/>
              <a:buChar char="◼︎"/>
            </a:pPr>
            <a:r>
              <a:rPr lang="en-US" sz="2000" dirty="0">
                <a:ea typeface="ＭＳ Ｐゴシック" pitchFamily="-106" charset="-128"/>
                <a:cs typeface="ＭＳ Ｐゴシック" pitchFamily="-106" charset="-128"/>
              </a:rPr>
              <a:t>Phase 5: Reflection</a:t>
            </a: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19</a:t>
            </a:fld>
            <a:endParaRPr lang="de-DE"/>
          </a:p>
        </p:txBody>
      </p:sp>
      <p:sp>
        <p:nvSpPr>
          <p:cNvPr id="7" name="TextBox 6"/>
          <p:cNvSpPr txBox="1"/>
          <p:nvPr/>
        </p:nvSpPr>
        <p:spPr>
          <a:xfrm>
            <a:off x="7271259" y="434552"/>
            <a:ext cx="2835007" cy="369332"/>
          </a:xfrm>
          <a:prstGeom prst="rect">
            <a:avLst/>
          </a:prstGeom>
          <a:noFill/>
        </p:spPr>
        <p:txBody>
          <a:bodyPr wrap="none" rtlCol="0">
            <a:spAutoFit/>
          </a:bodyPr>
          <a:lstStyle/>
          <a:p>
            <a:r>
              <a:rPr lang="en-GB">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483283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322061" y="115891"/>
            <a:ext cx="9751969" cy="1130291"/>
          </a:xfrm>
        </p:spPr>
        <p:txBody>
          <a:bodyPr/>
          <a:lstStyle/>
          <a:p>
            <a:pPr eaLnBrk="1" hangingPunct="1"/>
            <a:r>
              <a:rPr lang="en-US" sz="3200" b="1" dirty="0">
                <a:ea typeface="ＭＳ Ｐゴシック" pitchFamily="-106" charset="-128"/>
                <a:cs typeface="ＭＳ Ｐゴシック" pitchFamily="-106" charset="-128"/>
              </a:rPr>
              <a:t>Normative Argumentation - Nomenclature</a:t>
            </a:r>
            <a:endParaRPr lang="de-DE" sz="3200" b="1" dirty="0">
              <a:ea typeface="ＭＳ Ｐゴシック" pitchFamily="-106" charset="-128"/>
              <a:cs typeface="ＭＳ Ｐゴシック" pitchFamily="-106" charset="-128"/>
            </a:endParaRPr>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485296" y="1531624"/>
                <a:ext cx="11112864" cy="3260188"/>
              </a:xfrm>
            </p:spPr>
            <p:txBody>
              <a:bodyPr/>
              <a:lstStyle/>
              <a:p>
                <a:pPr eaLnBrk="1" hangingPunct="1">
                  <a:lnSpc>
                    <a:spcPct val="150000"/>
                  </a:lnSpc>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Argumentation Theory</a:t>
                </a:r>
                <a:r>
                  <a:rPr lang="en-US" sz="2000" dirty="0">
                    <a:ea typeface="ＭＳ Ｐゴシック" pitchFamily="-106" charset="-128"/>
                    <a:cs typeface="ＭＳ Ｐゴシック" pitchFamily="-106" charset="-128"/>
                  </a:rPr>
                  <a:t>: An interdisciplinary study of analyzing and evaluating arguments.</a:t>
                </a:r>
              </a:p>
              <a:p>
                <a:pPr eaLnBrk="1" hangingPunct="1">
                  <a:lnSpc>
                    <a:spcPct val="150000"/>
                  </a:lnSpc>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Argumentation</a:t>
                </a:r>
                <a:r>
                  <a:rPr lang="en-US" sz="2000" dirty="0">
                    <a:ea typeface="ＭＳ Ｐゴシック" pitchFamily="-106" charset="-128"/>
                    <a:cs typeface="ＭＳ Ｐゴシック" pitchFamily="-106" charset="-128"/>
                  </a:rPr>
                  <a:t>: A set of statements, of which one (the </a:t>
                </a:r>
                <a:r>
                  <a:rPr lang="en-US" sz="2000" b="1" dirty="0">
                    <a:solidFill>
                      <a:schemeClr val="accent1"/>
                    </a:solidFill>
                    <a:ea typeface="ＭＳ Ｐゴシック" pitchFamily="-106" charset="-128"/>
                    <a:cs typeface="ＭＳ Ｐゴシック" pitchFamily="-106" charset="-128"/>
                  </a:rPr>
                  <a:t>conclusion</a:t>
                </a:r>
                <a:r>
                  <a:rPr lang="en-US" sz="2000" dirty="0">
                    <a:ea typeface="ＭＳ Ｐゴシック" pitchFamily="-106" charset="-128"/>
                    <a:cs typeface="ＭＳ Ｐゴシック" pitchFamily="-106" charset="-128"/>
                  </a:rPr>
                  <a:t>) is claimed to follow from the others (the </a:t>
                </a:r>
                <a:r>
                  <a:rPr lang="en-US" sz="2000" b="1" dirty="0">
                    <a:solidFill>
                      <a:schemeClr val="accent1"/>
                    </a:solidFill>
                    <a:ea typeface="ＭＳ Ｐゴシック" pitchFamily="-106" charset="-128"/>
                    <a:cs typeface="ＭＳ Ｐゴシック" pitchFamily="-106" charset="-128"/>
                  </a:rPr>
                  <a:t>premises</a:t>
                </a:r>
                <a:r>
                  <a:rPr lang="en-US" sz="2000" dirty="0">
                    <a:ea typeface="ＭＳ Ｐゴシック" pitchFamily="-106" charset="-128"/>
                    <a:cs typeface="ＭＳ Ｐゴシック" pitchFamily="-106" charset="-128"/>
                  </a:rPr>
                  <a:t>).</a:t>
                </a:r>
              </a:p>
              <a:p>
                <a:pPr eaLnBrk="1" hangingPunct="1">
                  <a:lnSpc>
                    <a:spcPct val="150000"/>
                  </a:lnSpc>
                  <a:buClr>
                    <a:schemeClr val="accent1"/>
                  </a:buClr>
                  <a:buSzPct val="80000"/>
                  <a:buFont typeface=".AppleSDGothicNeoI-Regular" charset="-127"/>
                  <a:buChar char="◼︎"/>
                </a:pPr>
                <a:r>
                  <a:rPr lang="en-US" sz="2000" b="1" dirty="0">
                    <a:solidFill>
                      <a:schemeClr val="accent1"/>
                    </a:solidFill>
                    <a:ea typeface="ＭＳ Ｐゴシック" pitchFamily="-106" charset="-128"/>
                  </a:rPr>
                  <a:t>Premises</a:t>
                </a:r>
                <a:r>
                  <a:rPr lang="en-US" sz="2000" dirty="0">
                    <a:ea typeface="ＭＳ Ｐゴシック" pitchFamily="-106" charset="-128"/>
                    <a:cs typeface="ＭＳ Ｐゴシック" pitchFamily="-106" charset="-128"/>
                  </a:rPr>
                  <a:t>: </a:t>
                </a:r>
                <a:r>
                  <a:rPr lang="en-US" sz="2000" dirty="0"/>
                  <a:t>All statements in an argument except the final one.</a:t>
                </a:r>
                <a:endParaRPr lang="en-US" sz="2000" dirty="0">
                  <a:ea typeface="ＭＳ Ｐゴシック" pitchFamily="-106" charset="-128"/>
                  <a:cs typeface="ＭＳ Ｐゴシック" pitchFamily="-106" charset="-128"/>
                </a:endParaRPr>
              </a:p>
              <a:p>
                <a:pPr eaLnBrk="1" hangingPunct="1">
                  <a:lnSpc>
                    <a:spcPct val="150000"/>
                  </a:lnSpc>
                  <a:buClr>
                    <a:schemeClr val="accent1"/>
                  </a:buClr>
                  <a:buSzPct val="80000"/>
                  <a:buFont typeface=".AppleSDGothicNeoI-Regular" charset="-127"/>
                  <a:buChar char="◼︎"/>
                </a:pPr>
                <a:r>
                  <a:rPr lang="en-US" sz="2000" b="1" dirty="0">
                    <a:solidFill>
                      <a:schemeClr val="accent1"/>
                    </a:solidFill>
                    <a:ea typeface="ＭＳ Ｐゴシック" pitchFamily="-106" charset="-128"/>
                  </a:rPr>
                  <a:t>Conclusion</a:t>
                </a:r>
                <a:r>
                  <a:rPr lang="en-US" sz="3200" b="1" dirty="0">
                    <a:solidFill>
                      <a:schemeClr val="accent1"/>
                    </a:solidFill>
                    <a:ea typeface="ＭＳ Ｐゴシック" pitchFamily="-106" charset="-128"/>
                  </a:rPr>
                  <a:t> </a:t>
                </a:r>
                <a14:m>
                  <m:oMath xmlns:m="http://schemas.openxmlformats.org/officeDocument/2006/math">
                    <m:r>
                      <a:rPr lang="en-US" sz="3200" b="1" i="0" smtClean="0">
                        <a:latin typeface="Cambria Math" panose="02040503050406030204" pitchFamily="18" charset="0"/>
                        <a:ea typeface="Cambria Math" panose="02040503050406030204" pitchFamily="18" charset="0"/>
                      </a:rPr>
                      <m:t>∴</m:t>
                    </m:r>
                    <m:r>
                      <a:rPr lang="en-US" sz="3200" i="1" smtClean="0">
                        <a:latin typeface="Cambria Math" panose="02040503050406030204" pitchFamily="18" charset="0"/>
                        <a:ea typeface="Cambria Math" panose="02040503050406030204" pitchFamily="18" charset="0"/>
                      </a:rPr>
                      <m:t> </m:t>
                    </m:r>
                  </m:oMath>
                </a14:m>
                <a:r>
                  <a:rPr lang="en-US" sz="2000" dirty="0"/>
                  <a:t> The final (or concluding) statement in an argument. </a:t>
                </a:r>
                <a:endParaRPr lang="en-US" sz="1600" dirty="0">
                  <a:ea typeface="ＭＳ Ｐゴシック" pitchFamily="-106" charset="-128"/>
                  <a:cs typeface="ＭＳ Ｐゴシック" pitchFamily="-106" charset="-128"/>
                </a:endParaRPr>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485296" y="1531624"/>
                <a:ext cx="11112864" cy="3260188"/>
              </a:xfrm>
              <a:blipFill>
                <a:blip r:embed="rId3"/>
                <a:stretch>
                  <a:fillRect l="-1426" b="-2804"/>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2</a:t>
            </a:fld>
            <a:endParaRPr lang="de-DE"/>
          </a:p>
        </p:txBody>
      </p:sp>
      <p:sp>
        <p:nvSpPr>
          <p:cNvPr id="9" name="TextBox 8"/>
          <p:cNvSpPr txBox="1"/>
          <p:nvPr/>
        </p:nvSpPr>
        <p:spPr>
          <a:xfrm>
            <a:off x="7099565" y="802074"/>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96251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4713" t="7917" r="58860" b="60804"/>
          <a:stretch/>
        </p:blipFill>
        <p:spPr>
          <a:xfrm>
            <a:off x="3316221" y="1057645"/>
            <a:ext cx="4708789" cy="5232315"/>
          </a:xfrm>
          <a:prstGeom prst="rect">
            <a:avLst/>
          </a:prstGeom>
        </p:spPr>
      </p:pic>
      <p:sp>
        <p:nvSpPr>
          <p:cNvPr id="32772" name="Rectangle 2"/>
          <p:cNvSpPr>
            <a:spLocks noGrp="1" noChangeArrowheads="1"/>
          </p:cNvSpPr>
          <p:nvPr>
            <p:ph type="title"/>
          </p:nvPr>
        </p:nvSpPr>
        <p:spPr>
          <a:xfrm>
            <a:off x="2243138" y="0"/>
            <a:ext cx="6301134" cy="1136650"/>
          </a:xfrm>
        </p:spPr>
        <p:txBody>
          <a:bodyPr/>
          <a:lstStyle/>
          <a:p>
            <a:pPr eaLnBrk="1" hangingPunct="1"/>
            <a:r>
              <a:rPr lang="en-US" sz="3600" b="1" dirty="0">
                <a:ea typeface="ＭＳ Ｐゴシック" pitchFamily="-106" charset="-128"/>
                <a:cs typeface="ＭＳ Ｐゴシック" pitchFamily="-106" charset="-128"/>
              </a:rPr>
              <a:t>The Ethical Cycle</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20</a:t>
            </a:fld>
            <a:endParaRPr lang="de-DE"/>
          </a:p>
        </p:txBody>
      </p:sp>
      <p:sp>
        <p:nvSpPr>
          <p:cNvPr id="7" name="TextBox 6"/>
          <p:cNvSpPr txBox="1"/>
          <p:nvPr/>
        </p:nvSpPr>
        <p:spPr>
          <a:xfrm>
            <a:off x="7272746" y="726205"/>
            <a:ext cx="2835007" cy="369332"/>
          </a:xfrm>
          <a:prstGeom prst="rect">
            <a:avLst/>
          </a:prstGeom>
          <a:noFill/>
        </p:spPr>
        <p:txBody>
          <a:bodyPr wrap="none" rtlCol="0">
            <a:spAutoFit/>
          </a:bodyPr>
          <a:lstStyle/>
          <a:p>
            <a:r>
              <a:rPr lang="en-GB">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477242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4713" t="40430" r="58860" b="27531"/>
          <a:stretch/>
        </p:blipFill>
        <p:spPr>
          <a:xfrm rot="60000">
            <a:off x="3359697" y="1341000"/>
            <a:ext cx="4708789" cy="5359687"/>
          </a:xfrm>
          <a:prstGeom prst="rect">
            <a:avLst/>
          </a:prstGeom>
        </p:spPr>
      </p:pic>
      <p:sp>
        <p:nvSpPr>
          <p:cNvPr id="32772" name="Rectangle 2"/>
          <p:cNvSpPr>
            <a:spLocks noGrp="1" noChangeArrowheads="1"/>
          </p:cNvSpPr>
          <p:nvPr>
            <p:ph type="title"/>
          </p:nvPr>
        </p:nvSpPr>
        <p:spPr>
          <a:xfrm>
            <a:off x="2243138" y="0"/>
            <a:ext cx="6301134" cy="1136650"/>
          </a:xfrm>
        </p:spPr>
        <p:txBody>
          <a:bodyPr/>
          <a:lstStyle/>
          <a:p>
            <a:pPr eaLnBrk="1" hangingPunct="1"/>
            <a:r>
              <a:rPr lang="en-US" sz="3600" b="1" dirty="0">
                <a:ea typeface="ＭＳ Ｐゴシック" pitchFamily="-106" charset="-128"/>
                <a:cs typeface="ＭＳ Ｐゴシック" pitchFamily="-106" charset="-128"/>
              </a:rPr>
              <a:t>The Ethical Cycle</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21</a:t>
            </a:fld>
            <a:endParaRPr lang="de-DE"/>
          </a:p>
        </p:txBody>
      </p:sp>
      <p:sp>
        <p:nvSpPr>
          <p:cNvPr id="7" name="TextBox 6"/>
          <p:cNvSpPr txBox="1"/>
          <p:nvPr/>
        </p:nvSpPr>
        <p:spPr>
          <a:xfrm>
            <a:off x="7342019" y="849152"/>
            <a:ext cx="2835007" cy="369332"/>
          </a:xfrm>
          <a:prstGeom prst="rect">
            <a:avLst/>
          </a:prstGeom>
          <a:noFill/>
        </p:spPr>
        <p:txBody>
          <a:bodyPr wrap="none" rtlCol="0">
            <a:spAutoFit/>
          </a:bodyPr>
          <a:lstStyle/>
          <a:p>
            <a:r>
              <a:rPr lang="en-GB">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789195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0520101-998C-5FE4-0F3C-2E5832790604}"/>
              </a:ext>
            </a:extLst>
          </p:cNvPr>
          <p:cNvSpPr>
            <a:spLocks noGrp="1"/>
          </p:cNvSpPr>
          <p:nvPr>
            <p:ph type="ctrTitle"/>
          </p:nvPr>
        </p:nvSpPr>
        <p:spPr>
          <a:xfrm>
            <a:off x="478368" y="4656578"/>
            <a:ext cx="11228913" cy="1001364"/>
          </a:xfrm>
          <a:noFill/>
        </p:spPr>
        <p:txBody>
          <a:bodyPr/>
          <a:lstStyle/>
          <a:p>
            <a:r>
              <a:rPr lang="en-US" dirty="0"/>
              <a:t>Methods for </a:t>
            </a:r>
            <a:r>
              <a:rPr lang="en-US" dirty="0" err="1"/>
              <a:t>Analysing</a:t>
            </a:r>
            <a:r>
              <a:rPr lang="en-US" dirty="0"/>
              <a:t> Risks during Specification</a:t>
            </a:r>
          </a:p>
        </p:txBody>
      </p:sp>
    </p:spTree>
    <p:extLst>
      <p:ext uri="{BB962C8B-B14F-4D97-AF65-F5344CB8AC3E}">
        <p14:creationId xmlns:p14="http://schemas.microsoft.com/office/powerpoint/2010/main" val="3524577785"/>
      </p:ext>
    </p:extLst>
  </p:cSld>
  <p:clrMapOvr>
    <a:masterClrMapping/>
  </p:clrMapOvr>
  <p:transition spd="slow">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78369" y="144001"/>
            <a:ext cx="9169401" cy="576293"/>
          </a:xfrm>
        </p:spPr>
        <p:txBody>
          <a:bodyPr/>
          <a:lstStyle/>
          <a:p>
            <a:pPr eaLnBrk="1" hangingPunct="1"/>
            <a:r>
              <a:rPr lang="en-US" sz="2800" b="1" dirty="0">
                <a:ea typeface="ＭＳ Ｐゴシック" pitchFamily="-106" charset="-128"/>
                <a:cs typeface="ＭＳ Ｐゴシック" pitchFamily="-106" charset="-128"/>
              </a:rPr>
              <a:t>Ethical Questions in Design &amp; Risk</a:t>
            </a:r>
            <a:endParaRPr lang="de-DE" sz="28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p:txBody>
          <a:bodyPr/>
          <a:lstStyle/>
          <a:p>
            <a:pPr marL="0" indent="0">
              <a:buClr>
                <a:schemeClr val="accent1"/>
              </a:buClr>
              <a:buSzPct val="80000"/>
            </a:pPr>
            <a:r>
              <a:rPr lang="en-US" sz="2000" dirty="0">
                <a:ea typeface="ＭＳ Ｐゴシック" pitchFamily="-106" charset="-128"/>
                <a:cs typeface="ＭＳ Ｐゴシック" pitchFamily="-106" charset="-128"/>
              </a:rPr>
              <a:t>A moral problem during design relates to a value conflict with possible moral implications:</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Value conflict</a:t>
            </a:r>
            <a:r>
              <a:rPr lang="en-US" sz="2000" dirty="0">
                <a:ea typeface="ＭＳ Ｐゴシック" pitchFamily="-106" charset="-128"/>
                <a:cs typeface="ＭＳ Ｐゴシック" pitchFamily="-106" charset="-128"/>
              </a:rPr>
              <a:t>: A value conflict arises if </a:t>
            </a:r>
            <a:br>
              <a:rPr lang="en-US" sz="2000" dirty="0">
                <a:ea typeface="ＭＳ Ｐゴシック" pitchFamily="-106" charset="-128"/>
                <a:cs typeface="ＭＳ Ｐゴシック" pitchFamily="-106" charset="-128"/>
              </a:rPr>
            </a:br>
            <a:r>
              <a:rPr lang="en-US" sz="2000" dirty="0">
                <a:ea typeface="ＭＳ Ｐゴシック" pitchFamily="-106" charset="-128"/>
                <a:cs typeface="ＭＳ Ｐゴシック" pitchFamily="-106" charset="-128"/>
              </a:rPr>
              <a:t>(1) a choice has to be be made between at least two options for which two values are relevant as choice criteria,</a:t>
            </a:r>
            <a:br>
              <a:rPr lang="en-US" sz="2000" dirty="0">
                <a:ea typeface="ＭＳ Ｐゴシック" pitchFamily="-106" charset="-128"/>
                <a:cs typeface="ＭＳ Ｐゴシック" pitchFamily="-106" charset="-128"/>
              </a:rPr>
            </a:br>
            <a:r>
              <a:rPr lang="en-US" sz="2000" dirty="0">
                <a:ea typeface="ＭＳ Ｐゴシック" pitchFamily="-106" charset="-128"/>
                <a:cs typeface="ＭＳ Ｐゴシック" pitchFamily="-106" charset="-128"/>
              </a:rPr>
              <a:t>(2) at least two different values select at least two different options best, and</a:t>
            </a:r>
            <a:br>
              <a:rPr lang="en-US" sz="2000" dirty="0">
                <a:ea typeface="ＭＳ Ｐゴシック" pitchFamily="-106" charset="-128"/>
                <a:cs typeface="ＭＳ Ｐゴシック" pitchFamily="-106" charset="-128"/>
              </a:rPr>
            </a:br>
            <a:r>
              <a:rPr lang="en-US" sz="2000" dirty="0">
                <a:ea typeface="ＭＳ Ｐゴシック" pitchFamily="-106" charset="-128"/>
                <a:cs typeface="ＭＳ Ｐゴシック" pitchFamily="-106" charset="-128"/>
              </a:rPr>
              <a:t>(3) the values do not trump each other.</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Trumping (of values)</a:t>
            </a:r>
            <a:r>
              <a:rPr lang="en-US" sz="2000" dirty="0">
                <a:ea typeface="ＭＳ Ｐゴシック" pitchFamily="-106" charset="-128"/>
                <a:cs typeface="ＭＳ Ｐゴシック" pitchFamily="-106" charset="-128"/>
              </a:rPr>
              <a:t>: If one value trumps another any(small) amount of the first value is worth more than any (large) amount of the second value.</a:t>
            </a:r>
          </a:p>
          <a:p>
            <a:pPr marL="0" indent="0"/>
            <a:endParaRPr lang="en-US" sz="2000" dirty="0">
              <a:ea typeface="ＭＳ Ｐゴシック" pitchFamily="-106" charset="-128"/>
              <a:cs typeface="ＭＳ Ｐゴシック" pitchFamily="-106" charset="-128"/>
            </a:endParaRPr>
          </a:p>
          <a:p>
            <a:pPr marL="0" indent="0"/>
            <a:endParaRPr lang="de-DE" sz="20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23</a:t>
            </a:fld>
            <a:endParaRPr lang="de-DE"/>
          </a:p>
        </p:txBody>
      </p:sp>
      <p:sp>
        <p:nvSpPr>
          <p:cNvPr id="6" name="TextBox 5"/>
          <p:cNvSpPr txBox="1"/>
          <p:nvPr/>
        </p:nvSpPr>
        <p:spPr>
          <a:xfrm>
            <a:off x="7328165" y="782135"/>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80778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78369" y="144001"/>
            <a:ext cx="9169401" cy="637849"/>
          </a:xfrm>
        </p:spPr>
        <p:txBody>
          <a:bodyPr/>
          <a:lstStyle/>
          <a:p>
            <a:pPr eaLnBrk="1" hangingPunct="1"/>
            <a:r>
              <a:rPr lang="en-US" sz="3200" b="1" dirty="0">
                <a:ea typeface="ＭＳ Ｐゴシック" pitchFamily="-106" charset="-128"/>
                <a:cs typeface="ＭＳ Ｐゴシック" pitchFamily="-106" charset="-128"/>
              </a:rPr>
              <a:t>Ethical Problem Analysis</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422564" y="1243414"/>
            <a:ext cx="10043103" cy="4187568"/>
          </a:xfrm>
        </p:spPr>
        <p:txBody>
          <a:bodyPr/>
          <a:lstStyle/>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Cost-Benefit Analysis</a:t>
            </a:r>
            <a:r>
              <a:rPr lang="en-US" sz="2000" dirty="0">
                <a:ea typeface="ＭＳ Ｐゴシック" pitchFamily="-106" charset="-128"/>
                <a:cs typeface="ＭＳ Ｐゴシック" pitchFamily="-106" charset="-128"/>
              </a:rPr>
              <a:t>: A method for comparing alternatives in which the relevant advantages (benefits) and disadvantages (costs) of the options are expressed in monetary units and the overall monetary cost or benefit of each alternative is calculated.</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Contingent Validation</a:t>
            </a:r>
            <a:r>
              <a:rPr lang="en-US" sz="2000" dirty="0">
                <a:ea typeface="ＭＳ Ｐゴシック" pitchFamily="-106" charset="-128"/>
                <a:cs typeface="ＭＳ Ｐゴシック" pitchFamily="-106" charset="-128"/>
              </a:rPr>
              <a:t>: An approach to express values like safety or sustainability in monetary unity by asking people how much they are willing to pay for a certain level of safety or sustainability (for example, the preservation of a piece of beautiful nature).</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Incommensurability</a:t>
            </a:r>
            <a:r>
              <a:rPr lang="en-US" sz="2000" dirty="0">
                <a:ea typeface="ＭＳ Ｐゴシック" pitchFamily="-106" charset="-128"/>
                <a:cs typeface="ＭＳ Ｐゴシック" pitchFamily="-106" charset="-128"/>
              </a:rPr>
              <a:t>: Two (or more) values are incommensurable if they cannot be expressed or measured on a common scale or in terms of a common value measure.</a:t>
            </a: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marL="0" indent="0"/>
            <a:endParaRPr lang="en-US" sz="2000" dirty="0">
              <a:ea typeface="ＭＳ Ｐゴシック" pitchFamily="-106" charset="-128"/>
              <a:cs typeface="ＭＳ Ｐゴシック" pitchFamily="-106" charset="-128"/>
            </a:endParaRPr>
          </a:p>
          <a:p>
            <a:pPr marL="0" indent="0"/>
            <a:endParaRPr lang="de-DE" sz="20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24</a:t>
            </a:fld>
            <a:endParaRPr lang="de-DE"/>
          </a:p>
        </p:txBody>
      </p:sp>
      <p:sp>
        <p:nvSpPr>
          <p:cNvPr id="6" name="TextBox 5"/>
          <p:cNvSpPr txBox="1"/>
          <p:nvPr/>
        </p:nvSpPr>
        <p:spPr>
          <a:xfrm>
            <a:off x="7245037" y="769997"/>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2043334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78369" y="144001"/>
            <a:ext cx="9169401" cy="637849"/>
          </a:xfrm>
        </p:spPr>
        <p:txBody>
          <a:bodyPr/>
          <a:lstStyle/>
          <a:p>
            <a:pPr eaLnBrk="1" hangingPunct="1"/>
            <a:r>
              <a:rPr lang="en-US" sz="3200" b="1" dirty="0">
                <a:ea typeface="ＭＳ Ｐゴシック" pitchFamily="-106" charset="-128"/>
                <a:cs typeface="ＭＳ Ｐゴシック" pitchFamily="-106" charset="-128"/>
              </a:rPr>
              <a:t>Other Methods ...</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476463" y="1069173"/>
            <a:ext cx="9800649" cy="4895825"/>
          </a:xfrm>
        </p:spPr>
        <p:txBody>
          <a:bodyPr>
            <a:normAutofit/>
          </a:bodyPr>
          <a:lstStyle/>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Threshold</a:t>
            </a:r>
            <a:r>
              <a:rPr lang="en-US" dirty="0">
                <a:ea typeface="ＭＳ Ｐゴシック" pitchFamily="-106" charset="-128"/>
                <a:cs typeface="ＭＳ Ｐゴシック" pitchFamily="-106" charset="-128"/>
              </a:rPr>
              <a:t>: The minimal level of a (design) criterion or value that an alternative has to meet in order to be acceptable with respect to that criterion or value.</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Reasoning</a:t>
            </a:r>
            <a:r>
              <a:rPr lang="en-US" dirty="0">
                <a:ea typeface="ＭＳ Ｐゴシック" pitchFamily="-106" charset="-128"/>
                <a:cs typeface="ＭＳ Ｐゴシック" pitchFamily="-106" charset="-128"/>
              </a:rPr>
              <a:t>: An approach that aims at clarifying the values that underlie the conflicting design requirements by (1) identify relevant values, (2) specify the values, and (3) looking for common ground among values.</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Value Sensitive Design</a:t>
            </a:r>
            <a:r>
              <a:rPr lang="en-US" dirty="0">
                <a:ea typeface="ＭＳ Ｐゴシック" pitchFamily="-106" charset="-128"/>
                <a:cs typeface="ＭＳ Ｐゴシック" pitchFamily="-106" charset="-128"/>
              </a:rPr>
              <a:t>: An approach that aims at integrating values of ethical importance in a systematic way in engineering design.</a:t>
            </a: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marL="0" indent="0"/>
            <a:endParaRPr lang="en-US"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25</a:t>
            </a:fld>
            <a:endParaRPr lang="de-DE"/>
          </a:p>
        </p:txBody>
      </p:sp>
      <p:sp>
        <p:nvSpPr>
          <p:cNvPr id="6" name="TextBox 5"/>
          <p:cNvSpPr txBox="1"/>
          <p:nvPr/>
        </p:nvSpPr>
        <p:spPr>
          <a:xfrm>
            <a:off x="7196546" y="421921"/>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820950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78369" y="144001"/>
            <a:ext cx="9169401" cy="637849"/>
          </a:xfrm>
        </p:spPr>
        <p:txBody>
          <a:bodyPr/>
          <a:lstStyle/>
          <a:p>
            <a:pPr eaLnBrk="1" hangingPunct="1"/>
            <a:r>
              <a:rPr lang="en-US" sz="3200" b="1" dirty="0">
                <a:ea typeface="ＭＳ Ｐゴシック" pitchFamily="-106" charset="-128"/>
                <a:cs typeface="ＭＳ Ｐゴシック" pitchFamily="-106" charset="-128"/>
              </a:rPr>
              <a:t>Comparison of the Methods ...</a:t>
            </a:r>
            <a:endParaRPr lang="de-DE" sz="3200" b="1"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26</a:t>
            </a:fld>
            <a:endParaRPr lang="de-DE"/>
          </a:p>
        </p:txBody>
      </p:sp>
      <p:sp>
        <p:nvSpPr>
          <p:cNvPr id="6" name="TextBox 5"/>
          <p:cNvSpPr txBox="1"/>
          <p:nvPr/>
        </p:nvSpPr>
        <p:spPr>
          <a:xfrm>
            <a:off x="7209540" y="799998"/>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51292539"/>
              </p:ext>
            </p:extLst>
          </p:nvPr>
        </p:nvGraphicFramePr>
        <p:xfrm>
          <a:off x="611043" y="1349118"/>
          <a:ext cx="8280920" cy="4604929"/>
        </p:xfrm>
        <a:graphic>
          <a:graphicData uri="http://schemas.openxmlformats.org/drawingml/2006/table">
            <a:tbl>
              <a:tblPr firstRow="1" bandRow="1">
                <a:tableStyleId>{5C22544A-7EE6-4342-B048-85BDC9FD1C3A}</a:tableStyleId>
              </a:tblPr>
              <a:tblGrid>
                <a:gridCol w="2070230">
                  <a:extLst>
                    <a:ext uri="{9D8B030D-6E8A-4147-A177-3AD203B41FA5}">
                      <a16:colId xmlns:a16="http://schemas.microsoft.com/office/drawing/2014/main" val="20000"/>
                    </a:ext>
                  </a:extLst>
                </a:gridCol>
                <a:gridCol w="1674186">
                  <a:extLst>
                    <a:ext uri="{9D8B030D-6E8A-4147-A177-3AD203B41FA5}">
                      <a16:colId xmlns:a16="http://schemas.microsoft.com/office/drawing/2014/main" val="20001"/>
                    </a:ext>
                  </a:extLst>
                </a:gridCol>
                <a:gridCol w="2088232">
                  <a:extLst>
                    <a:ext uri="{9D8B030D-6E8A-4147-A177-3AD203B41FA5}">
                      <a16:colId xmlns:a16="http://schemas.microsoft.com/office/drawing/2014/main" val="20002"/>
                    </a:ext>
                  </a:extLst>
                </a:gridCol>
                <a:gridCol w="2448272">
                  <a:extLst>
                    <a:ext uri="{9D8B030D-6E8A-4147-A177-3AD203B41FA5}">
                      <a16:colId xmlns:a16="http://schemas.microsoft.com/office/drawing/2014/main" val="20003"/>
                    </a:ext>
                  </a:extLst>
                </a:gridCol>
              </a:tblGrid>
              <a:tr h="735856">
                <a:tc>
                  <a:txBody>
                    <a:bodyPr/>
                    <a:lstStyle/>
                    <a:p>
                      <a:r>
                        <a:rPr lang="en-US" sz="1600" dirty="0"/>
                        <a:t>Method</a:t>
                      </a:r>
                    </a:p>
                  </a:txBody>
                  <a:tcPr/>
                </a:tc>
                <a:tc>
                  <a:txBody>
                    <a:bodyPr/>
                    <a:lstStyle/>
                    <a:p>
                      <a:r>
                        <a:rPr lang="en-US" sz="1600" dirty="0"/>
                        <a:t>Weighting of values?</a:t>
                      </a:r>
                    </a:p>
                  </a:txBody>
                  <a:tcPr/>
                </a:tc>
                <a:tc>
                  <a:txBody>
                    <a:bodyPr/>
                    <a:lstStyle/>
                    <a:p>
                      <a:r>
                        <a:rPr lang="en-US" sz="1600" dirty="0"/>
                        <a:t>Main advantages</a:t>
                      </a:r>
                    </a:p>
                  </a:txBody>
                  <a:tcPr/>
                </a:tc>
                <a:tc>
                  <a:txBody>
                    <a:bodyPr/>
                    <a:lstStyle/>
                    <a:p>
                      <a:r>
                        <a:rPr lang="en-US" sz="1600" dirty="0"/>
                        <a:t>Main disadvantages</a:t>
                      </a:r>
                    </a:p>
                  </a:txBody>
                  <a:tcPr/>
                </a:tc>
                <a:extLst>
                  <a:ext uri="{0D108BD9-81ED-4DB2-BD59-A6C34878D82A}">
                    <a16:rowId xmlns:a16="http://schemas.microsoft.com/office/drawing/2014/main" val="10000"/>
                  </a:ext>
                </a:extLst>
              </a:tr>
              <a:tr h="741051">
                <a:tc>
                  <a:txBody>
                    <a:bodyPr/>
                    <a:lstStyle/>
                    <a:p>
                      <a:r>
                        <a:rPr lang="en-US" sz="1600" b="1" dirty="0"/>
                        <a:t>Cost-Benefit Analysis</a:t>
                      </a:r>
                    </a:p>
                  </a:txBody>
                  <a:tcPr/>
                </a:tc>
                <a:tc>
                  <a:txBody>
                    <a:bodyPr/>
                    <a:lstStyle/>
                    <a:p>
                      <a:r>
                        <a:rPr lang="en-US" sz="1600" dirty="0"/>
                        <a:t>All monetary</a:t>
                      </a:r>
                    </a:p>
                  </a:txBody>
                  <a:tcPr/>
                </a:tc>
                <a:tc>
                  <a:txBody>
                    <a:bodyPr/>
                    <a:lstStyle/>
                    <a:p>
                      <a:r>
                        <a:rPr lang="en-US" sz="1600" dirty="0"/>
                        <a:t>Options</a:t>
                      </a:r>
                      <a:r>
                        <a:rPr lang="en-US" sz="1600" baseline="0" dirty="0"/>
                        <a:t> are made comparable</a:t>
                      </a:r>
                      <a:endParaRPr lang="en-US" sz="1600" dirty="0"/>
                    </a:p>
                  </a:txBody>
                  <a:tcPr/>
                </a:tc>
                <a:tc>
                  <a:txBody>
                    <a:bodyPr/>
                    <a:lstStyle/>
                    <a:p>
                      <a:r>
                        <a:rPr lang="en-US" sz="1600" dirty="0"/>
                        <a:t>Values are treated as commensurable</a:t>
                      </a:r>
                    </a:p>
                  </a:txBody>
                  <a:tcPr/>
                </a:tc>
                <a:extLst>
                  <a:ext uri="{0D108BD9-81ED-4DB2-BD59-A6C34878D82A}">
                    <a16:rowId xmlns:a16="http://schemas.microsoft.com/office/drawing/2014/main" val="10001"/>
                  </a:ext>
                </a:extLst>
              </a:tr>
              <a:tr h="741051">
                <a:tc>
                  <a:txBody>
                    <a:bodyPr/>
                    <a:lstStyle/>
                    <a:p>
                      <a:r>
                        <a:rPr lang="en-US" sz="1600" b="1" dirty="0"/>
                        <a:t>Multiple Criteria Analysis</a:t>
                      </a:r>
                    </a:p>
                  </a:txBody>
                  <a:tcPr/>
                </a:tc>
                <a:tc>
                  <a:txBody>
                    <a:bodyPr/>
                    <a:lstStyle/>
                    <a:p>
                      <a:r>
                        <a:rPr lang="en-US" sz="1600" dirty="0"/>
                        <a:t>Trade-offs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t>Options</a:t>
                      </a:r>
                      <a:r>
                        <a:rPr lang="en-US" sz="1600" baseline="0" dirty="0"/>
                        <a:t> are made comparable</a:t>
                      </a:r>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a:t>Values are treated as commensurable</a:t>
                      </a:r>
                    </a:p>
                  </a:txBody>
                  <a:tcPr/>
                </a:tc>
                <a:extLst>
                  <a:ext uri="{0D108BD9-81ED-4DB2-BD59-A6C34878D82A}">
                    <a16:rowId xmlns:a16="http://schemas.microsoft.com/office/drawing/2014/main" val="10002"/>
                  </a:ext>
                </a:extLst>
              </a:tr>
              <a:tr h="741051">
                <a:tc>
                  <a:txBody>
                    <a:bodyPr/>
                    <a:lstStyle/>
                    <a:p>
                      <a:r>
                        <a:rPr lang="en-US" sz="1600" b="1" dirty="0"/>
                        <a:t>Thresholds</a:t>
                      </a:r>
                    </a:p>
                  </a:txBody>
                  <a:tcPr/>
                </a:tc>
                <a:tc>
                  <a:txBody>
                    <a:bodyPr/>
                    <a:lstStyle/>
                    <a:p>
                      <a:r>
                        <a:rPr lang="en-US" sz="1600" dirty="0"/>
                        <a:t>Minimal value</a:t>
                      </a:r>
                    </a:p>
                  </a:txBody>
                  <a:tcPr/>
                </a:tc>
                <a:tc>
                  <a:txBody>
                    <a:bodyPr/>
                    <a:lstStyle/>
                    <a:p>
                      <a:r>
                        <a:rPr lang="en-US" sz="1600" dirty="0"/>
                        <a:t>Selected alternatives meet thresholds</a:t>
                      </a:r>
                    </a:p>
                  </a:txBody>
                  <a:tcPr/>
                </a:tc>
                <a:tc>
                  <a:txBody>
                    <a:bodyPr/>
                    <a:lstStyle/>
                    <a:p>
                      <a:r>
                        <a:rPr lang="en-US" sz="1600" dirty="0"/>
                        <a:t>Are the thresholds independent?</a:t>
                      </a:r>
                    </a:p>
                  </a:txBody>
                  <a:tcPr/>
                </a:tc>
                <a:extLst>
                  <a:ext uri="{0D108BD9-81ED-4DB2-BD59-A6C34878D82A}">
                    <a16:rowId xmlns:a16="http://schemas.microsoft.com/office/drawing/2014/main" val="10003"/>
                  </a:ext>
                </a:extLst>
              </a:tr>
              <a:tr h="741051">
                <a:tc>
                  <a:txBody>
                    <a:bodyPr/>
                    <a:lstStyle/>
                    <a:p>
                      <a:r>
                        <a:rPr lang="en-US" sz="1600" b="1" dirty="0"/>
                        <a:t>Reasoning</a:t>
                      </a:r>
                    </a:p>
                  </a:txBody>
                  <a:tcPr/>
                </a:tc>
                <a:tc>
                  <a:txBody>
                    <a:bodyPr/>
                    <a:lstStyle/>
                    <a:p>
                      <a:r>
                        <a:rPr lang="en-US" sz="1600" dirty="0"/>
                        <a:t>Only</a:t>
                      </a:r>
                      <a:r>
                        <a:rPr lang="en-US" sz="1600" baseline="0" dirty="0"/>
                        <a:t> related</a:t>
                      </a:r>
                      <a:endParaRPr lang="en-US" sz="1600" dirty="0"/>
                    </a:p>
                  </a:txBody>
                  <a:tcPr/>
                </a:tc>
                <a:tc>
                  <a:txBody>
                    <a:bodyPr/>
                    <a:lstStyle/>
                    <a:p>
                      <a:r>
                        <a:rPr lang="en-US" sz="1600" dirty="0"/>
                        <a:t>Might</a:t>
                      </a:r>
                      <a:r>
                        <a:rPr lang="en-US" sz="1600" baseline="0" dirty="0"/>
                        <a:t> solve value conflicts</a:t>
                      </a:r>
                      <a:endParaRPr lang="en-US" sz="1600" dirty="0"/>
                    </a:p>
                  </a:txBody>
                  <a:tcPr/>
                </a:tc>
                <a:tc>
                  <a:txBody>
                    <a:bodyPr/>
                    <a:lstStyle/>
                    <a:p>
                      <a:r>
                        <a:rPr lang="en-US" sz="1600" dirty="0"/>
                        <a:t>Not all value conflicts</a:t>
                      </a:r>
                      <a:r>
                        <a:rPr lang="en-US" sz="1600" baseline="0" dirty="0"/>
                        <a:t> can be solved this way</a:t>
                      </a:r>
                      <a:endParaRPr lang="en-US" sz="1600" dirty="0"/>
                    </a:p>
                  </a:txBody>
                  <a:tcPr/>
                </a:tc>
                <a:extLst>
                  <a:ext uri="{0D108BD9-81ED-4DB2-BD59-A6C34878D82A}">
                    <a16:rowId xmlns:a16="http://schemas.microsoft.com/office/drawing/2014/main" val="10004"/>
                  </a:ext>
                </a:extLst>
              </a:tr>
              <a:tr h="741051">
                <a:tc>
                  <a:txBody>
                    <a:bodyPr/>
                    <a:lstStyle/>
                    <a:p>
                      <a:r>
                        <a:rPr lang="en-US" sz="1600" b="1" dirty="0"/>
                        <a:t>Value Sensitive Design</a:t>
                      </a:r>
                    </a:p>
                  </a:txBody>
                  <a:tcPr/>
                </a:tc>
                <a:tc>
                  <a:txBody>
                    <a:bodyPr/>
                    <a:lstStyle/>
                    <a:p>
                      <a:r>
                        <a:rPr lang="en-US" sz="1600" dirty="0"/>
                        <a:t>Not applicable</a:t>
                      </a:r>
                    </a:p>
                  </a:txBody>
                  <a:tcPr/>
                </a:tc>
                <a:tc>
                  <a:txBody>
                    <a:bodyPr/>
                    <a:lstStyle/>
                    <a:p>
                      <a:r>
                        <a:rPr lang="en-US" sz="1600" dirty="0"/>
                        <a:t>Can lead to better alternatives</a:t>
                      </a:r>
                    </a:p>
                  </a:txBody>
                  <a:tcPr/>
                </a:tc>
                <a:tc>
                  <a:txBody>
                    <a:bodyPr/>
                    <a:lstStyle/>
                    <a:p>
                      <a:r>
                        <a:rPr lang="en-US" sz="1600" dirty="0"/>
                        <a:t>May not solve the problem</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35180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78369" y="144001"/>
            <a:ext cx="9169401" cy="637849"/>
          </a:xfrm>
        </p:spPr>
        <p:txBody>
          <a:bodyPr/>
          <a:lstStyle/>
          <a:p>
            <a:pPr eaLnBrk="1" hangingPunct="1"/>
            <a:r>
              <a:rPr lang="en-US" sz="3200" b="1" dirty="0">
                <a:ea typeface="ＭＳ Ｐゴシック" pitchFamily="-106" charset="-128"/>
                <a:cs typeface="ＭＳ Ｐゴシック" pitchFamily="-106" charset="-128"/>
              </a:rPr>
              <a:t>When are Risks Acceptable?</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476463" y="1401276"/>
            <a:ext cx="9940713" cy="4679801"/>
          </a:xfrm>
        </p:spPr>
        <p:txBody>
          <a:bodyPr/>
          <a:lstStyle/>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Informed consent</a:t>
            </a:r>
            <a:r>
              <a:rPr lang="en-US" sz="2000" dirty="0">
                <a:ea typeface="ＭＳ Ｐゴシック" pitchFamily="-106" charset="-128"/>
                <a:cs typeface="ＭＳ Ｐゴシック" pitchFamily="-106" charset="-128"/>
              </a:rPr>
              <a:t>: Principle that state the activities (experiments, risks) are acceptable if people have free consented to them after being fully informed about the (potential) risk and benefits of these activities (experiments, risks).</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Risk-Cost-Benefit Analysis</a:t>
            </a:r>
            <a:r>
              <a:rPr lang="en-US" sz="2000" dirty="0">
                <a:ea typeface="ＭＳ Ｐゴシック" pitchFamily="-106" charset="-128"/>
                <a:cs typeface="ＭＳ Ｐゴシック" pitchFamily="-106" charset="-128"/>
              </a:rPr>
              <a:t>: This is a variant of regular cost-benefit analysis. The social costs for risks reduction are weighed against the social benefits offered by risk reduction, so achieving an optimal level of risk which the social benefits are highest.</a:t>
            </a: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marL="0" indent="0"/>
            <a:endParaRPr lang="en-US" sz="2000" dirty="0">
              <a:ea typeface="ＭＳ Ｐゴシック" pitchFamily="-106" charset="-128"/>
              <a:cs typeface="ＭＳ Ｐゴシック" pitchFamily="-106" charset="-128"/>
            </a:endParaRPr>
          </a:p>
          <a:p>
            <a:pPr marL="0" indent="0"/>
            <a:endParaRPr lang="de-DE" sz="20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27</a:t>
            </a:fld>
            <a:endParaRPr lang="de-DE"/>
          </a:p>
        </p:txBody>
      </p:sp>
      <p:sp>
        <p:nvSpPr>
          <p:cNvPr id="6" name="TextBox 5"/>
          <p:cNvSpPr txBox="1"/>
          <p:nvPr/>
        </p:nvSpPr>
        <p:spPr>
          <a:xfrm>
            <a:off x="7300455" y="776923"/>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855627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78369" y="144001"/>
            <a:ext cx="9169401" cy="637849"/>
          </a:xfrm>
        </p:spPr>
        <p:txBody>
          <a:bodyPr/>
          <a:lstStyle/>
          <a:p>
            <a:pPr eaLnBrk="1" hangingPunct="1"/>
            <a:r>
              <a:rPr lang="en-US" sz="3200" b="1" dirty="0">
                <a:ea typeface="ＭＳ Ｐゴシック" pitchFamily="-106" charset="-128"/>
                <a:cs typeface="ＭＳ Ｐゴシック" pitchFamily="-106" charset="-128"/>
              </a:rPr>
              <a:t>When are Risks Acceptable?</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526473" y="1329472"/>
            <a:ext cx="9890703" cy="4751809"/>
          </a:xfrm>
        </p:spPr>
        <p:txBody>
          <a:bodyPr>
            <a:normAutofit/>
          </a:bodyPr>
          <a:lstStyle/>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Best available technology</a:t>
            </a:r>
            <a:r>
              <a:rPr lang="en-US" dirty="0">
                <a:ea typeface="ＭＳ Ｐゴシック" pitchFamily="-106" charset="-128"/>
                <a:cs typeface="ＭＳ Ｐゴシック" pitchFamily="-106" charset="-128"/>
              </a:rPr>
              <a:t>: As an approach to acceptable risk (or acceptable environment emissions), best available technology refers to an approach that does not prescribe a specific technology but uses the best available technological alternative as yardstick for what is acceptable.</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Precautionary Principle</a:t>
            </a:r>
            <a:r>
              <a:rPr lang="en-US" dirty="0">
                <a:ea typeface="ＭＳ Ｐゴシック" pitchFamily="-106" charset="-128"/>
                <a:cs typeface="ＭＳ Ｐゴシック" pitchFamily="-106" charset="-128"/>
              </a:rPr>
              <a:t>: Principle that prescribes how to deal with threats that are uncertain and/or cannot be scientifically established. In its most general form, the precautionary principle has the following general format: If there is (1) a threat, which is (2) uncertain, then (3) some kind of action (4) is mandatory. This definition has four dimensions: (1) the threat dimension; (2) the uncertainty dimension; (3) the action dimension, and (4) the prescription dimension. </a:t>
            </a: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marL="0" indent="0"/>
            <a:endParaRPr lang="en-US"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28</a:t>
            </a:fld>
            <a:endParaRPr lang="de-DE"/>
          </a:p>
        </p:txBody>
      </p:sp>
      <p:sp>
        <p:nvSpPr>
          <p:cNvPr id="6" name="TextBox 5"/>
          <p:cNvSpPr txBox="1"/>
          <p:nvPr/>
        </p:nvSpPr>
        <p:spPr>
          <a:xfrm>
            <a:off x="7286601" y="866997"/>
            <a:ext cx="2835007" cy="369332"/>
          </a:xfrm>
          <a:prstGeom prst="rect">
            <a:avLst/>
          </a:prstGeom>
          <a:noFill/>
        </p:spPr>
        <p:txBody>
          <a:bodyPr wrap="none" rtlCol="0">
            <a:spAutoFit/>
          </a:bodyPr>
          <a:lstStyle/>
          <a:p>
            <a:r>
              <a:rPr lang="en-GB">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282779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78369" y="144001"/>
            <a:ext cx="9169401" cy="637849"/>
          </a:xfrm>
        </p:spPr>
        <p:txBody>
          <a:bodyPr/>
          <a:lstStyle/>
          <a:p>
            <a:pPr eaLnBrk="1" hangingPunct="1"/>
            <a:r>
              <a:rPr lang="en-US" sz="3200" b="1" dirty="0">
                <a:ea typeface="ＭＳ Ｐゴシック" pitchFamily="-106" charset="-128"/>
                <a:cs typeface="ＭＳ Ｐゴシック" pitchFamily="-106" charset="-128"/>
              </a:rPr>
              <a:t>Summary</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478369" y="1213308"/>
            <a:ext cx="11473384" cy="4176110"/>
          </a:xfrm>
        </p:spPr>
        <p:txBody>
          <a:bodyPr>
            <a:normAutofit fontScale="92500"/>
          </a:bodyPr>
          <a:lstStyle/>
          <a:p>
            <a:pPr eaLnBrk="1" hangingPunct="1">
              <a:buClr>
                <a:schemeClr val="accent1"/>
              </a:buClr>
              <a:buSzPct val="80000"/>
              <a:buFont typeface=".AppleSDGothicNeoI-Regular" charset="-127"/>
              <a:buChar char="◼︎"/>
            </a:pPr>
            <a:r>
              <a:rPr lang="en-US" dirty="0">
                <a:ea typeface="ＭＳ Ｐゴシック" pitchFamily="-106" charset="-128"/>
                <a:cs typeface="ＭＳ Ｐゴシック" pitchFamily="-106" charset="-128"/>
              </a:rPr>
              <a:t>Disaster or major failures of engineered systems result in the question of </a:t>
            </a:r>
            <a:r>
              <a:rPr lang="en-US" b="1" dirty="0">
                <a:solidFill>
                  <a:schemeClr val="accent1"/>
                </a:solidFill>
                <a:ea typeface="ＭＳ Ｐゴシック" pitchFamily="-106" charset="-128"/>
                <a:cs typeface="ＭＳ Ｐゴシック" pitchFamily="-106" charset="-128"/>
              </a:rPr>
              <a:t>(moral) responsibility</a:t>
            </a:r>
            <a:r>
              <a:rPr lang="en-US" dirty="0">
                <a:ea typeface="ＭＳ Ｐゴシック" pitchFamily="-106" charset="-128"/>
                <a:cs typeface="ＭＳ Ｐゴシック" pitchFamily="-106" charset="-128"/>
              </a:rPr>
              <a:t>.</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Normative Ethics</a:t>
            </a:r>
            <a:r>
              <a:rPr lang="en-US" dirty="0">
                <a:ea typeface="ＭＳ Ｐゴシック" pitchFamily="-106" charset="-128"/>
                <a:cs typeface="ＭＳ Ｐゴシック" pitchFamily="-106" charset="-128"/>
              </a:rPr>
              <a:t> tries to formulate normative recommendations about how to act or live, but no ethic theory is generally accepted and depending on the case the consequences, actions, nature of the acting person, or the group may all matter. </a:t>
            </a:r>
          </a:p>
          <a:p>
            <a:pPr eaLnBrk="1" hangingPunct="1">
              <a:buClr>
                <a:schemeClr val="accent1"/>
              </a:buClr>
              <a:buSzPct val="80000"/>
              <a:buFont typeface=".AppleSDGothicNeoI-Regular" charset="-127"/>
              <a:buChar char="◼︎"/>
            </a:pPr>
            <a:r>
              <a:rPr lang="en-US" dirty="0">
                <a:ea typeface="ＭＳ Ｐゴシック" pitchFamily="-106" charset="-128"/>
                <a:cs typeface="ＭＳ Ｐゴシック" pitchFamily="-106" charset="-128"/>
              </a:rPr>
              <a:t>Therefore, it is suggested to use </a:t>
            </a:r>
            <a:r>
              <a:rPr lang="en-US" b="1" dirty="0">
                <a:solidFill>
                  <a:schemeClr val="accent1"/>
                </a:solidFill>
                <a:ea typeface="ＭＳ Ｐゴシック" pitchFamily="-106" charset="-128"/>
                <a:cs typeface="ＭＳ Ｐゴシック" pitchFamily="-106" charset="-128"/>
              </a:rPr>
              <a:t>normative argumentation </a:t>
            </a:r>
            <a:r>
              <a:rPr lang="en-US" dirty="0">
                <a:ea typeface="ＭＳ Ｐゴシック" pitchFamily="-106" charset="-128"/>
                <a:cs typeface="ＭＳ Ｐゴシック" pitchFamily="-106" charset="-128"/>
              </a:rPr>
              <a:t>for specific moral problems and study possible actions rather than try to simply apply only </a:t>
            </a:r>
            <a:r>
              <a:rPr lang="en-US" b="1" dirty="0">
                <a:solidFill>
                  <a:schemeClr val="accent1"/>
                </a:solidFill>
                <a:ea typeface="ＭＳ Ｐゴシック" pitchFamily="-106" charset="-128"/>
                <a:cs typeface="ＭＳ Ｐゴシック" pitchFamily="-106" charset="-128"/>
              </a:rPr>
              <a:t>one</a:t>
            </a:r>
            <a:r>
              <a:rPr lang="en-US" dirty="0">
                <a:solidFill>
                  <a:schemeClr val="accent1"/>
                </a:solidFill>
                <a:ea typeface="ＭＳ Ｐゴシック" pitchFamily="-106" charset="-128"/>
                <a:cs typeface="ＭＳ Ｐゴシック" pitchFamily="-106" charset="-128"/>
              </a:rPr>
              <a:t> </a:t>
            </a:r>
            <a:r>
              <a:rPr lang="en-US" dirty="0">
                <a:ea typeface="ＭＳ Ｐゴシック" pitchFamily="-106" charset="-128"/>
                <a:cs typeface="ＭＳ Ｐゴシック" pitchFamily="-106" charset="-128"/>
              </a:rPr>
              <a:t>specific ethic theory.</a:t>
            </a:r>
            <a:endParaRPr lang="en-US" i="1"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r>
              <a:rPr lang="en-US" dirty="0">
                <a:ea typeface="ＭＳ Ｐゴシック" pitchFamily="-106" charset="-128"/>
                <a:cs typeface="ＭＳ Ｐゴシック" pitchFamily="-106" charset="-128"/>
              </a:rPr>
              <a:t>Normative argumentation can employ the </a:t>
            </a:r>
            <a:r>
              <a:rPr lang="en-US" b="1" dirty="0">
                <a:solidFill>
                  <a:schemeClr val="accent1"/>
                </a:solidFill>
                <a:ea typeface="ＭＳ Ｐゴシック" pitchFamily="-106" charset="-128"/>
                <a:cs typeface="ＭＳ Ｐゴシック" pitchFamily="-106" charset="-128"/>
              </a:rPr>
              <a:t>ethical cycle</a:t>
            </a:r>
            <a:r>
              <a:rPr lang="en-US" dirty="0">
                <a:ea typeface="ＭＳ Ｐゴシック" pitchFamily="-106" charset="-128"/>
                <a:cs typeface="ＭＳ Ｐゴシック" pitchFamily="-106" charset="-128"/>
              </a:rPr>
              <a:t> and</a:t>
            </a:r>
            <a:r>
              <a:rPr lang="en-US" b="1" dirty="0">
                <a:solidFill>
                  <a:schemeClr val="accent1"/>
                </a:solidFill>
                <a:ea typeface="ＭＳ Ｐゴシック" pitchFamily="-106" charset="-128"/>
                <a:cs typeface="ＭＳ Ｐゴシック" pitchFamily="-106" charset="-128"/>
              </a:rPr>
              <a:t> valid</a:t>
            </a:r>
            <a:r>
              <a:rPr lang="en-US" dirty="0">
                <a:ea typeface="ＭＳ Ｐゴシック" pitchFamily="-106" charset="-128"/>
                <a:cs typeface="ＭＳ Ｐゴシック" pitchFamily="-106" charset="-128"/>
              </a:rPr>
              <a:t> or </a:t>
            </a:r>
            <a:r>
              <a:rPr lang="en-US" b="1" dirty="0">
                <a:solidFill>
                  <a:schemeClr val="accent1"/>
                </a:solidFill>
                <a:ea typeface="ＭＳ Ｐゴシック" pitchFamily="-106" charset="-128"/>
                <a:cs typeface="ＭＳ Ｐゴシック" pitchFamily="-106" charset="-128"/>
              </a:rPr>
              <a:t>plausible</a:t>
            </a:r>
            <a:r>
              <a:rPr lang="en-US" dirty="0">
                <a:solidFill>
                  <a:schemeClr val="accent1"/>
                </a:solidFill>
                <a:ea typeface="ＭＳ Ｐゴシック" pitchFamily="-106" charset="-128"/>
                <a:cs typeface="ＭＳ Ｐゴシック" pitchFamily="-106" charset="-128"/>
              </a:rPr>
              <a:t> </a:t>
            </a:r>
            <a:r>
              <a:rPr lang="en-US" dirty="0">
                <a:ea typeface="ＭＳ Ｐゴシック" pitchFamily="-106" charset="-128"/>
                <a:cs typeface="ＭＳ Ｐゴシック" pitchFamily="-106" charset="-128"/>
              </a:rPr>
              <a:t>arguments and has to uncover </a:t>
            </a:r>
            <a:r>
              <a:rPr lang="en-US" b="1" dirty="0">
                <a:solidFill>
                  <a:schemeClr val="accent1"/>
                </a:solidFill>
                <a:ea typeface="ＭＳ Ｐゴシック" pitchFamily="-106" charset="-128"/>
                <a:cs typeface="ＭＳ Ｐゴシック" pitchFamily="-106" charset="-128"/>
              </a:rPr>
              <a:t>fallacies</a:t>
            </a:r>
            <a:r>
              <a:rPr lang="en-US" dirty="0">
                <a:ea typeface="ＭＳ Ｐゴシック" pitchFamily="-106" charset="-128"/>
                <a:cs typeface="ＭＳ Ｐゴシック" pitchFamily="-106" charset="-128"/>
              </a:rPr>
              <a:t>.</a:t>
            </a:r>
          </a:p>
          <a:p>
            <a:pPr eaLnBrk="1" hangingPunct="1">
              <a:buClr>
                <a:schemeClr val="accent1"/>
              </a:buClr>
              <a:buSzPct val="80000"/>
              <a:buFont typeface=".AppleSDGothicNeoI-Regular" charset="-127"/>
              <a:buChar char="◼︎"/>
            </a:pPr>
            <a:r>
              <a:rPr lang="en-US" dirty="0">
                <a:ea typeface="ＭＳ Ｐゴシック" pitchFamily="-106" charset="-128"/>
                <a:cs typeface="ＭＳ Ｐゴシック" pitchFamily="-106" charset="-128"/>
              </a:rPr>
              <a:t>Several methods allow to study related </a:t>
            </a:r>
            <a:r>
              <a:rPr lang="en-US" b="1" dirty="0">
                <a:solidFill>
                  <a:schemeClr val="accent1"/>
                </a:solidFill>
                <a:ea typeface="ＭＳ Ｐゴシック" pitchFamily="-106" charset="-128"/>
                <a:cs typeface="ＭＳ Ｐゴシック" pitchFamily="-106" charset="-128"/>
              </a:rPr>
              <a:t>value conflicts </a:t>
            </a:r>
            <a:r>
              <a:rPr lang="en-US" dirty="0">
                <a:ea typeface="ＭＳ Ｐゴシック" pitchFamily="-106" charset="-128"/>
                <a:cs typeface="ＭＳ Ｐゴシック" pitchFamily="-106" charset="-128"/>
              </a:rPr>
              <a:t>including the related moral problems (in particular risk) also during design. </a:t>
            </a:r>
          </a:p>
          <a:p>
            <a:pPr marL="0" indent="0"/>
            <a:endParaRPr lang="en-US"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29</a:t>
            </a:fld>
            <a:endParaRPr lang="de-DE"/>
          </a:p>
        </p:txBody>
      </p:sp>
    </p:spTree>
    <p:extLst>
      <p:ext uri="{BB962C8B-B14F-4D97-AF65-F5344CB8AC3E}">
        <p14:creationId xmlns:p14="http://schemas.microsoft.com/office/powerpoint/2010/main" val="1619683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78369" y="144001"/>
            <a:ext cx="9169401" cy="637849"/>
          </a:xfrm>
        </p:spPr>
        <p:txBody>
          <a:bodyPr/>
          <a:lstStyle/>
          <a:p>
            <a:pPr eaLnBrk="1" hangingPunct="1"/>
            <a:r>
              <a:rPr lang="en-US" sz="3200" b="1" dirty="0">
                <a:ea typeface="ＭＳ Ｐゴシック" pitchFamily="-106" charset="-128"/>
                <a:cs typeface="ＭＳ Ｐゴシック" pitchFamily="-106" charset="-128"/>
              </a:rPr>
              <a:t>Normative Argumentation - Valid</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485296" y="1531624"/>
            <a:ext cx="11112864" cy="4239237"/>
          </a:xfrm>
        </p:spPr>
        <p:txBody>
          <a:bodyPr/>
          <a:lstStyle/>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Valid Argumentation</a:t>
            </a:r>
            <a:r>
              <a:rPr lang="en-US" sz="2000" dirty="0">
                <a:ea typeface="ＭＳ Ｐゴシック" pitchFamily="-106" charset="-128"/>
                <a:cs typeface="ＭＳ Ｐゴシック" pitchFamily="-106" charset="-128"/>
              </a:rPr>
              <a:t>: An argument whose conclusion follow with necessity from its premises: if the premises are true, the conclusion must be true.</a:t>
            </a: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lvl="1" eaLnBrk="1" hangingPunct="1">
              <a:buSzPct val="80000"/>
              <a:buFont typeface=".AppleSDGothicNeoI-Regular" charset="-127"/>
              <a:buChar char="◼︎"/>
            </a:pPr>
            <a:r>
              <a:rPr lang="en-US" sz="1800" b="1" dirty="0">
                <a:ea typeface="ＭＳ Ｐゴシック" pitchFamily="-106" charset="-128"/>
                <a:cs typeface="ＭＳ Ｐゴシック" pitchFamily="-106" charset="-128"/>
              </a:rPr>
              <a:t>modus ponens</a:t>
            </a:r>
            <a:r>
              <a:rPr lang="en-US" sz="1800" dirty="0">
                <a:ea typeface="ＭＳ Ｐゴシック" pitchFamily="-106" charset="-128"/>
                <a:cs typeface="ＭＳ Ｐゴシック" pitchFamily="-106" charset="-128"/>
              </a:rPr>
              <a:t>: Latin for "method of affirming." </a:t>
            </a:r>
          </a:p>
          <a:p>
            <a:pPr lvl="1" eaLnBrk="1" hangingPunct="1">
              <a:buSzPct val="80000"/>
              <a:buFont typeface=".AppleSDGothicNeoI-Regular" charset="-127"/>
              <a:buChar char="◼︎"/>
            </a:pPr>
            <a:r>
              <a:rPr lang="en-US" sz="1800" dirty="0">
                <a:ea typeface="ＭＳ Ｐゴシック" pitchFamily="-106" charset="-128"/>
                <a:cs typeface="ＭＳ Ｐゴシック" pitchFamily="-106" charset="-128"/>
              </a:rPr>
              <a:t>A rule of inference used to draw logical conclusions.</a:t>
            </a:r>
          </a:p>
          <a:p>
            <a:pPr lvl="2">
              <a:buSzPct val="80000"/>
              <a:buFont typeface=".AppleSDGothicNeoI-Regular" charset="-127"/>
              <a:buChar char="◼︎"/>
            </a:pPr>
            <a:r>
              <a:rPr lang="en-US" sz="1800" dirty="0">
                <a:ea typeface="ＭＳ Ｐゴシック" pitchFamily="-106" charset="-128"/>
                <a:cs typeface="ＭＳ Ｐゴシック" pitchFamily="-106" charset="-128"/>
              </a:rPr>
              <a:t>if p is true, and if p implies q (p and q), then q is true.</a:t>
            </a:r>
          </a:p>
          <a:p>
            <a:pPr lvl="2">
              <a:buSzPct val="80000"/>
              <a:buFont typeface=".AppleSDGothicNeoI-Regular" charset="-127"/>
              <a:buChar char="◼︎"/>
            </a:pPr>
            <a:r>
              <a:rPr lang="en-US" sz="1800" dirty="0">
                <a:ea typeface="ＭＳ Ｐゴシック" pitchFamily="-106" charset="-128"/>
                <a:cs typeface="ＭＳ Ｐゴシック" pitchFamily="-106" charset="-128"/>
              </a:rPr>
              <a:t>“q” follows from “if p then q” and “p”</a:t>
            </a:r>
          </a:p>
          <a:p>
            <a:pPr marL="0" lvl="1" indent="0" eaLnBrk="1" hangingPunct="1">
              <a:buSzPct val="80000"/>
              <a:buNone/>
            </a:pPr>
            <a:endParaRPr lang="en-GB" sz="2800" kern="1200" dirty="0">
              <a:solidFill>
                <a:schemeClr val="tx1"/>
              </a:solidFill>
              <a:effectLst/>
              <a:latin typeface="Arial" pitchFamily="-112" charset="0"/>
              <a:ea typeface="ＭＳ Ｐゴシック" pitchFamily="-112" charset="-128"/>
              <a:cs typeface="ＭＳ Ｐゴシック" pitchFamily="-112" charset="-128"/>
            </a:endParaRPr>
          </a:p>
          <a:p>
            <a:pPr lvl="1" eaLnBrk="1" hangingPunct="1">
              <a:buSzPct val="80000"/>
              <a:buFont typeface=".AppleSDGothicNeoI-Regular" charset="-127"/>
              <a:buChar char="◼︎"/>
            </a:pPr>
            <a:endParaRPr lang="en-US" sz="1600" dirty="0">
              <a:ea typeface="ＭＳ Ｐゴシック" pitchFamily="-106" charset="-128"/>
              <a:cs typeface="ＭＳ Ｐゴシック" pitchFamily="-106" charset="-128"/>
            </a:endParaRPr>
          </a:p>
          <a:p>
            <a:pPr lvl="1" eaLnBrk="1" hangingPunct="1">
              <a:buSzPct val="80000"/>
              <a:buFont typeface=".AppleSDGothicNeoI-Regular" charset="-127"/>
              <a:buChar char="◼︎"/>
            </a:pPr>
            <a:endParaRPr lang="en-US" sz="16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3</a:t>
            </a:fld>
            <a:endParaRPr lang="de-DE"/>
          </a:p>
        </p:txBody>
      </p:sp>
      <p:sp>
        <p:nvSpPr>
          <p:cNvPr id="9" name="TextBox 8"/>
          <p:cNvSpPr txBox="1"/>
          <p:nvPr/>
        </p:nvSpPr>
        <p:spPr>
          <a:xfrm>
            <a:off x="7099565" y="802074"/>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graphicFrame>
        <p:nvGraphicFramePr>
          <p:cNvPr id="2" name="Table 2">
            <a:extLst>
              <a:ext uri="{FF2B5EF4-FFF2-40B4-BE49-F238E27FC236}">
                <a16:creationId xmlns:a16="http://schemas.microsoft.com/office/drawing/2014/main" id="{E026AF3B-5761-9A12-1AB0-C8DD188956D7}"/>
              </a:ext>
            </a:extLst>
          </p:cNvPr>
          <p:cNvGraphicFramePr>
            <a:graphicFrameLocks noGrp="1"/>
          </p:cNvGraphicFramePr>
          <p:nvPr>
            <p:extLst>
              <p:ext uri="{D42A27DB-BD31-4B8C-83A1-F6EECF244321}">
                <p14:modId xmlns:p14="http://schemas.microsoft.com/office/powerpoint/2010/main" val="1933940120"/>
              </p:ext>
            </p:extLst>
          </p:nvPr>
        </p:nvGraphicFramePr>
        <p:xfrm>
          <a:off x="2319044" y="4988243"/>
          <a:ext cx="6489936" cy="1188720"/>
        </p:xfrm>
        <a:graphic>
          <a:graphicData uri="http://schemas.openxmlformats.org/drawingml/2006/table">
            <a:tbl>
              <a:tblPr firstRow="1" bandRow="1">
                <a:tableStyleId>{5C22544A-7EE6-4342-B048-85BDC9FD1C3A}</a:tableStyleId>
              </a:tblPr>
              <a:tblGrid>
                <a:gridCol w="6489936">
                  <a:extLst>
                    <a:ext uri="{9D8B030D-6E8A-4147-A177-3AD203B41FA5}">
                      <a16:colId xmlns:a16="http://schemas.microsoft.com/office/drawing/2014/main" val="3605973468"/>
                    </a:ext>
                  </a:extLst>
                </a:gridCol>
              </a:tblGrid>
              <a:tr h="370840">
                <a:tc>
                  <a:txBody>
                    <a:bodyPr/>
                    <a:lstStyle/>
                    <a:p>
                      <a:r>
                        <a:rPr lang="en-US" sz="2000" dirty="0"/>
                        <a:t>modus ponens</a:t>
                      </a:r>
                    </a:p>
                  </a:txBody>
                  <a:tcPr/>
                </a:tc>
                <a:extLst>
                  <a:ext uri="{0D108BD9-81ED-4DB2-BD59-A6C34878D82A}">
                    <a16:rowId xmlns:a16="http://schemas.microsoft.com/office/drawing/2014/main" val="1083628405"/>
                  </a:ext>
                </a:extLst>
              </a:tr>
              <a:tr h="370840">
                <a:tc>
                  <a:txBody>
                    <a:bodyPr/>
                    <a:lstStyle/>
                    <a:p>
                      <a:r>
                        <a:rPr lang="en-US" sz="2000" b="1" dirty="0"/>
                        <a:t>p: </a:t>
                      </a:r>
                      <a:r>
                        <a:rPr lang="en-US" sz="2000" dirty="0"/>
                        <a:t>It is raining today and windy today</a:t>
                      </a:r>
                    </a:p>
                  </a:txBody>
                  <a:tcPr/>
                </a:tc>
                <a:extLst>
                  <a:ext uri="{0D108BD9-81ED-4DB2-BD59-A6C34878D82A}">
                    <a16:rowId xmlns:a16="http://schemas.microsoft.com/office/drawing/2014/main" val="3622845256"/>
                  </a:ext>
                </a:extLst>
              </a:tr>
              <a:tr h="370840">
                <a:tc>
                  <a:txBody>
                    <a:bodyPr/>
                    <a:lstStyle/>
                    <a:p>
                      <a:r>
                        <a:rPr lang="en-US" sz="2000" dirty="0"/>
                        <a:t>q: Then I will wear my raincoat</a:t>
                      </a:r>
                    </a:p>
                  </a:txBody>
                  <a:tcPr/>
                </a:tc>
                <a:extLst>
                  <a:ext uri="{0D108BD9-81ED-4DB2-BD59-A6C34878D82A}">
                    <a16:rowId xmlns:a16="http://schemas.microsoft.com/office/drawing/2014/main" val="779682593"/>
                  </a:ext>
                </a:extLst>
              </a:tr>
            </a:tbl>
          </a:graphicData>
        </a:graphic>
      </p:graphicFrame>
    </p:spTree>
    <p:extLst>
      <p:ext uri="{BB962C8B-B14F-4D97-AF65-F5344CB8AC3E}">
        <p14:creationId xmlns:p14="http://schemas.microsoft.com/office/powerpoint/2010/main" val="17153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2BFD1-9201-498A-82E2-234A5B43787B}"/>
              </a:ext>
            </a:extLst>
          </p:cNvPr>
          <p:cNvSpPr>
            <a:spLocks noGrp="1"/>
          </p:cNvSpPr>
          <p:nvPr>
            <p:ph type="title"/>
          </p:nvPr>
        </p:nvSpPr>
        <p:spPr/>
        <p:txBody>
          <a:bodyPr/>
          <a:lstStyle/>
          <a:p>
            <a:r>
              <a:rPr lang="en-US" dirty="0"/>
              <a:t>Assignment-5</a:t>
            </a:r>
          </a:p>
        </p:txBody>
      </p:sp>
      <p:sp>
        <p:nvSpPr>
          <p:cNvPr id="3" name="Content Placeholder 2">
            <a:extLst>
              <a:ext uri="{FF2B5EF4-FFF2-40B4-BE49-F238E27FC236}">
                <a16:creationId xmlns:a16="http://schemas.microsoft.com/office/drawing/2014/main" id="{9CAAFD53-60A2-42DA-B71D-2AC96354B727}"/>
              </a:ext>
            </a:extLst>
          </p:cNvPr>
          <p:cNvSpPr>
            <a:spLocks noGrp="1"/>
          </p:cNvSpPr>
          <p:nvPr>
            <p:ph idx="1"/>
          </p:nvPr>
        </p:nvSpPr>
        <p:spPr>
          <a:xfrm>
            <a:off x="478369" y="1213308"/>
            <a:ext cx="11473384" cy="1655838"/>
          </a:xfrm>
        </p:spPr>
        <p:txBody>
          <a:bodyPr/>
          <a:lstStyle/>
          <a:p>
            <a:pPr marL="342900" indent="-342900">
              <a:buFont typeface="Arial" panose="020B0604020202020204" pitchFamily="34" charset="0"/>
              <a:buChar char="•"/>
            </a:pPr>
            <a:r>
              <a:rPr lang="en-US" dirty="0"/>
              <a:t>Think about how to express the ethical dilemmas in projects into a set of arguments.</a:t>
            </a:r>
          </a:p>
          <a:p>
            <a:pPr marL="584194" lvl="1" indent="-342900">
              <a:buFont typeface="Arial" panose="020B0604020202020204" pitchFamily="34" charset="0"/>
              <a:buChar char="•"/>
            </a:pPr>
            <a:r>
              <a:rPr lang="en-US" dirty="0"/>
              <a:t>Identify at least three valid argumentations</a:t>
            </a:r>
          </a:p>
          <a:p>
            <a:pPr marL="584194" lvl="1" indent="-342900">
              <a:buFont typeface="Arial" panose="020B0604020202020204" pitchFamily="34" charset="0"/>
              <a:buChar char="•"/>
            </a:pPr>
            <a:r>
              <a:rPr lang="en-US" dirty="0"/>
              <a:t>identify at least two argumentations with possible fallacies</a:t>
            </a:r>
          </a:p>
          <a:p>
            <a:pPr lvl="1" indent="0">
              <a:buNone/>
            </a:pPr>
            <a:endParaRPr lang="en-US" dirty="0"/>
          </a:p>
        </p:txBody>
      </p:sp>
    </p:spTree>
    <p:extLst>
      <p:ext uri="{BB962C8B-B14F-4D97-AF65-F5344CB8AC3E}">
        <p14:creationId xmlns:p14="http://schemas.microsoft.com/office/powerpoint/2010/main" val="4617759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2BFD1-9201-498A-82E2-234A5B43787B}"/>
              </a:ext>
            </a:extLst>
          </p:cNvPr>
          <p:cNvSpPr>
            <a:spLocks noGrp="1"/>
          </p:cNvSpPr>
          <p:nvPr>
            <p:ph type="title"/>
          </p:nvPr>
        </p:nvSpPr>
        <p:spPr/>
        <p:txBody>
          <a:bodyPr/>
          <a:lstStyle/>
          <a:p>
            <a:r>
              <a:rPr lang="en-US" dirty="0"/>
              <a:t>Assignment-6 (May 23)</a:t>
            </a:r>
          </a:p>
        </p:txBody>
      </p:sp>
      <p:sp>
        <p:nvSpPr>
          <p:cNvPr id="3" name="Content Placeholder 2">
            <a:extLst>
              <a:ext uri="{FF2B5EF4-FFF2-40B4-BE49-F238E27FC236}">
                <a16:creationId xmlns:a16="http://schemas.microsoft.com/office/drawing/2014/main" id="{9CAAFD53-60A2-42DA-B71D-2AC96354B727}"/>
              </a:ext>
            </a:extLst>
          </p:cNvPr>
          <p:cNvSpPr>
            <a:spLocks noGrp="1"/>
          </p:cNvSpPr>
          <p:nvPr>
            <p:ph idx="1"/>
          </p:nvPr>
        </p:nvSpPr>
        <p:spPr>
          <a:xfrm>
            <a:off x="478369" y="1213308"/>
            <a:ext cx="11473384" cy="5182444"/>
          </a:xfrm>
        </p:spPr>
        <p:txBody>
          <a:bodyPr/>
          <a:lstStyle/>
          <a:p>
            <a:pPr lvl="1" indent="0">
              <a:buNone/>
            </a:pPr>
            <a:r>
              <a:rPr lang="en-US" dirty="0"/>
              <a:t>Use the normative arguments as input for you to apply the ethical cycle (slides 19-21) to refine the corresponding ethical dilemmas.</a:t>
            </a:r>
          </a:p>
          <a:p>
            <a:pPr lvl="1" indent="0">
              <a:buNone/>
            </a:pPr>
            <a:endParaRPr lang="en-US" dirty="0"/>
          </a:p>
          <a:p>
            <a:pPr lvl="1" indent="0">
              <a:buNone/>
            </a:pPr>
            <a:r>
              <a:rPr lang="en-US" b="1" dirty="0"/>
              <a:t>Outcome-1:</a:t>
            </a:r>
            <a:r>
              <a:rPr lang="en-US" dirty="0"/>
              <a:t> Demonstrate that you applied the cycle. please briefly describe the main refinement steps that the cycle allowed you to do.</a:t>
            </a:r>
          </a:p>
          <a:p>
            <a:pPr lvl="1" indent="0">
              <a:buNone/>
            </a:pPr>
            <a:r>
              <a:rPr lang="en-US" b="1" dirty="0"/>
              <a:t>Outcome-2: </a:t>
            </a:r>
            <a:r>
              <a:rPr lang="en-US" dirty="0"/>
              <a:t>Specify the risks and their mitigations</a:t>
            </a:r>
          </a:p>
          <a:p>
            <a:pPr marL="698494" lvl="1" indent="-457200">
              <a:buFont typeface="+mj-lt"/>
              <a:buAutoNum type="arabicPeriod"/>
            </a:pPr>
            <a:r>
              <a:rPr lang="en-US" dirty="0"/>
              <a:t>List the ethical risks: source, probability of happening (low, medium, high) and impact (low, medium, high)</a:t>
            </a:r>
          </a:p>
          <a:p>
            <a:pPr marL="698494" lvl="1" indent="-457200">
              <a:buFont typeface="+mj-lt"/>
              <a:buAutoNum type="arabicPeriod"/>
            </a:pPr>
            <a:r>
              <a:rPr lang="en-US" dirty="0"/>
              <a:t>Identify at least two value conflicts and value trumping related to one or more of these risks</a:t>
            </a:r>
          </a:p>
          <a:p>
            <a:pPr marL="698494" lvl="1" indent="-457200">
              <a:buFont typeface="+mj-lt"/>
              <a:buAutoNum type="arabicPeriod"/>
            </a:pPr>
            <a:r>
              <a:rPr lang="en-US" dirty="0"/>
              <a:t>Apply at least two methods for value conflict resolution (slide-26)</a:t>
            </a:r>
          </a:p>
          <a:p>
            <a:pPr marL="698494" lvl="1" indent="-457200">
              <a:buFont typeface="+mj-lt"/>
              <a:buAutoNum type="arabicPeriod"/>
            </a:pPr>
            <a:r>
              <a:rPr lang="en-US" dirty="0"/>
              <a:t>Based on the hypothetical outcomes of the value conflict resolution method, suggest designs for mitigating the risk (reduce probability and/or impact of risk)</a:t>
            </a:r>
          </a:p>
        </p:txBody>
      </p:sp>
    </p:spTree>
    <p:extLst>
      <p:ext uri="{BB962C8B-B14F-4D97-AF65-F5344CB8AC3E}">
        <p14:creationId xmlns:p14="http://schemas.microsoft.com/office/powerpoint/2010/main" val="20118608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0A8713-4692-46AF-8BEA-DE528107EAEF}"/>
              </a:ext>
            </a:extLst>
          </p:cNvPr>
          <p:cNvSpPr>
            <a:spLocks noGrp="1"/>
          </p:cNvSpPr>
          <p:nvPr>
            <p:ph type="ctrTitle"/>
          </p:nvPr>
        </p:nvSpPr>
        <p:spPr>
          <a:xfrm>
            <a:off x="609986" y="4566523"/>
            <a:ext cx="11228913" cy="1001364"/>
          </a:xfrm>
          <a:noFill/>
        </p:spPr>
        <p:txBody>
          <a:bodyPr/>
          <a:lstStyle/>
          <a:p>
            <a:r>
              <a:rPr lang="en-US" dirty="0"/>
              <a:t>END</a:t>
            </a:r>
          </a:p>
        </p:txBody>
      </p:sp>
    </p:spTree>
    <p:extLst>
      <p:ext uri="{BB962C8B-B14F-4D97-AF65-F5344CB8AC3E}">
        <p14:creationId xmlns:p14="http://schemas.microsoft.com/office/powerpoint/2010/main" val="3359131258"/>
      </p:ext>
    </p:extLst>
  </p:cSld>
  <p:clrMapOvr>
    <a:masterClrMapping/>
  </p:clrMapOvr>
  <p:transitio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78369" y="144001"/>
            <a:ext cx="9169401" cy="637849"/>
          </a:xfrm>
        </p:spPr>
        <p:txBody>
          <a:bodyPr/>
          <a:lstStyle/>
          <a:p>
            <a:pPr eaLnBrk="1" hangingPunct="1"/>
            <a:r>
              <a:rPr lang="en-US" sz="3200" b="1" dirty="0">
                <a:ea typeface="ＭＳ Ｐゴシック" pitchFamily="-106" charset="-128"/>
                <a:cs typeface="ＭＳ Ｐゴシック" pitchFamily="-106" charset="-128"/>
              </a:rPr>
              <a:t>Normative Argumentation - Fallacy</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485296" y="1531624"/>
            <a:ext cx="11112864" cy="4585486"/>
          </a:xfrm>
        </p:spPr>
        <p:txBody>
          <a:bodyPr/>
          <a:lstStyle/>
          <a:p>
            <a:pPr>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Fallacy</a:t>
            </a:r>
            <a:r>
              <a:rPr lang="en-US" sz="2000" dirty="0">
                <a:ea typeface="ＭＳ Ｐゴシック" pitchFamily="-106" charset="-128"/>
                <a:cs typeface="ＭＳ Ｐゴシック" pitchFamily="-106" charset="-128"/>
              </a:rPr>
              <a:t>: An error or deficiency in an argument. A conclusion does not follow from the premises.</a:t>
            </a:r>
          </a:p>
          <a:p>
            <a:pPr>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a:buClr>
                <a:schemeClr val="accent1"/>
              </a:buClr>
              <a:buSzPct val="80000"/>
              <a:buFont typeface=".AppleSDGothicNeoI-Regular" charset="-127"/>
              <a:buChar char="◼︎"/>
            </a:pPr>
            <a:r>
              <a:rPr lang="en-US" sz="2000" dirty="0">
                <a:ea typeface="ＭＳ Ｐゴシック" pitchFamily="-106" charset="-128"/>
                <a:cs typeface="ＭＳ Ｐゴシック" pitchFamily="-106" charset="-128"/>
              </a:rPr>
              <a:t> </a:t>
            </a:r>
            <a:r>
              <a:rPr lang="en-US" sz="2000" b="1" dirty="0">
                <a:ea typeface="ＭＳ Ｐゴシック" pitchFamily="-106" charset="-128"/>
                <a:cs typeface="ＭＳ Ｐゴシック" pitchFamily="-106" charset="-128"/>
              </a:rPr>
              <a:t>modus tollens</a:t>
            </a:r>
            <a:r>
              <a:rPr lang="en-US" sz="2000" dirty="0">
                <a:ea typeface="ＭＳ Ｐゴシック" pitchFamily="-106" charset="-128"/>
                <a:cs typeface="ＭＳ Ｐゴシック" pitchFamily="-106" charset="-128"/>
              </a:rPr>
              <a:t>: </a:t>
            </a:r>
            <a:r>
              <a:rPr lang="en-US" sz="2000" dirty="0"/>
              <a:t>Latin for "method of denying." </a:t>
            </a:r>
          </a:p>
          <a:p>
            <a:pPr>
              <a:buClr>
                <a:schemeClr val="accent1"/>
              </a:buClr>
              <a:buSzPct val="80000"/>
              <a:buFont typeface=".AppleSDGothicNeoI-Regular" charset="-127"/>
              <a:buChar char="◼︎"/>
            </a:pPr>
            <a:r>
              <a:rPr lang="en-US" sz="2000" dirty="0"/>
              <a:t>A rule of inference drawn from the combination of modus ponens and the contrapositive.</a:t>
            </a:r>
          </a:p>
          <a:p>
            <a:pPr lvl="2">
              <a:buSzPct val="80000"/>
              <a:buFont typeface=".AppleSDGothicNeoI-Regular" charset="-127"/>
              <a:buChar char="◼︎"/>
            </a:pPr>
            <a:r>
              <a:rPr lang="en-US" sz="1800" dirty="0">
                <a:ea typeface="ＭＳ Ｐゴシック" pitchFamily="-106" charset="-128"/>
                <a:cs typeface="ＭＳ Ｐゴシック" pitchFamily="-106" charset="-128"/>
              </a:rPr>
              <a:t>If q is false, and if p implies q (</a:t>
            </a:r>
            <a:r>
              <a:rPr lang="en-US" sz="1800" dirty="0" err="1">
                <a:ea typeface="ＭＳ Ｐゴシック" pitchFamily="-106" charset="-128"/>
                <a:cs typeface="ＭＳ Ｐゴシック" pitchFamily="-106" charset="-128"/>
              </a:rPr>
              <a:t>pq</a:t>
            </a:r>
            <a:r>
              <a:rPr lang="en-US" sz="1800" dirty="0">
                <a:ea typeface="ＭＳ Ｐゴシック" pitchFamily="-106" charset="-128"/>
                <a:cs typeface="ＭＳ Ｐゴシック" pitchFamily="-106" charset="-128"/>
              </a:rPr>
              <a:t>), then p is also false.</a:t>
            </a:r>
          </a:p>
          <a:p>
            <a:pPr lvl="2">
              <a:buSzPct val="80000"/>
              <a:buFont typeface=".AppleSDGothicNeoI-Regular" charset="-127"/>
              <a:buChar char="◼︎"/>
            </a:pPr>
            <a:r>
              <a:rPr lang="en-US" sz="1800" dirty="0">
                <a:ea typeface="ＭＳ Ｐゴシック" pitchFamily="-106" charset="-128"/>
              </a:rPr>
              <a:t>“not p” follows from “if p then q” and “not q”</a:t>
            </a:r>
          </a:p>
          <a:p>
            <a:pPr marL="0" lvl="1" indent="0" eaLnBrk="1" hangingPunct="1">
              <a:buSzPct val="80000"/>
              <a:buNone/>
            </a:pPr>
            <a:endParaRPr lang="en-GB" sz="2800" kern="1200" dirty="0">
              <a:solidFill>
                <a:schemeClr val="tx1"/>
              </a:solidFill>
              <a:effectLst/>
              <a:latin typeface="Arial" pitchFamily="-112" charset="0"/>
              <a:ea typeface="ＭＳ Ｐゴシック" pitchFamily="-112" charset="-128"/>
              <a:cs typeface="ＭＳ Ｐゴシック" pitchFamily="-112" charset="-128"/>
            </a:endParaRPr>
          </a:p>
          <a:p>
            <a:pPr lvl="1" eaLnBrk="1" hangingPunct="1">
              <a:buSzPct val="80000"/>
              <a:buFont typeface=".AppleSDGothicNeoI-Regular" charset="-127"/>
              <a:buChar char="◼︎"/>
            </a:pPr>
            <a:endParaRPr lang="en-US" sz="1600" dirty="0">
              <a:ea typeface="ＭＳ Ｐゴシック" pitchFamily="-106" charset="-128"/>
              <a:cs typeface="ＭＳ Ｐゴシック" pitchFamily="-106" charset="-128"/>
            </a:endParaRPr>
          </a:p>
          <a:p>
            <a:pPr lvl="1" eaLnBrk="1" hangingPunct="1">
              <a:buSzPct val="80000"/>
              <a:buFont typeface=".AppleSDGothicNeoI-Regular" charset="-127"/>
              <a:buChar char="◼︎"/>
            </a:pPr>
            <a:endParaRPr lang="en-US" sz="16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4</a:t>
            </a:fld>
            <a:endParaRPr lang="de-DE"/>
          </a:p>
        </p:txBody>
      </p:sp>
      <p:sp>
        <p:nvSpPr>
          <p:cNvPr id="9" name="TextBox 8"/>
          <p:cNvSpPr txBox="1"/>
          <p:nvPr/>
        </p:nvSpPr>
        <p:spPr>
          <a:xfrm>
            <a:off x="7099565" y="802074"/>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graphicFrame>
        <p:nvGraphicFramePr>
          <p:cNvPr id="2" name="Table 2">
            <a:extLst>
              <a:ext uri="{FF2B5EF4-FFF2-40B4-BE49-F238E27FC236}">
                <a16:creationId xmlns:a16="http://schemas.microsoft.com/office/drawing/2014/main" id="{E026AF3B-5761-9A12-1AB0-C8DD188956D7}"/>
              </a:ext>
            </a:extLst>
          </p:cNvPr>
          <p:cNvGraphicFramePr>
            <a:graphicFrameLocks noGrp="1"/>
          </p:cNvGraphicFramePr>
          <p:nvPr>
            <p:extLst>
              <p:ext uri="{D42A27DB-BD31-4B8C-83A1-F6EECF244321}">
                <p14:modId xmlns:p14="http://schemas.microsoft.com/office/powerpoint/2010/main" val="482634042"/>
              </p:ext>
            </p:extLst>
          </p:nvPr>
        </p:nvGraphicFramePr>
        <p:xfrm>
          <a:off x="2453343" y="5222391"/>
          <a:ext cx="6913682" cy="1188720"/>
        </p:xfrm>
        <a:graphic>
          <a:graphicData uri="http://schemas.openxmlformats.org/drawingml/2006/table">
            <a:tbl>
              <a:tblPr firstRow="1" bandRow="1">
                <a:tableStyleId>{5C22544A-7EE6-4342-B048-85BDC9FD1C3A}</a:tableStyleId>
              </a:tblPr>
              <a:tblGrid>
                <a:gridCol w="6913682">
                  <a:extLst>
                    <a:ext uri="{9D8B030D-6E8A-4147-A177-3AD203B41FA5}">
                      <a16:colId xmlns:a16="http://schemas.microsoft.com/office/drawing/2014/main" val="2198883209"/>
                    </a:ext>
                  </a:extLst>
                </a:gridCol>
              </a:tblGrid>
              <a:tr h="370840">
                <a:tc>
                  <a:txBody>
                    <a:bodyPr/>
                    <a:lstStyle/>
                    <a:p>
                      <a:r>
                        <a:rPr lang="en-US" sz="2000" dirty="0"/>
                        <a:t>modus tollens</a:t>
                      </a:r>
                    </a:p>
                  </a:txBody>
                  <a:tcPr/>
                </a:tc>
                <a:extLst>
                  <a:ext uri="{0D108BD9-81ED-4DB2-BD59-A6C34878D82A}">
                    <a16:rowId xmlns:a16="http://schemas.microsoft.com/office/drawing/2014/main" val="1083628405"/>
                  </a:ext>
                </a:extLst>
              </a:tr>
              <a:tr h="370840">
                <a:tc>
                  <a:txBody>
                    <a:bodyPr/>
                    <a:lstStyle/>
                    <a:p>
                      <a:r>
                        <a:rPr lang="en-US" sz="2000" b="1" dirty="0"/>
                        <a:t>p:</a:t>
                      </a:r>
                      <a:r>
                        <a:rPr lang="en-US" sz="2000" dirty="0"/>
                        <a:t> I will not wear my raincoat</a:t>
                      </a:r>
                    </a:p>
                  </a:txBody>
                  <a:tcPr/>
                </a:tc>
                <a:extLst>
                  <a:ext uri="{0D108BD9-81ED-4DB2-BD59-A6C34878D82A}">
                    <a16:rowId xmlns:a16="http://schemas.microsoft.com/office/drawing/2014/main" val="3622845256"/>
                  </a:ext>
                </a:extLst>
              </a:tr>
              <a:tr h="370840">
                <a:tc>
                  <a:txBody>
                    <a:bodyPr/>
                    <a:lstStyle/>
                    <a:p>
                      <a:r>
                        <a:rPr lang="en-US" sz="2000" b="1" dirty="0"/>
                        <a:t>not q:</a:t>
                      </a:r>
                      <a:r>
                        <a:rPr lang="en-US" sz="2000" dirty="0"/>
                        <a:t> Therefore, it is </a:t>
                      </a:r>
                      <a:r>
                        <a:rPr lang="en-US" sz="2000" b="1" dirty="0"/>
                        <a:t>not</a:t>
                      </a:r>
                      <a:r>
                        <a:rPr lang="en-US" sz="2000" dirty="0"/>
                        <a:t> raining today</a:t>
                      </a:r>
                    </a:p>
                  </a:txBody>
                  <a:tcPr/>
                </a:tc>
                <a:extLst>
                  <a:ext uri="{0D108BD9-81ED-4DB2-BD59-A6C34878D82A}">
                    <a16:rowId xmlns:a16="http://schemas.microsoft.com/office/drawing/2014/main" val="779682593"/>
                  </a:ext>
                </a:extLst>
              </a:tr>
            </a:tbl>
          </a:graphicData>
        </a:graphic>
      </p:graphicFrame>
    </p:spTree>
    <p:extLst>
      <p:ext uri="{BB962C8B-B14F-4D97-AF65-F5344CB8AC3E}">
        <p14:creationId xmlns:p14="http://schemas.microsoft.com/office/powerpoint/2010/main" val="2090216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815F9C9-2A38-4FAA-9AFC-A509F3BEA636}"/>
              </a:ext>
            </a:extLst>
          </p:cNvPr>
          <p:cNvSpPr>
            <a:spLocks noGrp="1"/>
          </p:cNvSpPr>
          <p:nvPr>
            <p:ph type="body" sz="quarter" idx="13"/>
          </p:nvPr>
        </p:nvSpPr>
        <p:spPr>
          <a:xfrm>
            <a:off x="478369" y="1282046"/>
            <a:ext cx="11474451" cy="2348335"/>
          </a:xfrm>
        </p:spPr>
        <p:txBody>
          <a:bodyPr/>
          <a:lstStyle/>
          <a:p>
            <a:pPr algn="ctr"/>
            <a:endParaRPr lang="en-US" dirty="0"/>
          </a:p>
          <a:p>
            <a:pPr algn="ctr"/>
            <a:r>
              <a:rPr lang="en-US" b="1" dirty="0"/>
              <a:t>Descriptive</a:t>
            </a:r>
            <a:r>
              <a:rPr lang="en-US" dirty="0"/>
              <a:t>: The autonomous system is equipped with a decision-making module that is trained on normal and exceptional situations.</a:t>
            </a:r>
          </a:p>
          <a:p>
            <a:pPr algn="ctr"/>
            <a:r>
              <a:rPr lang="en-US" b="1" dirty="0"/>
              <a:t>Prescriptive</a:t>
            </a:r>
            <a:r>
              <a:rPr lang="en-US" dirty="0"/>
              <a:t>: The autonomous system should not make decisions that endanger people’s lives. When faces with a dilemma, it should try to delegate the decision to a human.</a:t>
            </a:r>
          </a:p>
          <a:p>
            <a:pPr algn="ctr"/>
            <a:endParaRPr lang="en-US" dirty="0"/>
          </a:p>
        </p:txBody>
      </p:sp>
      <p:sp>
        <p:nvSpPr>
          <p:cNvPr id="5" name="Title 4">
            <a:extLst>
              <a:ext uri="{FF2B5EF4-FFF2-40B4-BE49-F238E27FC236}">
                <a16:creationId xmlns:a16="http://schemas.microsoft.com/office/drawing/2014/main" id="{FD8F7E9C-C8E6-4A30-AFBC-8CD4419BFD7A}"/>
              </a:ext>
            </a:extLst>
          </p:cNvPr>
          <p:cNvSpPr>
            <a:spLocks noGrp="1"/>
          </p:cNvSpPr>
          <p:nvPr>
            <p:ph type="title"/>
          </p:nvPr>
        </p:nvSpPr>
        <p:spPr/>
        <p:txBody>
          <a:bodyPr/>
          <a:lstStyle/>
          <a:p>
            <a:r>
              <a:rPr lang="en-US" dirty="0"/>
              <a:t>Descriptive before Prescriptive Claims/Arguments</a:t>
            </a:r>
          </a:p>
        </p:txBody>
      </p:sp>
      <p:sp>
        <p:nvSpPr>
          <p:cNvPr id="8" name="TextBox 7">
            <a:extLst>
              <a:ext uri="{FF2B5EF4-FFF2-40B4-BE49-F238E27FC236}">
                <a16:creationId xmlns:a16="http://schemas.microsoft.com/office/drawing/2014/main" id="{CA88F967-EDF3-4D21-9F55-7140A4B3E214}"/>
              </a:ext>
            </a:extLst>
          </p:cNvPr>
          <p:cNvSpPr txBox="1"/>
          <p:nvPr/>
        </p:nvSpPr>
        <p:spPr bwMode="gray">
          <a:xfrm>
            <a:off x="1285262" y="3981259"/>
            <a:ext cx="9464514" cy="1200329"/>
          </a:xfrm>
          <a:prstGeom prst="rect">
            <a:avLst/>
          </a:prstGeom>
          <a:solidFill>
            <a:schemeClr val="accent3">
              <a:lumMod val="20000"/>
              <a:lumOff val="80000"/>
            </a:schemeClr>
          </a:solidFill>
        </p:spPr>
        <p:txBody>
          <a:bodyPr wrap="square">
            <a:spAutoFit/>
          </a:bodyPr>
          <a:lstStyle/>
          <a:p>
            <a:pPr algn="ctr"/>
            <a:r>
              <a:rPr lang="en-US" dirty="0"/>
              <a:t>We do not want to make prescriptive claims without proper descriptive ones. </a:t>
            </a:r>
          </a:p>
          <a:p>
            <a:pPr algn="ctr"/>
            <a:endParaRPr lang="en-US" dirty="0"/>
          </a:p>
          <a:p>
            <a:pPr algn="ctr"/>
            <a:r>
              <a:rPr lang="en-US" dirty="0"/>
              <a:t>Because we do not want to suggest (prescribe) solutions to a problem without having understood (described) the problem very well.</a:t>
            </a:r>
          </a:p>
        </p:txBody>
      </p:sp>
    </p:spTree>
    <p:extLst>
      <p:ext uri="{BB962C8B-B14F-4D97-AF65-F5344CB8AC3E}">
        <p14:creationId xmlns:p14="http://schemas.microsoft.com/office/powerpoint/2010/main" val="49099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DA84B4-A6CA-462A-9500-3430A77A91F4}"/>
              </a:ext>
            </a:extLst>
          </p:cNvPr>
          <p:cNvSpPr>
            <a:spLocks noGrp="1"/>
          </p:cNvSpPr>
          <p:nvPr>
            <p:ph type="body" sz="quarter" idx="13"/>
          </p:nvPr>
        </p:nvSpPr>
        <p:spPr>
          <a:xfrm>
            <a:off x="478369" y="1282046"/>
            <a:ext cx="11474451" cy="2104679"/>
          </a:xfrm>
        </p:spPr>
        <p:txBody>
          <a:bodyPr/>
          <a:lstStyle/>
          <a:p>
            <a:pPr marL="342900" indent="-342900">
              <a:buFont typeface="Arial" panose="020B0604020202020204" pitchFamily="34" charset="0"/>
              <a:buChar char="•"/>
            </a:pPr>
            <a:r>
              <a:rPr lang="en-US" dirty="0"/>
              <a:t>Deductive (if premises are true, then the conclusion is true)</a:t>
            </a:r>
          </a:p>
          <a:p>
            <a:pPr marL="342900" indent="-342900">
              <a:buFont typeface="Arial" panose="020B0604020202020204" pitchFamily="34" charset="0"/>
              <a:buChar char="•"/>
            </a:pPr>
            <a:r>
              <a:rPr lang="en-US" dirty="0"/>
              <a:t>Inductive</a:t>
            </a:r>
          </a:p>
          <a:p>
            <a:pPr marL="342900" indent="-342900">
              <a:buFont typeface="Arial" panose="020B0604020202020204" pitchFamily="34" charset="0"/>
              <a:buChar char="•"/>
            </a:pPr>
            <a:r>
              <a:rPr lang="en-US" dirty="0"/>
              <a:t>Abductive</a:t>
            </a:r>
          </a:p>
          <a:p>
            <a:pPr marL="342900" indent="-342900">
              <a:buFont typeface="Arial" panose="020B0604020202020204" pitchFamily="34" charset="0"/>
              <a:buChar char="•"/>
            </a:pPr>
            <a:r>
              <a:rPr lang="en-US" dirty="0"/>
              <a:t>Argument by analogy</a:t>
            </a:r>
          </a:p>
          <a:p>
            <a:pPr marL="342900" indent="-342900">
              <a:buFont typeface="Arial" panose="020B0604020202020204" pitchFamily="34" charset="0"/>
              <a:buChar char="•"/>
            </a:pPr>
            <a:r>
              <a:rPr lang="en-US" dirty="0"/>
              <a:t>Reduction ad absurdum</a:t>
            </a:r>
          </a:p>
        </p:txBody>
      </p:sp>
      <p:sp>
        <p:nvSpPr>
          <p:cNvPr id="3" name="Title 2">
            <a:extLst>
              <a:ext uri="{FF2B5EF4-FFF2-40B4-BE49-F238E27FC236}">
                <a16:creationId xmlns:a16="http://schemas.microsoft.com/office/drawing/2014/main" id="{3C8191F3-8B03-4F49-AC40-F8DA786384B1}"/>
              </a:ext>
            </a:extLst>
          </p:cNvPr>
          <p:cNvSpPr>
            <a:spLocks noGrp="1"/>
          </p:cNvSpPr>
          <p:nvPr>
            <p:ph type="title"/>
          </p:nvPr>
        </p:nvSpPr>
        <p:spPr>
          <a:xfrm>
            <a:off x="478369" y="144001"/>
            <a:ext cx="9169401" cy="966272"/>
          </a:xfrm>
        </p:spPr>
        <p:txBody>
          <a:bodyPr/>
          <a:lstStyle/>
          <a:p>
            <a:r>
              <a:rPr lang="en-US" dirty="0"/>
              <a:t>Types of arguments</a:t>
            </a:r>
            <a:br>
              <a:rPr lang="en-US" dirty="0"/>
            </a:br>
            <a:endParaRPr lang="en-US" dirty="0"/>
          </a:p>
        </p:txBody>
      </p:sp>
    </p:spTree>
    <p:extLst>
      <p:ext uri="{BB962C8B-B14F-4D97-AF65-F5344CB8AC3E}">
        <p14:creationId xmlns:p14="http://schemas.microsoft.com/office/powerpoint/2010/main" val="411758338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BD68ED-8593-4F44-9E5E-F2C63165E63A}"/>
              </a:ext>
            </a:extLst>
          </p:cNvPr>
          <p:cNvSpPr>
            <a:spLocks noGrp="1"/>
          </p:cNvSpPr>
          <p:nvPr>
            <p:ph type="body" sz="quarter" idx="13"/>
          </p:nvPr>
        </p:nvSpPr>
        <p:spPr>
          <a:xfrm>
            <a:off x="478370" y="1282045"/>
            <a:ext cx="11485030" cy="758156"/>
          </a:xfrm>
        </p:spPr>
        <p:txBody>
          <a:bodyPr/>
          <a:lstStyle/>
          <a:p>
            <a:r>
              <a:rPr lang="en-US" dirty="0"/>
              <a:t>Validity tells me that “an argument is valid if conclusion follows logically from the premises”</a:t>
            </a:r>
          </a:p>
          <a:p>
            <a:r>
              <a:rPr lang="en-US" dirty="0"/>
              <a:t>However, an argument being valid does not imply that the conclusion is true.</a:t>
            </a:r>
          </a:p>
        </p:txBody>
      </p:sp>
      <p:sp>
        <p:nvSpPr>
          <p:cNvPr id="3" name="Title 2">
            <a:extLst>
              <a:ext uri="{FF2B5EF4-FFF2-40B4-BE49-F238E27FC236}">
                <a16:creationId xmlns:a16="http://schemas.microsoft.com/office/drawing/2014/main" id="{2367E040-C45C-460C-9287-EC8233628B74}"/>
              </a:ext>
            </a:extLst>
          </p:cNvPr>
          <p:cNvSpPr>
            <a:spLocks noGrp="1"/>
          </p:cNvSpPr>
          <p:nvPr>
            <p:ph type="title"/>
          </p:nvPr>
        </p:nvSpPr>
        <p:spPr>
          <a:xfrm>
            <a:off x="478369" y="144001"/>
            <a:ext cx="9169401" cy="966272"/>
          </a:xfrm>
        </p:spPr>
        <p:txBody>
          <a:bodyPr/>
          <a:lstStyle/>
          <a:p>
            <a:r>
              <a:rPr lang="en-US" dirty="0"/>
              <a:t>Validity versus Truth</a:t>
            </a:r>
            <a:br>
              <a:rPr lang="en-US" dirty="0"/>
            </a:br>
            <a:endParaRPr lang="en-US" dirty="0"/>
          </a:p>
        </p:txBody>
      </p:sp>
      <p:sp>
        <p:nvSpPr>
          <p:cNvPr id="5" name="TextBox 4">
            <a:extLst>
              <a:ext uri="{FF2B5EF4-FFF2-40B4-BE49-F238E27FC236}">
                <a16:creationId xmlns:a16="http://schemas.microsoft.com/office/drawing/2014/main" id="{9F25DFEE-E37A-44EA-AB14-414BEE03A77A}"/>
              </a:ext>
            </a:extLst>
          </p:cNvPr>
          <p:cNvSpPr txBox="1"/>
          <p:nvPr/>
        </p:nvSpPr>
        <p:spPr bwMode="gray">
          <a:xfrm>
            <a:off x="1997846" y="5932532"/>
            <a:ext cx="7344641" cy="369332"/>
          </a:xfrm>
          <a:prstGeom prst="rect">
            <a:avLst/>
          </a:prstGeom>
          <a:solidFill>
            <a:schemeClr val="accent3">
              <a:lumMod val="20000"/>
              <a:lumOff val="80000"/>
            </a:schemeClr>
          </a:solidFill>
        </p:spPr>
        <p:txBody>
          <a:bodyPr wrap="square">
            <a:spAutoFit/>
          </a:bodyPr>
          <a:lstStyle/>
          <a:p>
            <a:pPr algn="ctr"/>
            <a:r>
              <a:rPr lang="en-US" dirty="0"/>
              <a:t>Deductive Soundness = validity + all premises are true</a:t>
            </a:r>
          </a:p>
        </p:txBody>
      </p:sp>
      <p:sp>
        <p:nvSpPr>
          <p:cNvPr id="4" name="TextBox 3">
            <a:extLst>
              <a:ext uri="{FF2B5EF4-FFF2-40B4-BE49-F238E27FC236}">
                <a16:creationId xmlns:a16="http://schemas.microsoft.com/office/drawing/2014/main" id="{7E76733A-9BEC-4781-9A1E-9257751E11E4}"/>
              </a:ext>
            </a:extLst>
          </p:cNvPr>
          <p:cNvSpPr txBox="1"/>
          <p:nvPr/>
        </p:nvSpPr>
        <p:spPr bwMode="gray">
          <a:xfrm>
            <a:off x="8319654" y="2644752"/>
            <a:ext cx="914400" cy="221672"/>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b="1" dirty="0">
                <a:solidFill>
                  <a:schemeClr val="accent1"/>
                </a:solidFill>
              </a:rPr>
              <a:t>FALSE</a:t>
            </a:r>
          </a:p>
        </p:txBody>
      </p:sp>
      <p:sp>
        <p:nvSpPr>
          <p:cNvPr id="6" name="TextBox 5">
            <a:extLst>
              <a:ext uri="{FF2B5EF4-FFF2-40B4-BE49-F238E27FC236}">
                <a16:creationId xmlns:a16="http://schemas.microsoft.com/office/drawing/2014/main" id="{4D0E65D8-86C3-46F0-BC5A-27B1DDDCEE19}"/>
              </a:ext>
            </a:extLst>
          </p:cNvPr>
          <p:cNvSpPr txBox="1"/>
          <p:nvPr/>
        </p:nvSpPr>
        <p:spPr bwMode="gray">
          <a:xfrm>
            <a:off x="8319654" y="2978774"/>
            <a:ext cx="914400" cy="221672"/>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b="1" dirty="0">
                <a:solidFill>
                  <a:schemeClr val="accent1"/>
                </a:solidFill>
              </a:rPr>
              <a:t>FALSE</a:t>
            </a:r>
          </a:p>
        </p:txBody>
      </p:sp>
      <p:sp>
        <p:nvSpPr>
          <p:cNvPr id="7" name="TextBox 6">
            <a:extLst>
              <a:ext uri="{FF2B5EF4-FFF2-40B4-BE49-F238E27FC236}">
                <a16:creationId xmlns:a16="http://schemas.microsoft.com/office/drawing/2014/main" id="{AC954EAF-9F0D-4B34-A6DB-CCAD6A6095D9}"/>
              </a:ext>
            </a:extLst>
          </p:cNvPr>
          <p:cNvSpPr txBox="1"/>
          <p:nvPr/>
        </p:nvSpPr>
        <p:spPr bwMode="gray">
          <a:xfrm>
            <a:off x="8319654" y="3291458"/>
            <a:ext cx="914400" cy="221672"/>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b="1" dirty="0">
                <a:solidFill>
                  <a:srgbClr val="00B050"/>
                </a:solidFill>
              </a:rPr>
              <a:t>TRUE</a:t>
            </a:r>
          </a:p>
        </p:txBody>
      </p:sp>
      <p:sp>
        <p:nvSpPr>
          <p:cNvPr id="9" name="TextBox 8">
            <a:extLst>
              <a:ext uri="{FF2B5EF4-FFF2-40B4-BE49-F238E27FC236}">
                <a16:creationId xmlns:a16="http://schemas.microsoft.com/office/drawing/2014/main" id="{1B1ADAD4-9C61-494B-ADCC-B7F02C9F0218}"/>
              </a:ext>
            </a:extLst>
          </p:cNvPr>
          <p:cNvSpPr txBox="1"/>
          <p:nvPr/>
        </p:nvSpPr>
        <p:spPr bwMode="gray">
          <a:xfrm>
            <a:off x="406977" y="2337634"/>
            <a:ext cx="7912677" cy="1200329"/>
          </a:xfrm>
          <a:prstGeom prst="rect">
            <a:avLst/>
          </a:prstGeom>
          <a:noFill/>
        </p:spPr>
        <p:txBody>
          <a:bodyPr wrap="square">
            <a:spAutoFit/>
          </a:bodyPr>
          <a:lstStyle/>
          <a:p>
            <a:r>
              <a:rPr lang="en-US" u="sng" dirty="0"/>
              <a:t>Valid but not True Argument</a:t>
            </a:r>
          </a:p>
          <a:p>
            <a:r>
              <a:rPr lang="en-US" dirty="0"/>
              <a:t>Premise-1: Self-driving cars do not need a human to drive</a:t>
            </a:r>
          </a:p>
          <a:p>
            <a:r>
              <a:rPr lang="en-US" dirty="0"/>
              <a:t>Premise-2: Human drivers are the main causes of fatal accidents</a:t>
            </a:r>
          </a:p>
          <a:p>
            <a:r>
              <a:rPr lang="en-US" dirty="0"/>
              <a:t>Conclusion: Self-driving cars cause fewer fatal accidents</a:t>
            </a:r>
          </a:p>
        </p:txBody>
      </p:sp>
      <p:sp>
        <p:nvSpPr>
          <p:cNvPr id="10" name="TextBox 9">
            <a:extLst>
              <a:ext uri="{FF2B5EF4-FFF2-40B4-BE49-F238E27FC236}">
                <a16:creationId xmlns:a16="http://schemas.microsoft.com/office/drawing/2014/main" id="{E0E2A762-190E-4FB6-BBE4-F0AA25C0B63F}"/>
              </a:ext>
            </a:extLst>
          </p:cNvPr>
          <p:cNvSpPr txBox="1"/>
          <p:nvPr/>
        </p:nvSpPr>
        <p:spPr bwMode="gray">
          <a:xfrm>
            <a:off x="8386563" y="4184669"/>
            <a:ext cx="914400" cy="221672"/>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b="1" dirty="0">
                <a:solidFill>
                  <a:srgbClr val="00B050"/>
                </a:solidFill>
              </a:rPr>
              <a:t>TRUE</a:t>
            </a:r>
          </a:p>
        </p:txBody>
      </p:sp>
      <p:sp>
        <p:nvSpPr>
          <p:cNvPr id="12" name="TextBox 11">
            <a:extLst>
              <a:ext uri="{FF2B5EF4-FFF2-40B4-BE49-F238E27FC236}">
                <a16:creationId xmlns:a16="http://schemas.microsoft.com/office/drawing/2014/main" id="{4B7BFB4D-6261-49F8-8495-73877A954FC8}"/>
              </a:ext>
            </a:extLst>
          </p:cNvPr>
          <p:cNvSpPr txBox="1"/>
          <p:nvPr/>
        </p:nvSpPr>
        <p:spPr bwMode="gray">
          <a:xfrm>
            <a:off x="8386563" y="5260065"/>
            <a:ext cx="914400" cy="221672"/>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b="1" dirty="0">
                <a:solidFill>
                  <a:schemeClr val="accent1"/>
                </a:solidFill>
              </a:rPr>
              <a:t>FALSE</a:t>
            </a:r>
          </a:p>
        </p:txBody>
      </p:sp>
      <p:sp>
        <p:nvSpPr>
          <p:cNvPr id="13" name="TextBox 12">
            <a:extLst>
              <a:ext uri="{FF2B5EF4-FFF2-40B4-BE49-F238E27FC236}">
                <a16:creationId xmlns:a16="http://schemas.microsoft.com/office/drawing/2014/main" id="{FC016E64-2B01-4497-A17D-A3ED31CE02E6}"/>
              </a:ext>
            </a:extLst>
          </p:cNvPr>
          <p:cNvSpPr txBox="1"/>
          <p:nvPr/>
        </p:nvSpPr>
        <p:spPr bwMode="gray">
          <a:xfrm>
            <a:off x="406977" y="3816426"/>
            <a:ext cx="7733413" cy="1754326"/>
          </a:xfrm>
          <a:prstGeom prst="rect">
            <a:avLst/>
          </a:prstGeom>
          <a:noFill/>
        </p:spPr>
        <p:txBody>
          <a:bodyPr wrap="square">
            <a:spAutoFit/>
          </a:bodyPr>
          <a:lstStyle/>
          <a:p>
            <a:r>
              <a:rPr lang="en-US" u="sng" dirty="0"/>
              <a:t>Valid but not True Argument</a:t>
            </a:r>
          </a:p>
          <a:p>
            <a:r>
              <a:rPr lang="en-US" dirty="0"/>
              <a:t>Premise-1: Robots follow the 1</a:t>
            </a:r>
            <a:r>
              <a:rPr lang="en-US" baseline="30000" dirty="0"/>
              <a:t>st</a:t>
            </a:r>
            <a:r>
              <a:rPr lang="en-US" dirty="0"/>
              <a:t> Asimov law – “</a:t>
            </a:r>
            <a:r>
              <a:rPr lang="en-US" b="1" dirty="0"/>
              <a:t>a robot shall not harm a human, or by inaction allow a human to come to harm</a:t>
            </a:r>
            <a:endParaRPr lang="en-US" dirty="0"/>
          </a:p>
          <a:p>
            <a:r>
              <a:rPr lang="en-US" dirty="0"/>
              <a:t>Premise-2: Autonomous weapons are robots</a:t>
            </a:r>
          </a:p>
          <a:p>
            <a:r>
              <a:rPr lang="en-US" dirty="0"/>
              <a:t>Conclusion: Autonomous weapons are safe</a:t>
            </a:r>
          </a:p>
        </p:txBody>
      </p:sp>
      <p:sp>
        <p:nvSpPr>
          <p:cNvPr id="14" name="TextBox 13">
            <a:extLst>
              <a:ext uri="{FF2B5EF4-FFF2-40B4-BE49-F238E27FC236}">
                <a16:creationId xmlns:a16="http://schemas.microsoft.com/office/drawing/2014/main" id="{86B52DB3-4595-46F8-A2C6-C9C32DEB0127}"/>
              </a:ext>
            </a:extLst>
          </p:cNvPr>
          <p:cNvSpPr txBox="1"/>
          <p:nvPr/>
        </p:nvSpPr>
        <p:spPr bwMode="gray">
          <a:xfrm>
            <a:off x="8386563" y="4941927"/>
            <a:ext cx="914400" cy="221672"/>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b="1" dirty="0">
                <a:solidFill>
                  <a:srgbClr val="00B050"/>
                </a:solidFill>
              </a:rPr>
              <a:t>TRUE</a:t>
            </a:r>
          </a:p>
        </p:txBody>
      </p:sp>
    </p:spTree>
    <p:extLst>
      <p:ext uri="{BB962C8B-B14F-4D97-AF65-F5344CB8AC3E}">
        <p14:creationId xmlns:p14="http://schemas.microsoft.com/office/powerpoint/2010/main" val="36788115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p:bldP spid="6" grpId="0"/>
      <p:bldP spid="7" grpId="0"/>
      <p:bldP spid="9" grpId="0"/>
      <p:bldP spid="10" grpId="0"/>
      <p:bldP spid="12"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DC380B-F171-418D-A621-D6FE401C3F70}"/>
              </a:ext>
            </a:extLst>
          </p:cNvPr>
          <p:cNvSpPr>
            <a:spLocks noGrp="1"/>
          </p:cNvSpPr>
          <p:nvPr>
            <p:ph type="body" sz="quarter" idx="13"/>
          </p:nvPr>
        </p:nvSpPr>
        <p:spPr>
          <a:xfrm>
            <a:off x="478369" y="1282046"/>
            <a:ext cx="11474451" cy="3596306"/>
          </a:xfrm>
        </p:spPr>
        <p:txBody>
          <a:bodyPr/>
          <a:lstStyle/>
          <a:p>
            <a:endParaRPr lang="en-US" dirty="0"/>
          </a:p>
          <a:p>
            <a:r>
              <a:rPr lang="en-US" dirty="0"/>
              <a:t>If you have shown that two things are the </a:t>
            </a:r>
            <a:r>
              <a:rPr lang="en-US" b="1" dirty="0"/>
              <a:t>same</a:t>
            </a:r>
            <a:r>
              <a:rPr lang="en-US" dirty="0"/>
              <a:t>, can you later discover that they are </a:t>
            </a:r>
            <a:r>
              <a:rPr lang="en-US" b="1" dirty="0"/>
              <a:t>distinct</a:t>
            </a:r>
            <a:r>
              <a:rPr lang="en-US" dirty="0"/>
              <a:t>?</a:t>
            </a:r>
          </a:p>
          <a:p>
            <a:r>
              <a:rPr lang="en-US" dirty="0">
                <a:sym typeface="Wingdings" panose="05000000000000000000" pitchFamily="2" charset="2"/>
              </a:rPr>
              <a:t> </a:t>
            </a:r>
            <a:r>
              <a:rPr lang="en-US" dirty="0"/>
              <a:t>Yes, by discovering some </a:t>
            </a:r>
            <a:r>
              <a:rPr lang="en-US" b="1" dirty="0"/>
              <a:t>hidden</a:t>
            </a:r>
            <a:r>
              <a:rPr lang="en-US" dirty="0"/>
              <a:t> property, latent variable, which can be relationship or generative process.</a:t>
            </a:r>
          </a:p>
          <a:p>
            <a:endParaRPr lang="en-US" dirty="0"/>
          </a:p>
          <a:p>
            <a:r>
              <a:rPr lang="en-US" dirty="0"/>
              <a:t>If you have shown that two things are </a:t>
            </a:r>
            <a:r>
              <a:rPr lang="en-US" b="1" dirty="0"/>
              <a:t>distinct</a:t>
            </a:r>
            <a:r>
              <a:rPr lang="en-US" dirty="0"/>
              <a:t>, can you later discover that they are the </a:t>
            </a:r>
            <a:r>
              <a:rPr lang="en-US" b="1" dirty="0"/>
              <a:t>same</a:t>
            </a:r>
            <a:r>
              <a:rPr lang="en-US" dirty="0"/>
              <a:t>?</a:t>
            </a:r>
          </a:p>
          <a:p>
            <a:r>
              <a:rPr lang="en-US" dirty="0">
                <a:sym typeface="Wingdings" panose="05000000000000000000" pitchFamily="2" charset="2"/>
              </a:rPr>
              <a:t> </a:t>
            </a:r>
            <a:r>
              <a:rPr lang="en-US" dirty="0"/>
              <a:t>Yes, via some </a:t>
            </a:r>
            <a:r>
              <a:rPr lang="en-US" b="1" dirty="0"/>
              <a:t>abstraction</a:t>
            </a:r>
            <a:r>
              <a:rPr lang="en-US" dirty="0"/>
              <a:t> (relationship, type) or an exogenous process.</a:t>
            </a:r>
          </a:p>
        </p:txBody>
      </p:sp>
      <p:sp>
        <p:nvSpPr>
          <p:cNvPr id="3" name="Title 2">
            <a:extLst>
              <a:ext uri="{FF2B5EF4-FFF2-40B4-BE49-F238E27FC236}">
                <a16:creationId xmlns:a16="http://schemas.microsoft.com/office/drawing/2014/main" id="{1F461CFD-D0AE-41D7-A550-639C4B67FD0B}"/>
              </a:ext>
            </a:extLst>
          </p:cNvPr>
          <p:cNvSpPr>
            <a:spLocks noGrp="1"/>
          </p:cNvSpPr>
          <p:nvPr>
            <p:ph type="title"/>
          </p:nvPr>
        </p:nvSpPr>
        <p:spPr>
          <a:xfrm>
            <a:off x="478369" y="144002"/>
            <a:ext cx="10168849" cy="555840"/>
          </a:xfrm>
        </p:spPr>
        <p:txBody>
          <a:bodyPr/>
          <a:lstStyle/>
          <a:p>
            <a:r>
              <a:rPr lang="en-US" dirty="0"/>
              <a:t>Similarities and Dissimilarities</a:t>
            </a:r>
          </a:p>
        </p:txBody>
      </p:sp>
    </p:spTree>
    <p:extLst>
      <p:ext uri="{BB962C8B-B14F-4D97-AF65-F5344CB8AC3E}">
        <p14:creationId xmlns:p14="http://schemas.microsoft.com/office/powerpoint/2010/main" val="5885798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B906DA-0D6F-4611-BC57-57FE128EC2EC}"/>
              </a:ext>
            </a:extLst>
          </p:cNvPr>
          <p:cNvSpPr>
            <a:spLocks noGrp="1"/>
          </p:cNvSpPr>
          <p:nvPr>
            <p:ph type="body" sz="quarter" idx="13"/>
          </p:nvPr>
        </p:nvSpPr>
        <p:spPr>
          <a:xfrm>
            <a:off x="478369" y="1282046"/>
            <a:ext cx="11474451" cy="1655838"/>
          </a:xfrm>
        </p:spPr>
        <p:txBody>
          <a:bodyPr/>
          <a:lstStyle/>
          <a:p>
            <a:endParaRPr lang="en-US" dirty="0"/>
          </a:p>
          <a:p>
            <a:r>
              <a:rPr lang="en-US" b="1" dirty="0"/>
              <a:t>Premise-1</a:t>
            </a:r>
            <a:r>
              <a:rPr lang="en-US" dirty="0"/>
              <a:t>: Most technology that evolves tends to become safer than older technology</a:t>
            </a:r>
          </a:p>
          <a:p>
            <a:r>
              <a:rPr lang="en-US" b="1" dirty="0"/>
              <a:t>Premise-2</a:t>
            </a:r>
            <a:r>
              <a:rPr lang="en-US" dirty="0"/>
              <a:t>: Self-Driving cars are an evolving technology</a:t>
            </a:r>
          </a:p>
          <a:p>
            <a:r>
              <a:rPr lang="en-US" dirty="0"/>
              <a:t>Conclusion: Hence, self-driving cars will probably be safer than regular cars</a:t>
            </a:r>
          </a:p>
        </p:txBody>
      </p:sp>
      <p:sp>
        <p:nvSpPr>
          <p:cNvPr id="3" name="Title 2">
            <a:extLst>
              <a:ext uri="{FF2B5EF4-FFF2-40B4-BE49-F238E27FC236}">
                <a16:creationId xmlns:a16="http://schemas.microsoft.com/office/drawing/2014/main" id="{A05AB9CC-F540-4D10-8B22-D266AEE7414E}"/>
              </a:ext>
            </a:extLst>
          </p:cNvPr>
          <p:cNvSpPr>
            <a:spLocks noGrp="1"/>
          </p:cNvSpPr>
          <p:nvPr>
            <p:ph type="title"/>
          </p:nvPr>
        </p:nvSpPr>
        <p:spPr>
          <a:xfrm>
            <a:off x="478369" y="144001"/>
            <a:ext cx="9169401" cy="555840"/>
          </a:xfrm>
        </p:spPr>
        <p:txBody>
          <a:bodyPr/>
          <a:lstStyle/>
          <a:p>
            <a:r>
              <a:rPr lang="en-US" dirty="0"/>
              <a:t>Inductive Arguments</a:t>
            </a:r>
          </a:p>
        </p:txBody>
      </p:sp>
      <p:sp>
        <p:nvSpPr>
          <p:cNvPr id="5" name="TextBox 4">
            <a:extLst>
              <a:ext uri="{FF2B5EF4-FFF2-40B4-BE49-F238E27FC236}">
                <a16:creationId xmlns:a16="http://schemas.microsoft.com/office/drawing/2014/main" id="{73272494-0B82-43B8-9547-8998F63CA764}"/>
              </a:ext>
            </a:extLst>
          </p:cNvPr>
          <p:cNvSpPr txBox="1"/>
          <p:nvPr/>
        </p:nvSpPr>
        <p:spPr bwMode="gray">
          <a:xfrm>
            <a:off x="2533651" y="3788125"/>
            <a:ext cx="6244936" cy="646331"/>
          </a:xfrm>
          <a:prstGeom prst="rect">
            <a:avLst/>
          </a:prstGeom>
          <a:solidFill>
            <a:schemeClr val="accent3">
              <a:lumMod val="20000"/>
              <a:lumOff val="80000"/>
            </a:schemeClr>
          </a:solidFill>
        </p:spPr>
        <p:txBody>
          <a:bodyPr wrap="square">
            <a:spAutoFit/>
          </a:bodyPr>
          <a:lstStyle/>
          <a:p>
            <a:pPr algn="ctr"/>
            <a:r>
              <a:rPr lang="en-US" b="1" dirty="0"/>
              <a:t>Caveat</a:t>
            </a:r>
          </a:p>
          <a:p>
            <a:pPr algn="ctr"/>
            <a:r>
              <a:rPr lang="en-US" dirty="0"/>
              <a:t>Future not always resembles the past</a:t>
            </a:r>
          </a:p>
        </p:txBody>
      </p:sp>
    </p:spTree>
    <p:extLst>
      <p:ext uri="{BB962C8B-B14F-4D97-AF65-F5344CB8AC3E}">
        <p14:creationId xmlns:p14="http://schemas.microsoft.com/office/powerpoint/2010/main" val="32577816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HPI PPT-Templat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myTemplate" id="{2063BE8A-A688-4B5F-97FF-457FF8D42FC7}" vid="{880E0C7C-9943-42C8-9DD6-CE28215DC4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 Planning_Organization</Template>
  <TotalTime>237</TotalTime>
  <Words>4112</Words>
  <Application>Microsoft Office PowerPoint</Application>
  <PresentationFormat>Widescreen</PresentationFormat>
  <Paragraphs>414</Paragraphs>
  <Slides>32</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.AppleSDGothicNeoI-Regular</vt:lpstr>
      <vt:lpstr>Arial</vt:lpstr>
      <vt:lpstr>Calibri</vt:lpstr>
      <vt:lpstr>Cambria Math</vt:lpstr>
      <vt:lpstr>Verdana</vt:lpstr>
      <vt:lpstr>HPI PPT-Template</vt:lpstr>
      <vt:lpstr> Summer Term 23 Responsible Artificial Intelligence  Lecture-6: Normative Argumentation</vt:lpstr>
      <vt:lpstr>Normative Argumentation - Nomenclature</vt:lpstr>
      <vt:lpstr>Normative Argumentation - Valid</vt:lpstr>
      <vt:lpstr>Normative Argumentation - Fallacy</vt:lpstr>
      <vt:lpstr>Descriptive before Prescriptive Claims/Arguments</vt:lpstr>
      <vt:lpstr>Types of arguments </vt:lpstr>
      <vt:lpstr>Validity versus Truth </vt:lpstr>
      <vt:lpstr>Similarities and Dissimilarities</vt:lpstr>
      <vt:lpstr>Inductive Arguments</vt:lpstr>
      <vt:lpstr>Abduction</vt:lpstr>
      <vt:lpstr>Deductive and Non-Deductive Arguments</vt:lpstr>
      <vt:lpstr>Critical Questions for Non-Deductive Arguments</vt:lpstr>
      <vt:lpstr>Types of Arguments</vt:lpstr>
      <vt:lpstr>Types of Arguments</vt:lpstr>
      <vt:lpstr>Types of Arguments</vt:lpstr>
      <vt:lpstr>General Types of Fallacies</vt:lpstr>
      <vt:lpstr>Fallacies of Risk</vt:lpstr>
      <vt:lpstr>Moral Problems and Moral Dilemma</vt:lpstr>
      <vt:lpstr>The Ethical Cycle</vt:lpstr>
      <vt:lpstr>The Ethical Cycle</vt:lpstr>
      <vt:lpstr>The Ethical Cycle</vt:lpstr>
      <vt:lpstr>Methods for Analysing Risks during Specification</vt:lpstr>
      <vt:lpstr>Ethical Questions in Design &amp; Risk</vt:lpstr>
      <vt:lpstr>Ethical Problem Analysis</vt:lpstr>
      <vt:lpstr>Other Methods ...</vt:lpstr>
      <vt:lpstr>Comparison of the Methods ...</vt:lpstr>
      <vt:lpstr>When are Risks Acceptable?</vt:lpstr>
      <vt:lpstr>When are Risks Acceptable?</vt:lpstr>
      <vt:lpstr>Summary</vt:lpstr>
      <vt:lpstr>Assignment-5</vt:lpstr>
      <vt:lpstr>Assignment-6 (May 23)</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Winter Term 21/22 Artificial Intelligence, Ethics &amp; Engineering  Lecture-8: Normative Argumentation</dc:title>
  <dc:creator>Christian Adriano</dc:creator>
  <cp:lastModifiedBy>Christian Adriano</cp:lastModifiedBy>
  <cp:revision>45</cp:revision>
  <dcterms:created xsi:type="dcterms:W3CDTF">2021-11-08T17:58:21Z</dcterms:created>
  <dcterms:modified xsi:type="dcterms:W3CDTF">2023-05-17T07:22:01Z</dcterms:modified>
</cp:coreProperties>
</file>