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379" r:id="rId4"/>
    <p:sldId id="261" r:id="rId5"/>
    <p:sldId id="380" r:id="rId6"/>
    <p:sldId id="381" r:id="rId7"/>
    <p:sldId id="374" r:id="rId8"/>
    <p:sldId id="375" r:id="rId9"/>
    <p:sldId id="376" r:id="rId10"/>
    <p:sldId id="383" r:id="rId11"/>
    <p:sldId id="384" r:id="rId12"/>
    <p:sldId id="382" r:id="rId13"/>
    <p:sldId id="378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70C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035" autoAdjust="0"/>
  </p:normalViewPr>
  <p:slideViewPr>
    <p:cSldViewPr snapToGrid="0">
      <p:cViewPr varScale="1">
        <p:scale>
          <a:sx n="54" d="100"/>
          <a:sy n="54" d="100"/>
        </p:scale>
        <p:origin x="108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DDB5538-DA78-4C2C-BF6B-9485BBAF1D8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DDB5538-DA78-4C2C-BF6B-9485BBAF1D8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DDB5538-DA78-4C2C-BF6B-9485BBAF1D8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en/latest/" TargetMode="External"/><Relationship Id="rId7" Type="http://schemas.openxmlformats.org/officeDocument/2006/relationships/hyperlink" Target="https://open-assistant.io/de" TargetMode="External"/><Relationship Id="rId2" Type="http://schemas.openxmlformats.org/officeDocument/2006/relationships/hyperlink" Target="https://gymnasium.farama.org/environments/third_party_environment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uggingface.co/models?other=llama" TargetMode="External"/><Relationship Id="rId5" Type="http://schemas.openxmlformats.org/officeDocument/2006/relationships/hyperlink" Target="https://huggingface.co/models?other=alpaca" TargetMode="External"/><Relationship Id="rId4" Type="http://schemas.openxmlformats.org/officeDocument/2006/relationships/hyperlink" Target="https://github.com/tatsu-lab/stanford_alpac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tian.adriano@hpi.d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pi.de/studium/im-studium/lehrveranstaltungen/it-systems-engineering-ma/lehrveranstaltung/sose-23-3783-safe-reinforcement-learning-for-self_adaptive-systems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fe-rl-sas.slack.com/" TargetMode="External"/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mailto:chistian.adriano@hpi.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3316472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Summer 22-23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sz="3600" b="1" dirty="0"/>
              <a:t> Safe-Reinforcement Learning for Self-Adaptive Systems</a:t>
            </a:r>
            <a:br>
              <a:rPr lang="en-US" sz="3600" b="1" dirty="0"/>
            </a:br>
            <a:br>
              <a:rPr lang="en-US" altLang="x-none" sz="4900" b="1">
                <a:ea typeface="ＭＳ Ｐゴシック" charset="-128"/>
              </a:rPr>
            </a:br>
            <a:r>
              <a:rPr lang="en-US" altLang="x-none" sz="3600" b="1">
                <a:ea typeface="ＭＳ Ｐゴシック" charset="-128"/>
              </a:rPr>
              <a:t>Organization </a:t>
            </a:r>
            <a:r>
              <a:rPr lang="en-US" altLang="x-none" sz="3600" b="1" dirty="0">
                <a:ea typeface="ＭＳ Ｐゴシック" charset="-128"/>
              </a:rPr>
              <a:t>&amp; Introduction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53104" y="4755703"/>
            <a:ext cx="7515022" cy="1822649"/>
          </a:xfrm>
        </p:spPr>
        <p:txBody>
          <a:bodyPr>
            <a:noAutofit/>
          </a:bodyPr>
          <a:lstStyle/>
          <a:p>
            <a:r>
              <a:rPr lang="en-US" altLang="x-none" sz="1600" dirty="0">
                <a:ea typeface="ＭＳ Ｐゴシック" charset="-128"/>
              </a:rPr>
              <a:t>Prof. Dr. Holger Giese (</a:t>
            </a:r>
            <a:r>
              <a:rPr lang="en-US" altLang="x-none" sz="16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1600" dirty="0">
                <a:ea typeface="ＭＳ Ｐゴシック" charset="-128"/>
              </a:rPr>
              <a:t> </a:t>
            </a:r>
          </a:p>
          <a:p>
            <a:r>
              <a:rPr lang="en-US" altLang="x-none" sz="1600" b="1" dirty="0">
                <a:ea typeface="ＭＳ Ｐゴシック" charset="-128"/>
              </a:rPr>
              <a:t>Christian Medeiros Adriano 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600" dirty="0">
                <a:ea typeface="ＭＳ Ｐゴシック" charset="-128"/>
              </a:rPr>
              <a:t>) - </a:t>
            </a:r>
            <a:r>
              <a:rPr lang="en-US" altLang="x-none" sz="1600" b="1" dirty="0">
                <a:ea typeface="ＭＳ Ｐゴシック" charset="-128"/>
              </a:rPr>
              <a:t>“Chris”</a:t>
            </a:r>
            <a:endParaRPr lang="en-US" altLang="x-none" sz="1600" dirty="0">
              <a:ea typeface="ＭＳ Ｐゴシック" charset="-128"/>
            </a:endParaRPr>
          </a:p>
          <a:p>
            <a:pPr marL="0" indent="0" algn="ctr">
              <a:buNone/>
            </a:pPr>
            <a:r>
              <a:rPr lang="en-US" altLang="x-none" sz="1600" dirty="0">
                <a:ea typeface="ＭＳ Ｐゴシック" charset="-128"/>
              </a:rPr>
              <a:t>He Xu, Sona Ghahremani, </a:t>
            </a:r>
            <a:r>
              <a:rPr lang="en-US" altLang="x-none" sz="1600" dirty="0" err="1">
                <a:ea typeface="ＭＳ Ｐゴシック" charset="-128"/>
              </a:rPr>
              <a:t>Iqra</a:t>
            </a:r>
            <a:r>
              <a:rPr lang="en-US" altLang="x-none" sz="1600" dirty="0">
                <a:ea typeface="ＭＳ Ｐゴシック" charset="-128"/>
              </a:rPr>
              <a:t> Zafar, Mustafa Ghani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89A7EE-F810-A97B-A38B-F75E7E6603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52244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Brunke</a:t>
            </a:r>
            <a:r>
              <a:rPr lang="en-US" sz="2000" dirty="0"/>
              <a:t>, Lukas, et al. "</a:t>
            </a:r>
            <a:r>
              <a:rPr lang="en-US" sz="2000" b="1" dirty="0"/>
              <a:t>Safe learning in robotics: From learning-based control to safe reinforcement learning.</a:t>
            </a:r>
            <a:r>
              <a:rPr lang="en-US" sz="2000" dirty="0"/>
              <a:t>" Annual Review of Control, Robotics, and Autonomous Systems 5 (2022): 411-444.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Yuan, </a:t>
            </a:r>
            <a:r>
              <a:rPr lang="en-US" sz="2000" dirty="0" err="1"/>
              <a:t>Zhaocong</a:t>
            </a:r>
            <a:r>
              <a:rPr lang="en-US" sz="2000" dirty="0"/>
              <a:t>, et al. "safe-control-gym: A unified benchmark suite for safe learning-based control and reinforcement learning in robotics." IEEE Robotics and Automation Letters 7.4 (2022): 11142-11149.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Liu, </a:t>
            </a:r>
            <a:r>
              <a:rPr lang="en-US" sz="2000" dirty="0" err="1"/>
              <a:t>Zuxin</a:t>
            </a:r>
            <a:r>
              <a:rPr lang="en-US" sz="2000" dirty="0"/>
              <a:t>, et al. "On the robustness of safe reinforcement learning under observational perturbations." </a:t>
            </a:r>
            <a:r>
              <a:rPr lang="en-US" sz="2000" dirty="0" err="1"/>
              <a:t>arXiv</a:t>
            </a:r>
            <a:r>
              <a:rPr lang="en-US" sz="2000" dirty="0"/>
              <a:t> preprint arXiv:2205.14691 (2022).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Turchetta</a:t>
            </a:r>
            <a:r>
              <a:rPr lang="en-US" sz="2000" dirty="0"/>
              <a:t>, Matteo, et al. "</a:t>
            </a:r>
            <a:r>
              <a:rPr lang="en-US" sz="2000" b="1" dirty="0"/>
              <a:t>Safe reinforcement learning via curriculum induction</a:t>
            </a:r>
            <a:r>
              <a:rPr lang="en-US" sz="2000" dirty="0"/>
              <a:t>." Advances in Neural Information Processing Systems 33 (2020): 12151-12162.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Garcıa</a:t>
            </a:r>
            <a:r>
              <a:rPr lang="en-US" sz="2000" dirty="0"/>
              <a:t>, Javier, and Fernando Fernández. "</a:t>
            </a:r>
            <a:r>
              <a:rPr lang="en-US" sz="2000" b="1" dirty="0"/>
              <a:t>A comprehensive survey on safe reinforcement learning</a:t>
            </a:r>
            <a:r>
              <a:rPr lang="en-US" sz="2000" dirty="0"/>
              <a:t>." Journal of Machine Learning Research 16.1 (2015): 1437-1480.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F66625-E7AA-D8D4-198C-0F9C353C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Safe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42498120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F2F15E-DB07-43A7-E601-A7A4619C0A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3488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AI Gym - https://www.gymlibrary.dev/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Safety Gym  - https://openai.com/research/safety-gym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Third Party Gym - </a:t>
            </a:r>
            <a:r>
              <a:rPr lang="en-US" dirty="0">
                <a:hlinkClick r:id="rId2"/>
              </a:rPr>
              <a:t>https://gymnasium.farama.org/environments/third_party_environments/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LangChain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https://python.langchain.com/en/latest/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source - Large language Models –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Alpaca - </a:t>
            </a:r>
            <a:r>
              <a:rPr lang="en-US" dirty="0">
                <a:hlinkClick r:id="rId4"/>
              </a:rPr>
              <a:t>https://github.com/tatsu-lab/stanford_alpaca</a:t>
            </a:r>
            <a:r>
              <a:rPr lang="en-US" dirty="0"/>
              <a:t>, at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HuggingFace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https://huggingface.co/models?other=alpaca</a:t>
            </a:r>
            <a:r>
              <a:rPr lang="en-US" dirty="0"/>
              <a:t> 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Llama </a:t>
            </a:r>
            <a:r>
              <a:rPr lang="en-US" dirty="0">
                <a:hlinkClick r:id="rId6"/>
              </a:rPr>
              <a:t>https://huggingface.co/models?other=llama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OpenAssistan - </a:t>
            </a:r>
            <a:r>
              <a:rPr lang="en-US">
                <a:hlinkClick r:id="rId7"/>
              </a:rPr>
              <a:t>https://open-assistant.io/de</a:t>
            </a:r>
            <a:r>
              <a:rPr lang="en-US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39CAF4-51FF-2C45-4297-45B1BBB9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323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121670"/>
            <a:ext cx="9897121" cy="4790670"/>
          </a:xfrm>
        </p:spPr>
        <p:txBody>
          <a:bodyPr/>
          <a:lstStyle/>
          <a:p>
            <a:r>
              <a:rPr lang="en-US" dirty="0"/>
              <a:t>Seminar work </a:t>
            </a:r>
            <a:r>
              <a:rPr lang="en-US" b="1" dirty="0">
                <a:solidFill>
                  <a:schemeClr val="accent1"/>
                </a:solidFill>
              </a:rPr>
              <a:t>alone or in groups </a:t>
            </a:r>
            <a:r>
              <a:rPr lang="en-US" dirty="0"/>
              <a:t>on </a:t>
            </a:r>
            <a:r>
              <a:rPr lang="en-US" b="1" dirty="0">
                <a:solidFill>
                  <a:schemeClr val="accent1"/>
                </a:solidFill>
              </a:rPr>
              <a:t>one selected topic/project</a:t>
            </a:r>
            <a:r>
              <a:rPr lang="en-US" dirty="0"/>
              <a:t>.</a:t>
            </a:r>
          </a:p>
          <a:p>
            <a:r>
              <a:rPr lang="en-US" dirty="0"/>
              <a:t>Each team is supervised individually by a teaching assistant.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Presentations: </a:t>
            </a:r>
            <a:r>
              <a:rPr lang="en-US" b="1" dirty="0">
                <a:solidFill>
                  <a:schemeClr val="accent1"/>
                </a:solidFill>
              </a:rPr>
              <a:t>[20% of final grade]</a:t>
            </a:r>
            <a:endParaRPr lang="en-US" b="1" dirty="0"/>
          </a:p>
          <a:p>
            <a:r>
              <a:rPr lang="en-US" dirty="0"/>
              <a:t>Intermediary Presentations</a:t>
            </a:r>
          </a:p>
          <a:p>
            <a:r>
              <a:rPr lang="en-US" dirty="0"/>
              <a:t>Final Presentation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Written deliverables:</a:t>
            </a:r>
            <a:r>
              <a:rPr lang="en-US" b="1" dirty="0">
                <a:solidFill>
                  <a:schemeClr val="accent1"/>
                </a:solidFill>
              </a:rPr>
              <a:t> [80% of final grade]</a:t>
            </a:r>
            <a:endParaRPr lang="en-US" b="1" dirty="0"/>
          </a:p>
          <a:p>
            <a:r>
              <a:rPr lang="en-US" dirty="0"/>
              <a:t>Final report on findings </a:t>
            </a:r>
            <a:r>
              <a:rPr lang="en-US" b="1" dirty="0"/>
              <a:t> </a:t>
            </a:r>
          </a:p>
          <a:p>
            <a:pPr lvl="1"/>
            <a:r>
              <a:rPr lang="en-US" sz="1600" dirty="0"/>
              <a:t>Length: 6 to 10 pages ACM Format per team</a:t>
            </a:r>
          </a:p>
          <a:p>
            <a:pPr lvl="1"/>
            <a:r>
              <a:rPr lang="en-US" sz="1600" dirty="0"/>
              <a:t>Some parts must be attributable to each individual author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Work, Deliverables and Grading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72F91-0197-40C2-95F0-988135704F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45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A3D1D6-E75E-4B89-9314-53896EF2B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2104679"/>
          </a:xfrm>
        </p:spPr>
        <p:txBody>
          <a:bodyPr/>
          <a:lstStyle/>
          <a:p>
            <a:r>
              <a:rPr lang="en-US" dirty="0"/>
              <a:t>Send an email to </a:t>
            </a:r>
            <a:r>
              <a:rPr lang="en-US" dirty="0">
                <a:hlinkClick r:id="rId2"/>
              </a:rPr>
              <a:t>christian.adriano@hpi.de</a:t>
            </a:r>
            <a:endParaRPr lang="en-US" dirty="0"/>
          </a:p>
          <a:p>
            <a:r>
              <a:rPr lang="en-US" dirty="0"/>
              <a:t>Accept invitation to Slack, Zotero, and GitHub project</a:t>
            </a:r>
          </a:p>
          <a:p>
            <a:r>
              <a:rPr lang="en-US" dirty="0"/>
              <a:t>Give a look at the papers on Zotero and start making a selection</a:t>
            </a:r>
          </a:p>
          <a:p>
            <a:pPr lvl="1"/>
            <a:r>
              <a:rPr lang="en-US" dirty="0"/>
              <a:t>Prepare to write a gist (context, problems, approaches) of two papers for next week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E0E452-26B0-460A-B081-04D06E2B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Task</a:t>
            </a:r>
          </a:p>
        </p:txBody>
      </p:sp>
    </p:spTree>
    <p:extLst>
      <p:ext uri="{BB962C8B-B14F-4D97-AF65-F5344CB8AC3E}">
        <p14:creationId xmlns:p14="http://schemas.microsoft.com/office/powerpoint/2010/main" val="7263244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3694858"/>
          </a:xfrm>
        </p:spPr>
        <p:txBody>
          <a:bodyPr/>
          <a:lstStyle/>
          <a:p>
            <a:r>
              <a:rPr lang="en-US" dirty="0"/>
              <a:t>Weekly Hours: </a:t>
            </a:r>
            <a:r>
              <a:rPr lang="en-US" b="1" dirty="0"/>
              <a:t>4</a:t>
            </a:r>
          </a:p>
          <a:p>
            <a:r>
              <a:rPr lang="en-US" dirty="0"/>
              <a:t>Credit Points: </a:t>
            </a:r>
            <a:r>
              <a:rPr lang="en-US" b="1" dirty="0"/>
              <a:t>6</a:t>
            </a:r>
          </a:p>
          <a:p>
            <a:r>
              <a:rPr lang="en-US" dirty="0"/>
              <a:t>Teaching Form: </a:t>
            </a:r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Seminar</a:t>
            </a:r>
          </a:p>
          <a:p>
            <a:r>
              <a:rPr lang="en-US" dirty="0"/>
              <a:t>Enrolment Type: </a:t>
            </a:r>
            <a:r>
              <a:rPr lang="en-US" b="1" dirty="0"/>
              <a:t>Compulsory Elective Module </a:t>
            </a:r>
            <a:r>
              <a:rPr lang="en-US" dirty="0"/>
              <a:t>(“</a:t>
            </a:r>
            <a:r>
              <a:rPr lang="en-US" dirty="0" err="1"/>
              <a:t>Wahlpflichtmodul</a:t>
            </a:r>
            <a:r>
              <a:rPr lang="en-US" dirty="0"/>
              <a:t>”)</a:t>
            </a:r>
          </a:p>
          <a:p>
            <a:r>
              <a:rPr lang="en-US" dirty="0"/>
              <a:t>Course Language: </a:t>
            </a:r>
            <a:r>
              <a:rPr lang="en-US" b="1" dirty="0"/>
              <a:t>English</a:t>
            </a:r>
          </a:p>
          <a:p>
            <a:r>
              <a:rPr lang="en-US" dirty="0"/>
              <a:t>Study Programs and Modules (Check the </a:t>
            </a:r>
            <a:r>
              <a:rPr lang="en-US" dirty="0" err="1"/>
              <a:t>webisite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https://hpi.de/studium/im-studium/lehrveranstaltungen/it-systems-engineering-ma/lehrveranstaltung/sose-23-3783-safe-reinforcement-learning-for-self_adaptive-systems.html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Key Facts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D480C-87FD-4965-9C49-9EABB5D741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5143972"/>
          </a:xfrm>
        </p:spPr>
        <p:txBody>
          <a:bodyPr/>
          <a:lstStyle/>
          <a:p>
            <a:r>
              <a:rPr lang="en-US" dirty="0"/>
              <a:t>Enrollment deadline: </a:t>
            </a:r>
            <a:r>
              <a:rPr lang="en-US" b="1" dirty="0"/>
              <a:t>30.04.2023 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Cancellation deadline for enrollment: </a:t>
            </a:r>
            <a:r>
              <a:rPr lang="en-US" b="1" dirty="0"/>
              <a:t>8 days before the exam, but we ask you to inform us as soon as possible.</a:t>
            </a:r>
          </a:p>
          <a:p>
            <a:pPr lvl="1"/>
            <a:endParaRPr lang="en-US" dirty="0"/>
          </a:p>
          <a:p>
            <a:r>
              <a:rPr lang="en-US" dirty="0"/>
              <a:t>Introductory meeting: </a:t>
            </a:r>
            <a:r>
              <a:rPr lang="en-US" b="1" dirty="0"/>
              <a:t>24.04.2023  </a:t>
            </a:r>
            <a:r>
              <a:rPr lang="en-US" b="1" dirty="0">
                <a:solidFill>
                  <a:schemeClr val="accent1"/>
                </a:solidFill>
              </a:rPr>
              <a:t>[NOW]</a:t>
            </a:r>
          </a:p>
          <a:p>
            <a:endParaRPr lang="en-US" b="1" dirty="0"/>
          </a:p>
          <a:p>
            <a:r>
              <a:rPr lang="en-US" dirty="0"/>
              <a:t>Meetings:</a:t>
            </a:r>
            <a:endParaRPr lang="en-US" b="1" dirty="0"/>
          </a:p>
          <a:p>
            <a:pPr lvl="1"/>
            <a:r>
              <a:rPr lang="en-US" sz="1600" i="1" dirty="0"/>
              <a:t>Lectures – scheduled (April and May)</a:t>
            </a:r>
          </a:p>
          <a:p>
            <a:pPr lvl="1"/>
            <a:r>
              <a:rPr lang="en-US" sz="1600" i="1" dirty="0"/>
              <a:t>Project Update meetings – weekly (June and July)</a:t>
            </a:r>
          </a:p>
          <a:p>
            <a:pPr lvl="1"/>
            <a:endParaRPr lang="en-US" dirty="0"/>
          </a:p>
          <a:p>
            <a:r>
              <a:rPr lang="en-US" dirty="0"/>
              <a:t>Final Presentations at end of the semester: Ideally July (but we are very flexible)</a:t>
            </a:r>
            <a:r>
              <a:rPr lang="en-US" b="1" dirty="0"/>
              <a:t> </a:t>
            </a:r>
          </a:p>
          <a:p>
            <a:r>
              <a:rPr lang="en-US" i="1" dirty="0"/>
              <a:t>Presentations will be at the lecture room and the participants will be able to join via Zoom.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D41EB-4144-4F25-9693-4672506CFF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18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083869"/>
              </p:ext>
            </p:extLst>
          </p:nvPr>
        </p:nvGraphicFramePr>
        <p:xfrm>
          <a:off x="263237" y="1022061"/>
          <a:ext cx="1109056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Zotero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err="1"/>
                        <a:t>Our</a:t>
                      </a:r>
                      <a:r>
                        <a:rPr lang="pt-BR" sz="2000" dirty="0"/>
                        <a:t> Slack </a:t>
                      </a:r>
                      <a:r>
                        <a:rPr lang="pt-BR" sz="2000" dirty="0" err="1"/>
                        <a:t>group</a:t>
                      </a:r>
                      <a:r>
                        <a:rPr lang="en-US" sz="2000" dirty="0">
                          <a:solidFill>
                            <a:srgbClr val="5A6065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hlinkClick r:id="rId3"/>
                        </a:rPr>
                        <a:t>https://safe-rl-sas.slack.com</a:t>
                      </a:r>
                      <a:r>
                        <a:rPr lang="en-US" sz="2000" b="0" dirty="0"/>
                        <a:t> </a:t>
                      </a:r>
                      <a:endParaRPr lang="en-US" sz="2000" b="0" dirty="0">
                        <a:solidFill>
                          <a:srgbClr val="5A6065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</a:t>
                      </a:r>
                      <a:r>
                        <a:rPr lang="pt-BR" sz="2000" dirty="0" err="1"/>
                        <a:t>Orientations</a:t>
                      </a:r>
                      <a:r>
                        <a:rPr lang="pt-BR" sz="2000" dirty="0"/>
                        <a:t>,</a:t>
                      </a:r>
                    </a:p>
                    <a:p>
                      <a:r>
                        <a:rPr lang="pt-BR" sz="2000" dirty="0" err="1"/>
                        <a:t>Administrative</a:t>
                      </a:r>
                      <a:r>
                        <a:rPr lang="pt-BR" sz="2000" dirty="0"/>
                        <a:t> </a:t>
                      </a:r>
                      <a:r>
                        <a:rPr lang="pt-BR" sz="2000" dirty="0" err="1"/>
                        <a:t>issues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 </a:t>
                      </a:r>
                      <a:r>
                        <a:rPr lang="pt-BR" sz="2000" dirty="0">
                          <a:hlinkClick r:id="rId4"/>
                        </a:rPr>
                        <a:t>christian.adriano@hpi.de</a:t>
                      </a:r>
                      <a:r>
                        <a:rPr lang="pt-BR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</a:t>
                      </a:r>
                      <a:r>
                        <a:rPr lang="pt-BR" sz="2000" dirty="0" err="1"/>
                        <a:t>number</a:t>
                      </a:r>
                      <a:r>
                        <a:rPr lang="pt-BR" sz="2000" dirty="0"/>
                        <a:t> (</a:t>
                      </a:r>
                      <a:r>
                        <a:rPr lang="pt-BR" sz="2000" dirty="0" err="1"/>
                        <a:t>check</a:t>
                      </a:r>
                      <a:r>
                        <a:rPr lang="pt-BR" sz="2000" dirty="0"/>
                        <a:t> Chris’ Slack profile)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B738-C400-4B84-B983-3AA5487A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E5B0-EB76-4AD6-87A9-DDCF8EBA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246564"/>
          </a:xfrm>
        </p:spPr>
        <p:txBody>
          <a:bodyPr/>
          <a:lstStyle/>
          <a:p>
            <a:r>
              <a:rPr lang="en-US" b="1" dirty="0"/>
              <a:t>Team size preferred</a:t>
            </a:r>
            <a:r>
              <a:rPr lang="en-US" dirty="0"/>
              <a:t>: from 2 to 4.</a:t>
            </a:r>
          </a:p>
          <a:p>
            <a:endParaRPr lang="en-US" dirty="0"/>
          </a:p>
          <a:p>
            <a:r>
              <a:rPr lang="en-US" b="1" dirty="0"/>
              <a:t>Project proposal in two stages (we will guide you in that)Ç</a:t>
            </a:r>
            <a:endParaRPr lang="en-US" dirty="0"/>
          </a:p>
          <a:p>
            <a:r>
              <a:rPr lang="en-US" dirty="0"/>
              <a:t>1- State-of-art (1 page, double column)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~ in approx. 6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covering at least 10 well-selected papers per person</a:t>
            </a:r>
          </a:p>
          <a:p>
            <a:endParaRPr lang="en-US" dirty="0"/>
          </a:p>
          <a:p>
            <a:r>
              <a:rPr lang="en-US" dirty="0"/>
              <a:t>2- Proposal 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first draft ~ in approx. 8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 the problem (what is it? why should I care?, why is it challenging?)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scenario (source, size, main features, cite any papers that used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the methods that you plan to use (preliminary insights, it might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you will evaluate your results (benchmarks, baselines, null-models)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0549139" cy="4797724"/>
          </a:xfrm>
        </p:spPr>
        <p:txBody>
          <a:bodyPr/>
          <a:lstStyle/>
          <a:p>
            <a:r>
              <a:rPr lang="en-US" b="1" dirty="0"/>
              <a:t>Project Phase 1: Learn fundamentals - Lectures</a:t>
            </a:r>
          </a:p>
          <a:p>
            <a:pPr lvl="1"/>
            <a:r>
              <a:rPr lang="en-US" sz="1600" dirty="0"/>
              <a:t>Goal: learn fundamentals</a:t>
            </a:r>
          </a:p>
          <a:p>
            <a:pPr lvl="1"/>
            <a:r>
              <a:rPr lang="en-US" sz="1600" dirty="0"/>
              <a:t>Two lectures per week</a:t>
            </a:r>
          </a:p>
          <a:p>
            <a:r>
              <a:rPr lang="en-US" b="1" dirty="0"/>
              <a:t>Project Phase 2: Present Proposal -  Reading and Writing</a:t>
            </a:r>
          </a:p>
          <a:p>
            <a:pPr lvl="1"/>
            <a:r>
              <a:rPr lang="en-US" sz="1600" dirty="0"/>
              <a:t>Goal: learn about the state of art of one application area</a:t>
            </a:r>
          </a:p>
          <a:p>
            <a:r>
              <a:rPr lang="en-US" b="1" dirty="0"/>
              <a:t>Project Phase 3: Apply a method -  Coding and Evaluation</a:t>
            </a:r>
          </a:p>
          <a:p>
            <a:pPr lvl="1"/>
            <a:r>
              <a:rPr lang="en-US" sz="1600" dirty="0"/>
              <a:t>Goal: learn to apply and evaluate a method</a:t>
            </a:r>
          </a:p>
          <a:p>
            <a:pPr lvl="1"/>
            <a:r>
              <a:rPr lang="en-US" sz="1600" dirty="0"/>
              <a:t>Present update in weekly meetings</a:t>
            </a:r>
          </a:p>
          <a:p>
            <a:pPr lvl="1"/>
            <a:endParaRPr lang="en-US" sz="1600" dirty="0"/>
          </a:p>
          <a:p>
            <a:r>
              <a:rPr lang="en-US" b="1" dirty="0"/>
              <a:t>Final Presentations </a:t>
            </a:r>
            <a:r>
              <a:rPr lang="en-US" dirty="0"/>
              <a:t>in one session in late </a:t>
            </a:r>
            <a:r>
              <a:rPr lang="en-US" b="1" dirty="0"/>
              <a:t>July</a:t>
            </a:r>
          </a:p>
          <a:p>
            <a:r>
              <a:rPr lang="en-US" b="1" dirty="0"/>
              <a:t>Submission of final report </a:t>
            </a:r>
            <a:r>
              <a:rPr lang="en-US" dirty="0"/>
              <a:t>one week after the presentation </a:t>
            </a:r>
            <a:r>
              <a:rPr lang="en-US" b="1" dirty="0"/>
              <a:t>(negotiable)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 (1/2)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022D5-6A29-44B9-BB67-9C867A9DE7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764590-B09C-4C10-8479-FDA70719B68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8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C03BD4-1C4E-4008-8A73-35671A5A7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190623"/>
            <a:ext cx="11474451" cy="5246564"/>
          </a:xfrm>
        </p:spPr>
        <p:txBody>
          <a:bodyPr/>
          <a:lstStyle/>
          <a:p>
            <a:pPr lvl="1"/>
            <a:r>
              <a:rPr lang="en-US" dirty="0"/>
              <a:t>Overview Reinforcement Learning</a:t>
            </a:r>
          </a:p>
          <a:p>
            <a:pPr lvl="2"/>
            <a:r>
              <a:rPr lang="en-US" dirty="0"/>
              <a:t>Model-Free, Model-Based</a:t>
            </a:r>
          </a:p>
          <a:p>
            <a:pPr lvl="2"/>
            <a:r>
              <a:rPr lang="en-US" dirty="0"/>
              <a:t>Deep RL</a:t>
            </a:r>
          </a:p>
          <a:p>
            <a:pPr lvl="2"/>
            <a:r>
              <a:rPr lang="en-US" dirty="0"/>
              <a:t>DQN, Policy Gradient, Actor-Critic Methods</a:t>
            </a:r>
          </a:p>
          <a:p>
            <a:pPr lvl="2"/>
            <a:r>
              <a:rPr lang="en-US" dirty="0" err="1"/>
              <a:t>Underspecification</a:t>
            </a:r>
            <a:r>
              <a:rPr lang="en-US" dirty="0"/>
              <a:t> and Causality</a:t>
            </a:r>
          </a:p>
          <a:p>
            <a:pPr lvl="1"/>
            <a:r>
              <a:rPr lang="en-US" dirty="0"/>
              <a:t>Safe-Reinforcement Learning</a:t>
            </a:r>
          </a:p>
          <a:p>
            <a:pPr lvl="2"/>
            <a:r>
              <a:rPr lang="en-US" dirty="0"/>
              <a:t>Constrained-Based, Verification-Based, Shield-Based</a:t>
            </a:r>
          </a:p>
          <a:p>
            <a:pPr lvl="2"/>
            <a:r>
              <a:rPr lang="en-US" dirty="0"/>
              <a:t>Adversarial Training</a:t>
            </a:r>
          </a:p>
          <a:p>
            <a:pPr lvl="2"/>
            <a:r>
              <a:rPr lang="en-US" dirty="0"/>
              <a:t>Meta-learning vs Transfer learning, Domain adaptation, and Multi-task learning.</a:t>
            </a:r>
          </a:p>
          <a:p>
            <a:pPr lvl="1"/>
            <a:r>
              <a:rPr lang="en-US" dirty="0"/>
              <a:t>Reward Models </a:t>
            </a:r>
          </a:p>
          <a:p>
            <a:pPr lvl="2"/>
            <a:r>
              <a:rPr lang="en-US" dirty="0"/>
              <a:t>Intrinsic reward strategies (entropy-driven and  diversity-driven)</a:t>
            </a:r>
          </a:p>
          <a:p>
            <a:pPr lvl="2"/>
            <a:r>
              <a:rPr lang="en-US" dirty="0"/>
              <a:t>Reward Shaping, Policy Transfer, Representation Transfer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E2E44-BF08-4032-9764-10958E96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Road-map 2/2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7FB4B-83B3-40C4-8FDD-D819EAC666DF}"/>
              </a:ext>
            </a:extLst>
          </p:cNvPr>
          <p:cNvSpPr/>
          <p:nvPr/>
        </p:nvSpPr>
        <p:spPr bwMode="gray">
          <a:xfrm>
            <a:off x="58275" y="1187106"/>
            <a:ext cx="12075450" cy="2064594"/>
          </a:xfrm>
          <a:prstGeom prst="rect">
            <a:avLst/>
          </a:prstGeom>
          <a:solidFill>
            <a:srgbClr val="B1063A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3F018-CCDE-448D-BCBB-2DA45FF349E3}"/>
              </a:ext>
            </a:extLst>
          </p:cNvPr>
          <p:cNvSpPr/>
          <p:nvPr/>
        </p:nvSpPr>
        <p:spPr bwMode="gray">
          <a:xfrm>
            <a:off x="58275" y="3300697"/>
            <a:ext cx="12075450" cy="2203640"/>
          </a:xfrm>
          <a:prstGeom prst="rect">
            <a:avLst/>
          </a:prstGeom>
          <a:solidFill>
            <a:schemeClr val="accent3">
              <a:lumMod val="60000"/>
              <a:lumOff val="40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10B6B-DF41-4997-AC32-8664DC48B6B0}"/>
              </a:ext>
            </a:extLst>
          </p:cNvPr>
          <p:cNvSpPr/>
          <p:nvPr/>
        </p:nvSpPr>
        <p:spPr bwMode="gray">
          <a:xfrm>
            <a:off x="58275" y="5506820"/>
            <a:ext cx="12192000" cy="1207179"/>
          </a:xfrm>
          <a:prstGeom prst="rect">
            <a:avLst/>
          </a:prstGeom>
          <a:solidFill>
            <a:schemeClr val="accent4">
              <a:lumMod val="75000"/>
              <a:alpha val="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34E7C-3712-41B0-9004-1FE5847BE62F}"/>
              </a:ext>
            </a:extLst>
          </p:cNvPr>
          <p:cNvSpPr txBox="1"/>
          <p:nvPr/>
        </p:nvSpPr>
        <p:spPr bwMode="gray">
          <a:xfrm>
            <a:off x="8682892" y="1784205"/>
            <a:ext cx="2883877" cy="8741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400" dirty="0"/>
              <a:t>Deep RL Foundations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16FE6-2058-4438-B8F7-75FE4E602DAD}"/>
              </a:ext>
            </a:extLst>
          </p:cNvPr>
          <p:cNvSpPr txBox="1"/>
          <p:nvPr/>
        </p:nvSpPr>
        <p:spPr bwMode="gray">
          <a:xfrm>
            <a:off x="8908688" y="3479853"/>
            <a:ext cx="2883877" cy="850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400" dirty="0"/>
              <a:t>Safe-Learning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126FA-089E-4F64-A266-D13430C7F2B8}"/>
              </a:ext>
            </a:extLst>
          </p:cNvPr>
          <p:cNvSpPr txBox="1"/>
          <p:nvPr/>
        </p:nvSpPr>
        <p:spPr bwMode="gray">
          <a:xfrm>
            <a:off x="9860437" y="5711993"/>
            <a:ext cx="1706332" cy="9043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400" dirty="0"/>
              <a:t>Reward Models</a:t>
            </a:r>
          </a:p>
        </p:txBody>
      </p:sp>
    </p:spTree>
    <p:extLst>
      <p:ext uri="{BB962C8B-B14F-4D97-AF65-F5344CB8AC3E}">
        <p14:creationId xmlns:p14="http://schemas.microsoft.com/office/powerpoint/2010/main" val="1836162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236465-1B18-47E4-9C4E-E37BCCA60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3002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Investigate a Safe-Reinforcement Learning with respect to:</a:t>
            </a:r>
          </a:p>
          <a:p>
            <a:r>
              <a:rPr lang="en-US" dirty="0"/>
              <a:t>Ability to identify, avoid, and recover from unsafe situations during training</a:t>
            </a:r>
          </a:p>
          <a:p>
            <a:r>
              <a:rPr lang="en-US" dirty="0"/>
              <a:t>Ability to incorporate prior knowledge in form of constraints (e.g., fairness)</a:t>
            </a:r>
          </a:p>
          <a:p>
            <a:endParaRPr lang="en-US" dirty="0"/>
          </a:p>
          <a:p>
            <a:r>
              <a:rPr lang="en-US" dirty="0"/>
              <a:t>Evaluate the robustness of the learned policy under:</a:t>
            </a:r>
          </a:p>
          <a:p>
            <a:pPr lvl="1"/>
            <a:r>
              <a:rPr lang="en-US" dirty="0"/>
              <a:t>Partial Observability</a:t>
            </a:r>
          </a:p>
          <a:p>
            <a:pPr lvl="1"/>
            <a:r>
              <a:rPr lang="en-US" dirty="0"/>
              <a:t>Adversarial Shifts (non-stationarity)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9FEFE-29CF-46EC-97AD-EF937803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2136363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6ABA88-5029-496B-97B4-AD939C51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Reinforcement Learning and Safety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BD50AF-A9AC-4FB3-B6EA-CCFF7EC0895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72505" y="1463110"/>
            <a:ext cx="11246990" cy="393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Sutton, Richard S., and Andrew G. </a:t>
            </a:r>
            <a:r>
              <a:rPr lang="en-US" sz="2000" dirty="0" err="1"/>
              <a:t>Barto</a:t>
            </a:r>
            <a:r>
              <a:rPr lang="en-US" sz="2000" dirty="0"/>
              <a:t>. </a:t>
            </a:r>
            <a:r>
              <a:rPr lang="en-US" sz="2000" b="1" dirty="0"/>
              <a:t>Reinforcement learning: An introduction</a:t>
            </a:r>
            <a:r>
              <a:rPr lang="en-US" sz="2000" dirty="0"/>
              <a:t>. MIT press, 2018.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Amodei</a:t>
            </a:r>
            <a:r>
              <a:rPr lang="en-US" sz="2000" dirty="0"/>
              <a:t>, Dario, et al. "</a:t>
            </a:r>
            <a:r>
              <a:rPr lang="en-US" sz="2000" b="1" dirty="0"/>
              <a:t>Concrete problems in AI safety</a:t>
            </a:r>
            <a:r>
              <a:rPr lang="en-US" sz="2000" dirty="0"/>
              <a:t>." </a:t>
            </a:r>
            <a:r>
              <a:rPr lang="en-US" sz="2000" dirty="0" err="1"/>
              <a:t>arXiv</a:t>
            </a:r>
            <a:r>
              <a:rPr lang="en-US" sz="2000" dirty="0"/>
              <a:t> preprint arXiv:1606.06565 (2016).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Gu, </a:t>
            </a:r>
            <a:r>
              <a:rPr lang="en-US" sz="2000" dirty="0" err="1"/>
              <a:t>Shangding</a:t>
            </a:r>
            <a:r>
              <a:rPr lang="en-US" sz="2000" dirty="0"/>
              <a:t>, et al. "</a:t>
            </a:r>
            <a:r>
              <a:rPr lang="en-US" sz="2000" b="1" dirty="0"/>
              <a:t>A review of safe reinforcement learning: Methods, theory and applications</a:t>
            </a:r>
            <a:r>
              <a:rPr lang="en-US" sz="2000" dirty="0"/>
              <a:t>." </a:t>
            </a:r>
            <a:r>
              <a:rPr lang="en-US" sz="2000" dirty="0" err="1"/>
              <a:t>arXiv</a:t>
            </a:r>
            <a:r>
              <a:rPr lang="en-US" sz="2000" dirty="0"/>
              <a:t> preprint arXiv:2205.10330 (2022).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Du, </a:t>
            </a:r>
            <a:r>
              <a:rPr lang="en-US" sz="2000" dirty="0" err="1"/>
              <a:t>Yuqing</a:t>
            </a:r>
            <a:r>
              <a:rPr lang="en-US" sz="2000" dirty="0"/>
              <a:t>, et al. "</a:t>
            </a:r>
            <a:r>
              <a:rPr lang="en-US" sz="2000" b="1" dirty="0"/>
              <a:t>Guiding Pretraining in Reinforcement Learning with Large Language Models</a:t>
            </a:r>
            <a:r>
              <a:rPr lang="en-US" sz="2000" dirty="0"/>
              <a:t>." </a:t>
            </a:r>
            <a:r>
              <a:rPr lang="en-US" sz="2000" i="1" dirty="0" err="1"/>
              <a:t>arXiv</a:t>
            </a:r>
            <a:r>
              <a:rPr lang="en-US" sz="2000" i="1" dirty="0"/>
              <a:t> preprint arXiv:2302.06692</a:t>
            </a:r>
            <a:r>
              <a:rPr lang="en-US" sz="2000" dirty="0"/>
              <a:t> (2023).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Yang, Sherry, et al. "</a:t>
            </a:r>
            <a:r>
              <a:rPr lang="en-US" sz="2000" b="1" dirty="0"/>
              <a:t>Foundation Models for Decision Making: Problems, Methods, and Opportunities</a:t>
            </a:r>
            <a:r>
              <a:rPr lang="en-US" sz="2000" dirty="0"/>
              <a:t>." </a:t>
            </a:r>
            <a:r>
              <a:rPr lang="en-US" sz="2000" i="1" dirty="0" err="1"/>
              <a:t>arXiv</a:t>
            </a:r>
            <a:r>
              <a:rPr lang="en-US" sz="2000" i="1" dirty="0"/>
              <a:t> preprint arXiv:2303.04129</a:t>
            </a:r>
            <a:r>
              <a:rPr lang="en-US" sz="2000" dirty="0"/>
              <a:t> (2023).</a:t>
            </a:r>
          </a:p>
        </p:txBody>
      </p:sp>
    </p:spTree>
    <p:extLst>
      <p:ext uri="{BB962C8B-B14F-4D97-AF65-F5344CB8AC3E}">
        <p14:creationId xmlns:p14="http://schemas.microsoft.com/office/powerpoint/2010/main" val="7771239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</TotalTime>
  <Words>1171</Words>
  <Application>Microsoft Office PowerPoint</Application>
  <PresentationFormat>Widescreen</PresentationFormat>
  <Paragraphs>142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HPI PPT-Template</vt:lpstr>
      <vt:lpstr>Summer 22-23  Safe-Reinforcement Learning for Self-Adaptive Systems  Organization &amp; Introduction</vt:lpstr>
      <vt:lpstr>Key Facts</vt:lpstr>
      <vt:lpstr>Dates</vt:lpstr>
      <vt:lpstr>Communicantion Plan</vt:lpstr>
      <vt:lpstr>Project Proposal</vt:lpstr>
      <vt:lpstr>Roadmap (1/2)</vt:lpstr>
      <vt:lpstr>Road-map 2/2</vt:lpstr>
      <vt:lpstr>Goals</vt:lpstr>
      <vt:lpstr>Intro to Reinforcement Learning and Safety</vt:lpstr>
      <vt:lpstr>Safe Reinforcement Learning</vt:lpstr>
      <vt:lpstr>Tools</vt:lpstr>
      <vt:lpstr>Seminar Work, Deliverables and Grading</vt:lpstr>
      <vt:lpstr>Next Task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Term 2020  Online Learning for  Self-Healing and  Self-Optimization   Org &amp; Introduction</dc:title>
  <dc:creator>Christian Adriano</dc:creator>
  <cp:lastModifiedBy>Christian Adriano</cp:lastModifiedBy>
  <cp:revision>123</cp:revision>
  <dcterms:created xsi:type="dcterms:W3CDTF">2020-04-21T18:34:08Z</dcterms:created>
  <dcterms:modified xsi:type="dcterms:W3CDTF">2023-04-24T09:01:34Z</dcterms:modified>
</cp:coreProperties>
</file>