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9" r:id="rId2"/>
  </p:sldMasterIdLst>
  <p:notesMasterIdLst>
    <p:notesMasterId r:id="rId15"/>
  </p:notesMasterIdLst>
  <p:sldIdLst>
    <p:sldId id="1806" r:id="rId3"/>
    <p:sldId id="302" r:id="rId4"/>
    <p:sldId id="1808" r:id="rId5"/>
    <p:sldId id="1813" r:id="rId6"/>
    <p:sldId id="1809" r:id="rId7"/>
    <p:sldId id="1811" r:id="rId8"/>
    <p:sldId id="1812" r:id="rId9"/>
    <p:sldId id="1810" r:id="rId10"/>
    <p:sldId id="1815" r:id="rId11"/>
    <p:sldId id="1814" r:id="rId12"/>
    <p:sldId id="1804" r:id="rId13"/>
    <p:sldId id="17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4009" autoAdjust="0"/>
  </p:normalViewPr>
  <p:slideViewPr>
    <p:cSldViewPr snapToGrid="0">
      <p:cViewPr varScale="1">
        <p:scale>
          <a:sx n="50" d="100"/>
          <a:sy n="50" d="100"/>
        </p:scale>
        <p:origin x="1221" y="-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6901-6285-4D39-AB6F-BDF9A56BC59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727C5-22EF-4816-82A2-CAD5A7129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8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https://stats.stackexchange.com/questions/213464/on-the-importance-of-the-i-i-d-assumption-in-statistical-learning</a:t>
            </a:r>
          </a:p>
          <a:p>
            <a:endParaRPr lang="en-US" dirty="0"/>
          </a:p>
          <a:p>
            <a:r>
              <a:rPr lang="en-US" dirty="0"/>
              <a:t>Pieter </a:t>
            </a:r>
            <a:r>
              <a:rPr lang="en-US" dirty="0" err="1"/>
              <a:t>Abeel</a:t>
            </a:r>
            <a:r>
              <a:rPr lang="en-US" dirty="0"/>
              <a:t> short lecture on DQN.</a:t>
            </a:r>
          </a:p>
          <a:p>
            <a:r>
              <a:rPr lang="en-US" dirty="0"/>
              <a:t>https://youtu.be/Psrhxy88zww?t=1123</a:t>
            </a:r>
          </a:p>
          <a:p>
            <a:endParaRPr lang="en-US" dirty="0"/>
          </a:p>
          <a:p>
            <a:r>
              <a:rPr lang="en-US" dirty="0"/>
              <a:t>Deep RL – DQN – Matteo Hessel</a:t>
            </a:r>
          </a:p>
          <a:p>
            <a:r>
              <a:rPr lang="en-US" dirty="0"/>
              <a:t>https://youtu.be/cVzvNZOBaJ4?list=PLqYmG7hTraZCRwoyGxvQkqVrZgDQi4m-5&amp;t=827</a:t>
            </a:r>
          </a:p>
          <a:p>
            <a:endParaRPr lang="en-US" dirty="0"/>
          </a:p>
          <a:p>
            <a:r>
              <a:rPr lang="en-US" dirty="0"/>
              <a:t>Actor-Critic Lecture from </a:t>
            </a:r>
            <a:r>
              <a:rPr lang="en-US" dirty="0" err="1"/>
              <a:t>Hado</a:t>
            </a:r>
            <a:r>
              <a:rPr lang="en-US" dirty="0"/>
              <a:t> van Hasselt</a:t>
            </a:r>
          </a:p>
          <a:p>
            <a:r>
              <a:rPr lang="en-US" dirty="0"/>
              <a:t>https://youtu.be/y3oqOjHilio?list=PLqYmG7hTraZCRwoyGxvQkqVrZgDQi4m-5&amp;t=4653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727C5-22EF-4816-82A2-CAD5A71298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500052421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4451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3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49634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013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986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18315962"/>
      </p:ext>
    </p:extLst>
  </p:cSld>
  <p:clrMapOvr>
    <a:masterClrMapping/>
  </p:clrMapOvr>
  <p:transition spd="slow">
    <p:wipe dir="d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0C70A6D8-89B8-49B0-8903-7EF273AB9F75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623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13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83226323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4682748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95654648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4944176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851535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030086"/>
      </p:ext>
    </p:extLst>
  </p:cSld>
  <p:clrMapOvr>
    <a:masterClrMapping/>
  </p:clrMapOvr>
  <p:transition spd="slow">
    <p:wipe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4918855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019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442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769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158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57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207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6566235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593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458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27919521"/>
      </p:ext>
    </p:extLst>
  </p:cSld>
  <p:clrMapOvr>
    <a:masterClrMapping/>
  </p:clrMapOvr>
  <p:transition spd="slow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32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7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4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90565850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3461"/>
      </p:ext>
    </p:extLst>
  </p:cSld>
  <p:clrMapOvr>
    <a:masterClrMapping/>
  </p:clrMapOvr>
  <p:transition spd="slow">
    <p:wipe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833235378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0C70A6D8-89B8-49B0-8903-7EF273AB9F75}" type="datetime1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280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0C70A6D8-89B8-49B0-8903-7EF273AB9F75}" type="datetime1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1657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C70A6D8-89B8-49B0-8903-7EF273AB9F75}" type="datetime1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441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C70A6D8-89B8-49B0-8903-7EF273AB9F75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47A777B1-4A66-48BF-8387-31033AC26DFC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2482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D9056D4C-34C4-4B6E-9840-2166E4C8C89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448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Sona.Ghahremani@hpi.de" TargetMode="External"/><Relationship Id="rId5" Type="http://schemas.openxmlformats.org/officeDocument/2006/relationships/hyperlink" Target="mailto:he.xu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jyrRG7RD84&amp;list=PLdAoL1zKcqTXFJniO3Tqqn6xMBBL07EDc&amp;index=5&amp;pbjreload=10" TargetMode="External"/><Relationship Id="rId13" Type="http://schemas.openxmlformats.org/officeDocument/2006/relationships/hyperlink" Target="https://www.youtube.com/watch?v=dV80NAlEins" TargetMode="External"/><Relationship Id="rId3" Type="http://schemas.openxmlformats.org/officeDocument/2006/relationships/hyperlink" Target="https://www.youtube.com/watch?v=2pWv7GOvuf0" TargetMode="External"/><Relationship Id="rId7" Type="http://schemas.openxmlformats.org/officeDocument/2006/relationships/hyperlink" Target="https://www.youtube.com/watch?v=yOWBb0mqENw&amp;list=PLdAoL1zKcqTXFJniO3Tqqn6xMBBL07EDc&amp;index=2&amp;pbjreload=10" TargetMode="External"/><Relationship Id="rId12" Type="http://schemas.openxmlformats.org/officeDocument/2006/relationships/hyperlink" Target="https://www.youtube.com/watch?v=kUiR0RLmGC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davidsilver.uk/teaching/" TargetMode="External"/><Relationship Id="rId11" Type="http://schemas.openxmlformats.org/officeDocument/2006/relationships/hyperlink" Target="https://youtu.be/Psrhxy88zww?t=1123" TargetMode="External"/><Relationship Id="rId5" Type="http://schemas.openxmlformats.org/officeDocument/2006/relationships/hyperlink" Target="https://www.youtube.com/watch?v=Nd1-UUMVfz4&amp;list=PLqYmG7hTraZDM-OYHWgPebj2MfCFzFObQ&amp;index=3&amp;pbjreload=10" TargetMode="External"/><Relationship Id="rId10" Type="http://schemas.openxmlformats.org/officeDocument/2006/relationships/hyperlink" Target="https://www.youtube.com/watch?v=rETmf4NnlPM&amp;list=PL__ycckD1ec_yNMjDl-Lq4-1ZqHcXqgm7&amp;index=128&amp;pbjreload=10" TargetMode="External"/><Relationship Id="rId4" Type="http://schemas.openxmlformats.org/officeDocument/2006/relationships/hyperlink" Target="https://www.youtube.com/watch?v=lfHX2hHRMVQ&amp;list=PLqYmG7hTraZDM-OYHWgPebj2MfCFzFObQ&amp;index=2&amp;pbjreload=10" TargetMode="External"/><Relationship Id="rId9" Type="http://schemas.openxmlformats.org/officeDocument/2006/relationships/hyperlink" Target="https://cs.uwaterloo.ca/~ppoupart/teaching/cs885-spring20/schedule.html" TargetMode="External"/><Relationship Id="rId14" Type="http://schemas.openxmlformats.org/officeDocument/2006/relationships/hyperlink" Target="https://www.cs.ox.ac.uk/people/nando.defreitas/machinelearn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8044"/>
            <a:ext cx="9144000" cy="3581918"/>
          </a:xfrm>
        </p:spPr>
        <p:txBody>
          <a:bodyPr>
            <a:normAutofit/>
          </a:bodyPr>
          <a:lstStyle/>
          <a:p>
            <a:r>
              <a:rPr lang="en-US" altLang="x-none" sz="1800" dirty="0">
                <a:ea typeface="ＭＳ Ｐゴシック" charset="-128"/>
              </a:rPr>
              <a:t>Summer Term 23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sz="3600" b="1" dirty="0"/>
              <a:t>Safe Reinforcement Learning for Self-Adaptive Systems</a:t>
            </a:r>
            <a:br>
              <a:rPr lang="en-US" sz="3600" b="1" dirty="0"/>
            </a:br>
            <a:br>
              <a:rPr lang="en-US" altLang="x-none" sz="4000" b="1" dirty="0">
                <a:ea typeface="ＭＳ Ｐゴシック" charset="-128"/>
              </a:rPr>
            </a:br>
            <a:r>
              <a:rPr lang="en-US" sz="3600" b="1" dirty="0"/>
              <a:t>Lecture-5: </a:t>
            </a:r>
            <a:r>
              <a:rPr lang="en-US" sz="3600" dirty="0"/>
              <a:t>Deep Q-Network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1D4CA7-C568-8234-05CD-1F62445A04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61880" y="5040529"/>
            <a:ext cx="7515022" cy="112474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400">
                <a:ea typeface="ＭＳ Ｐゴシック" charset="-128"/>
              </a:rPr>
              <a:t> He Xu (</a:t>
            </a:r>
            <a:r>
              <a:rPr lang="en-US" altLang="x-none" sz="6400">
                <a:ea typeface="ＭＳ Ｐゴシック" charset="-128"/>
                <a:hlinkClick r:id="rId5"/>
              </a:rPr>
              <a:t>he.xu@hpi.de</a:t>
            </a:r>
            <a:r>
              <a:rPr lang="en-US" altLang="x-none" sz="6400">
                <a:ea typeface="ＭＳ Ｐゴシック" charset="-128"/>
              </a:rPr>
              <a:t>)</a:t>
            </a:r>
          </a:p>
          <a:p>
            <a:r>
              <a:rPr lang="en-US" altLang="x-none" sz="6400">
                <a:ea typeface="ＭＳ Ｐゴシック" charset="-128"/>
              </a:rPr>
              <a:t>Sona.Ghahremani (</a:t>
            </a:r>
            <a:r>
              <a:rPr lang="en-US" altLang="x-none" sz="6400">
                <a:ea typeface="ＭＳ Ｐゴシック" charset="-128"/>
                <a:hlinkClick r:id="rId6"/>
              </a:rPr>
              <a:t>sona.ghahremani@hpi.de</a:t>
            </a:r>
            <a:r>
              <a:rPr lang="en-US" altLang="x-none" sz="6400">
                <a:ea typeface="ＭＳ Ｐゴシック" charset="-128"/>
              </a:rPr>
              <a:t>)</a:t>
            </a:r>
            <a:endParaRPr lang="en-US" altLang="x-none" sz="6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346-93B7-D85E-6201-1F92E049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A7D7-F72C-1F45-927E-6D533776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5745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Non-Convex Problem: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Gradient-based methods are surprisingly effective (convergence and speed)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Minibatch stochastic gradients instead of full gradients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Gradient calculation done by Automatic Differentiation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common uses: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Stochastic Gradient Descent + Momentum + Preconditioning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	e.g., </a:t>
            </a:r>
            <a:r>
              <a:rPr lang="en-US" dirty="0" err="1"/>
              <a:t>RMSProp</a:t>
            </a:r>
            <a:r>
              <a:rPr lang="en-US" dirty="0"/>
              <a:t>, Adam, </a:t>
            </a:r>
            <a:r>
              <a:rPr lang="en-US" dirty="0" err="1"/>
              <a:t>Adamax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45892-EDEA-F8EB-2DA4-4663FB5B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6F72-8596-4CB2-BBA8-08C0A837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7838-F862-49F0-B4E1-8D4C7F87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348883"/>
          </a:xfrm>
        </p:spPr>
        <p:txBody>
          <a:bodyPr>
            <a:normAutofit/>
          </a:bodyPr>
          <a:lstStyle/>
          <a:p>
            <a:r>
              <a:rPr lang="en-US" dirty="0"/>
              <a:t>Actor-Critic Model</a:t>
            </a:r>
          </a:p>
          <a:p>
            <a:r>
              <a:rPr lang="en-US" dirty="0"/>
              <a:t>Batch Reinforcement Learning</a:t>
            </a:r>
          </a:p>
          <a:p>
            <a:r>
              <a:rPr lang="en-US" dirty="0"/>
              <a:t>Hierarchical Reinforcement Learning</a:t>
            </a:r>
          </a:p>
          <a:p>
            <a:r>
              <a:rPr lang="en-US" dirty="0"/>
              <a:t>Bayesian Reinforcement Learning</a:t>
            </a:r>
          </a:p>
          <a:p>
            <a:r>
              <a:rPr lang="en-US" dirty="0"/>
              <a:t>Hidden Markov Models </a:t>
            </a:r>
          </a:p>
          <a:p>
            <a:r>
              <a:rPr lang="en-US" dirty="0"/>
              <a:t>Partially Observable Markov Decision Processes 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36FB-A337-48B3-BE68-37A1077B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3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lectures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17B60-BB2B-43A9-93EB-7698381A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5233"/>
              </p:ext>
            </p:extLst>
          </p:nvPr>
        </p:nvGraphicFramePr>
        <p:xfrm>
          <a:off x="324544" y="899714"/>
          <a:ext cx="11132516" cy="574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111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  <a:gridCol w="3518405">
                  <a:extLst>
                    <a:ext uri="{9D8B030D-6E8A-4147-A177-3AD203B41FA5}">
                      <a16:colId xmlns:a16="http://schemas.microsoft.com/office/drawing/2014/main" val="3349827548"/>
                    </a:ext>
                  </a:extLst>
                </a:gridCol>
              </a:tblGrid>
              <a:tr h="1878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27346">
                <a:tc>
                  <a:txBody>
                    <a:bodyPr/>
                    <a:lstStyle/>
                    <a:p>
                      <a:r>
                        <a:rPr lang="en-US" sz="1400" dirty="0"/>
                        <a:t>David Silver, 2015, University College London</a:t>
                      </a:r>
                    </a:p>
                    <a:p>
                      <a:r>
                        <a:rPr lang="en-US" sz="1200" dirty="0"/>
                        <a:t>Lecture 1 </a:t>
                      </a:r>
                      <a:r>
                        <a:rPr lang="en-US" sz="1200" dirty="0">
                          <a:hlinkClick r:id="rId3"/>
                        </a:rPr>
                        <a:t>https://www.youtube.com/watch?v=2pWv7GOvuf0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 </a:t>
                      </a:r>
                      <a:r>
                        <a:rPr lang="en-US" sz="1200" dirty="0">
                          <a:hlinkClick r:id="rId4"/>
                        </a:rPr>
                        <a:t>https://www.youtube.com/watch?v=lfHX2hHRMVQ&amp;list=PLqYmG7hTraZDM-OYHWgPebj2MfCFzFObQ&amp;index=2&amp;pbjreload=10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3 </a:t>
                      </a:r>
                      <a:r>
                        <a:rPr lang="en-US" sz="1200" dirty="0">
                          <a:hlinkClick r:id="rId5"/>
                        </a:rPr>
                        <a:t>https://www.youtube.com/watch?v=Nd1-UUMVfz4&amp;list=PLqYmG7hTraZDM-OYHWgPebj2MfCFzFObQ&amp;index=3&amp;pbjreload=10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6"/>
                        </a:rPr>
                        <a:t>https://www.davidsilver.uk/teaching/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Bottom-up explanations based on introducing the simpler models before adding the complexity that justify more complex models. Explains the math behind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Pascal </a:t>
                      </a:r>
                      <a:r>
                        <a:rPr lang="en-US" sz="1400" dirty="0" err="1"/>
                        <a:t>Poupert</a:t>
                      </a:r>
                      <a:r>
                        <a:rPr lang="en-US" sz="1400" dirty="0"/>
                        <a:t>, 2018, University of Waterloo, Canada</a:t>
                      </a:r>
                    </a:p>
                    <a:p>
                      <a:r>
                        <a:rPr lang="en-US" sz="1200" dirty="0"/>
                        <a:t>Lecture 1b: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2a: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Lecture 2b: </a:t>
                      </a:r>
                      <a:r>
                        <a:rPr lang="en-US" sz="1200" dirty="0">
                          <a:hlinkClick r:id="rId8"/>
                        </a:rPr>
                        <a:t>https://www.youtube.com/watch?v=mjyrRG7RD84&amp;list=PLdAoL1zKcqTXFJniO3Tqqn6xMBBL07EDc&amp;index=5&amp;pbjreload=10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9"/>
                        </a:rPr>
                        <a:t>https://cs.uwaterloo.ca/~ppoupart/teaching/cs885-spring20/schedule.html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conceptual level with examples of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  <a:tr h="10505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Charles Isbell &amp; Michael Littman, 2015, Georgia Tech </a:t>
                      </a:r>
                      <a:r>
                        <a:rPr lang="en-US" sz="1200" dirty="0">
                          <a:hlinkClick r:id="rId10"/>
                        </a:rPr>
                        <a:t>https://www.youtube.com/watch?v=rETmf4NnlPM&amp;list=PL__ycckD1ec_yNMjDl-Lq4-1ZqHcXqgm7&amp;index=128&amp;pbjreload=10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Pieter </a:t>
                      </a:r>
                      <a:r>
                        <a:rPr lang="en-US" sz="1200" b="1" dirty="0" err="1"/>
                        <a:t>Abeel</a:t>
                      </a:r>
                      <a:r>
                        <a:rPr lang="en-US" sz="1200" b="1" dirty="0"/>
                        <a:t> – Short lectures  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hlinkClick r:id="rId11"/>
                        </a:rPr>
                        <a:t>https://youtu.be/Psrhxy88zww?t=1123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Step-by-step explanations with fun discussions and lot of small examples to illustrate each core MDP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325"/>
                  </a:ext>
                </a:extLst>
              </a:tr>
              <a:tr h="801676">
                <a:tc>
                  <a:txBody>
                    <a:bodyPr/>
                    <a:lstStyle/>
                    <a:p>
                      <a:r>
                        <a:rPr lang="en-US" sz="1400" dirty="0"/>
                        <a:t>Nando Freitas, 2015, Lectures Oxford University, UK </a:t>
                      </a:r>
                    </a:p>
                    <a:p>
                      <a:r>
                        <a:rPr lang="en-US" sz="1200" dirty="0"/>
                        <a:t>Lecture 15 </a:t>
                      </a:r>
                      <a:r>
                        <a:rPr lang="en-US" sz="1200" dirty="0">
                          <a:hlinkClick r:id="rId12"/>
                        </a:rPr>
                        <a:t>https://www.youtube.com/watch?v=kUiR0RLmGCo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16 </a:t>
                      </a:r>
                      <a:r>
                        <a:rPr lang="en-US" sz="1200" dirty="0">
                          <a:hlinkClick r:id="rId13"/>
                        </a:rPr>
                        <a:t>https://www.youtube.com/watch?v=dV80NAlEins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14"/>
                        </a:rPr>
                        <a:t>https://www.cs.ox.ac.uk/people/nando.defreitas/machinelearning/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Lectures in the context of Deep Learning, but still provide the necessary concepts of RL.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1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979D-B5C0-4508-9A4B-C09E7DB1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Taxonomy of RL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63AFA-D010-4DDB-B4FA-BE38317BA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03"/>
          <a:stretch/>
        </p:blipFill>
        <p:spPr>
          <a:xfrm>
            <a:off x="1506247" y="1253837"/>
            <a:ext cx="8710613" cy="45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EA0E-71F7-D004-5E0F-92D4038F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- Deep Q-Network [</a:t>
            </a:r>
            <a:r>
              <a:rPr lang="en-US" dirty="0" err="1"/>
              <a:t>Mnih</a:t>
            </a:r>
            <a:r>
              <a:rPr lang="en-US" dirty="0"/>
              <a:t> 2013]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CD93E-47B2-7CF3-BE8C-86914354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3</a:t>
            </a:fld>
            <a:endParaRPr lang="en-US"/>
          </a:p>
        </p:txBody>
      </p:sp>
      <p:pic>
        <p:nvPicPr>
          <p:cNvPr id="8" name="Graphic 7" descr="Table outline">
            <a:extLst>
              <a:ext uri="{FF2B5EF4-FFF2-40B4-BE49-F238E27FC236}">
                <a16:creationId xmlns:a16="http://schemas.microsoft.com/office/drawing/2014/main" id="{13491FEA-E431-20B5-4C75-722D69554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1416" y="1166034"/>
            <a:ext cx="1693492" cy="1693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67A229-B1E4-44AB-F32F-E3C105D392BF}"/>
              </a:ext>
            </a:extLst>
          </p:cNvPr>
          <p:cNvSpPr txBox="1"/>
          <p:nvPr/>
        </p:nvSpPr>
        <p:spPr bwMode="gray">
          <a:xfrm>
            <a:off x="1435693" y="1722223"/>
            <a:ext cx="1425723" cy="581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State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DBE4A-1C14-2341-FA2C-4F69D3046A52}"/>
              </a:ext>
            </a:extLst>
          </p:cNvPr>
          <p:cNvSpPr txBox="1"/>
          <p:nvPr/>
        </p:nvSpPr>
        <p:spPr bwMode="gray">
          <a:xfrm>
            <a:off x="5267770" y="1868754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ED04E1-596C-DA40-7966-55D1FE21DA9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 bwMode="gray">
          <a:xfrm flipV="1">
            <a:off x="4554908" y="2002602"/>
            <a:ext cx="712862" cy="101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7C647-0BD9-6A4E-EB97-164FEE592DA9}"/>
              </a:ext>
            </a:extLst>
          </p:cNvPr>
          <p:cNvCxnSpPr>
            <a:cxnSpLocks/>
            <a:endCxn id="8" idx="1"/>
          </p:cNvCxnSpPr>
          <p:nvPr/>
        </p:nvCxnSpPr>
        <p:spPr bwMode="gray">
          <a:xfrm>
            <a:off x="2148554" y="2012780"/>
            <a:ext cx="712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C71807-A56D-2188-ADD6-42D73DFD1C62}"/>
              </a:ext>
            </a:extLst>
          </p:cNvPr>
          <p:cNvSpPr txBox="1"/>
          <p:nvPr/>
        </p:nvSpPr>
        <p:spPr bwMode="gray">
          <a:xfrm>
            <a:off x="3171557" y="1217373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53C25-54F9-5C65-F18E-F16A67A118C7}"/>
              </a:ext>
            </a:extLst>
          </p:cNvPr>
          <p:cNvSpPr txBox="1"/>
          <p:nvPr/>
        </p:nvSpPr>
        <p:spPr bwMode="gray">
          <a:xfrm>
            <a:off x="6676403" y="1769470"/>
            <a:ext cx="3091440" cy="639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i="1" dirty="0"/>
              <a:t>Grows too large for continuous state-spaces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4662D-F4B7-3892-895C-AD046213D937}"/>
              </a:ext>
            </a:extLst>
          </p:cNvPr>
          <p:cNvSpPr txBox="1"/>
          <p:nvPr/>
        </p:nvSpPr>
        <p:spPr bwMode="gray">
          <a:xfrm>
            <a:off x="1435693" y="3344019"/>
            <a:ext cx="1425723" cy="581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State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7C2857-5ADB-987F-739A-047C7D8EE85A}"/>
              </a:ext>
            </a:extLst>
          </p:cNvPr>
          <p:cNvSpPr txBox="1"/>
          <p:nvPr/>
        </p:nvSpPr>
        <p:spPr bwMode="gray">
          <a:xfrm>
            <a:off x="5267770" y="3490550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Q-value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9EF01-4A84-06D9-0F91-1924ED0928CD}"/>
              </a:ext>
            </a:extLst>
          </p:cNvPr>
          <p:cNvCxnSpPr>
            <a:cxnSpLocks/>
            <a:endCxn id="28" idx="1"/>
          </p:cNvCxnSpPr>
          <p:nvPr/>
        </p:nvCxnSpPr>
        <p:spPr bwMode="gray">
          <a:xfrm flipV="1">
            <a:off x="4554908" y="3624398"/>
            <a:ext cx="712862" cy="101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CF72E6-4517-74C9-C4A1-7A5AAEB73B25}"/>
              </a:ext>
            </a:extLst>
          </p:cNvPr>
          <p:cNvCxnSpPr>
            <a:cxnSpLocks/>
          </p:cNvCxnSpPr>
          <p:nvPr/>
        </p:nvCxnSpPr>
        <p:spPr bwMode="gray">
          <a:xfrm>
            <a:off x="2148554" y="3634576"/>
            <a:ext cx="712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52B144-2CB6-6235-AC5A-09AE4A4E916B}"/>
              </a:ext>
            </a:extLst>
          </p:cNvPr>
          <p:cNvSpPr txBox="1"/>
          <p:nvPr/>
        </p:nvSpPr>
        <p:spPr bwMode="gray">
          <a:xfrm>
            <a:off x="3171557" y="2839169"/>
            <a:ext cx="130643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Q-function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5946D-2F8D-ADE8-1148-79538F3D3E25}"/>
              </a:ext>
            </a:extLst>
          </p:cNvPr>
          <p:cNvSpPr txBox="1"/>
          <p:nvPr/>
        </p:nvSpPr>
        <p:spPr bwMode="gray">
          <a:xfrm>
            <a:off x="1435693" y="5079063"/>
            <a:ext cx="1425723" cy="581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State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5E96FF-111E-298B-09CA-C8E66EAEF8C3}"/>
              </a:ext>
            </a:extLst>
          </p:cNvPr>
          <p:cNvSpPr txBox="1"/>
          <p:nvPr/>
        </p:nvSpPr>
        <p:spPr bwMode="gray">
          <a:xfrm>
            <a:off x="5267770" y="5225594"/>
            <a:ext cx="1073209" cy="2676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37A954-2BC5-1AFC-BCB2-42C09E6B6AD1}"/>
              </a:ext>
            </a:extLst>
          </p:cNvPr>
          <p:cNvCxnSpPr>
            <a:cxnSpLocks/>
            <a:endCxn id="34" idx="1"/>
          </p:cNvCxnSpPr>
          <p:nvPr/>
        </p:nvCxnSpPr>
        <p:spPr bwMode="gray">
          <a:xfrm flipV="1">
            <a:off x="4554908" y="5359442"/>
            <a:ext cx="712862" cy="101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AF5925-4CF4-8EFF-1DCF-D1F59D45B903}"/>
              </a:ext>
            </a:extLst>
          </p:cNvPr>
          <p:cNvCxnSpPr>
            <a:cxnSpLocks/>
          </p:cNvCxnSpPr>
          <p:nvPr/>
        </p:nvCxnSpPr>
        <p:spPr bwMode="gray">
          <a:xfrm>
            <a:off x="2148554" y="5369620"/>
            <a:ext cx="71286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31F07E-7F63-BCFD-A01C-2A7A00659E1C}"/>
              </a:ext>
            </a:extLst>
          </p:cNvPr>
          <p:cNvSpPr txBox="1"/>
          <p:nvPr/>
        </p:nvSpPr>
        <p:spPr bwMode="gray">
          <a:xfrm>
            <a:off x="3171557" y="4574213"/>
            <a:ext cx="1306439" cy="2285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Q-network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6ACB9-735D-B8F6-C8C3-3AE524704692}"/>
              </a:ext>
            </a:extLst>
          </p:cNvPr>
          <p:cNvSpPr txBox="1"/>
          <p:nvPr/>
        </p:nvSpPr>
        <p:spPr bwMode="gray">
          <a:xfrm>
            <a:off x="3344965" y="3282614"/>
            <a:ext cx="569008" cy="5079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4400" dirty="0">
                <a:latin typeface="Edwardian Script ITC" panose="030303020407070D0804" pitchFamily="66" charset="0"/>
              </a:rPr>
              <a:t>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98EE16-507A-E75D-DFE2-E6D4DFE8D265}"/>
              </a:ext>
            </a:extLst>
          </p:cNvPr>
          <p:cNvSpPr/>
          <p:nvPr/>
        </p:nvSpPr>
        <p:spPr bwMode="gray">
          <a:xfrm>
            <a:off x="6676403" y="3429000"/>
            <a:ext cx="5283464" cy="27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BD24BD0-DF25-1FBF-D895-99D1A9F4F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1236" y="4887636"/>
            <a:ext cx="1887224" cy="94361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01B18F-3546-0C32-E33E-AA449239C4FE}"/>
              </a:ext>
            </a:extLst>
          </p:cNvPr>
          <p:cNvSpPr txBox="1"/>
          <p:nvPr/>
        </p:nvSpPr>
        <p:spPr bwMode="gray">
          <a:xfrm>
            <a:off x="6875930" y="3685169"/>
            <a:ext cx="4994178" cy="2235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Like Double-Q-Learning, </a:t>
            </a:r>
            <a:r>
              <a:rPr lang="en-US" b="1" dirty="0"/>
              <a:t>DQN</a:t>
            </a:r>
            <a:r>
              <a:rPr lang="en-US" dirty="0"/>
              <a:t> is initialized with arbitrary Q-values and explores the environment using the ε-greedy policy. 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It updates its Q-value via dual actions: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current</a:t>
            </a:r>
            <a:r>
              <a:rPr lang="en-US" dirty="0"/>
              <a:t> action with a current Q-value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target</a:t>
            </a:r>
            <a:r>
              <a:rPr lang="en-US" dirty="0"/>
              <a:t> action with a target Q-value</a:t>
            </a:r>
            <a:endParaRPr lang="en-US" i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7DE35-597F-7C10-73F1-B5674FFD36ED}"/>
              </a:ext>
            </a:extLst>
          </p:cNvPr>
          <p:cNvSpPr txBox="1"/>
          <p:nvPr/>
        </p:nvSpPr>
        <p:spPr bwMode="gray">
          <a:xfrm>
            <a:off x="-12804" y="6294280"/>
            <a:ext cx="11964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Mnih</a:t>
            </a:r>
            <a:r>
              <a:rPr lang="en-US" sz="1400" dirty="0"/>
              <a:t>, V., </a:t>
            </a:r>
            <a:r>
              <a:rPr lang="en-US" sz="1400" dirty="0" err="1"/>
              <a:t>Kavukcuoglu</a:t>
            </a:r>
            <a:r>
              <a:rPr lang="en-US" sz="1400" dirty="0"/>
              <a:t>, K., Silver, D., Graves, A., </a:t>
            </a:r>
            <a:r>
              <a:rPr lang="en-US" sz="1400" dirty="0" err="1"/>
              <a:t>Antonoglou</a:t>
            </a:r>
            <a:r>
              <a:rPr lang="en-US" sz="1400" dirty="0"/>
              <a:t>, I., </a:t>
            </a:r>
            <a:r>
              <a:rPr lang="en-US" sz="1400" dirty="0" err="1"/>
              <a:t>Wierstra</a:t>
            </a:r>
            <a:r>
              <a:rPr lang="en-US" sz="1400" dirty="0"/>
              <a:t>, D., &amp; </a:t>
            </a:r>
            <a:r>
              <a:rPr lang="en-US" sz="1400" dirty="0" err="1"/>
              <a:t>Riedmiller</a:t>
            </a:r>
            <a:r>
              <a:rPr lang="en-US" sz="1400" dirty="0"/>
              <a:t>, M. (2013). Playing </a:t>
            </a:r>
            <a:r>
              <a:rPr lang="en-US" sz="1400" dirty="0" err="1"/>
              <a:t>atari</a:t>
            </a:r>
            <a:r>
              <a:rPr lang="en-US" sz="1400" dirty="0"/>
              <a:t> with deep reinforcement learning. </a:t>
            </a:r>
            <a:r>
              <a:rPr lang="en-US" sz="1400" i="1" dirty="0" err="1"/>
              <a:t>arXiv</a:t>
            </a:r>
            <a:r>
              <a:rPr lang="en-US" sz="1400" i="1" dirty="0"/>
              <a:t> preprint arXiv:1312.5602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04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8148-A129-4E59-94D6-30214D28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8183C-658B-9CC8-F9C0-3EA4F454C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12201"/>
              </a:xfrm>
            </p:spPr>
            <p:txBody>
              <a:bodyPr/>
              <a:lstStyle/>
              <a:p>
                <a:r>
                  <a:rPr lang="en-US" dirty="0"/>
                  <a:t>Instead of a table, one can have a parameterized Q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F8183C-658B-9CC8-F9C0-3EA4F454C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12201"/>
              </a:xfrm>
              <a:blipFill>
                <a:blip r:embed="rId3"/>
                <a:stretch>
                  <a:fillRect l="-1275" t="-17647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99AFF-E1E9-B704-BD76-4F523BD2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29719-D84B-FA90-1BE2-77B554EC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5" y="2038976"/>
            <a:ext cx="8362950" cy="538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0B311-36AA-63D8-4342-E7C948A4CE0E}"/>
              </a:ext>
            </a:extLst>
          </p:cNvPr>
          <p:cNvSpPr txBox="1"/>
          <p:nvPr/>
        </p:nvSpPr>
        <p:spPr bwMode="gray">
          <a:xfrm>
            <a:off x="2876550" y="2811157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 a neural net, decision tree, etc.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0C37621-6F95-465C-164B-DDC80483320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78369" y="3884857"/>
                <a:ext cx="11473384" cy="1714059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Learning rule: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Prediction: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Control (Update):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′))]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0C37621-6F95-465C-164B-DDC8048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3884857"/>
                <a:ext cx="11473384" cy="1714059"/>
              </a:xfrm>
              <a:prstGeom prst="rect">
                <a:avLst/>
              </a:prstGeom>
              <a:blipFill>
                <a:blip r:embed="rId5"/>
                <a:stretch>
                  <a:fillRect l="-1275" t="-3203" b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0D2A19D-7A74-1C92-0780-F51731B87D54}"/>
              </a:ext>
            </a:extLst>
          </p:cNvPr>
          <p:cNvSpPr txBox="1"/>
          <p:nvPr/>
        </p:nvSpPr>
        <p:spPr bwMode="gray">
          <a:xfrm>
            <a:off x="123825" y="6486805"/>
            <a:ext cx="10534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source: Pieter </a:t>
            </a:r>
            <a:r>
              <a:rPr lang="en-US" sz="1100" dirty="0" err="1"/>
              <a:t>Abeel</a:t>
            </a:r>
            <a:r>
              <a:rPr lang="en-US" sz="1100" dirty="0"/>
              <a:t> - L2 Deep Q-Learning (Foundations of Deep RL Series), 2022</a:t>
            </a:r>
          </a:p>
        </p:txBody>
      </p:sp>
    </p:spTree>
    <p:extLst>
      <p:ext uri="{BB962C8B-B14F-4D97-AF65-F5344CB8AC3E}">
        <p14:creationId xmlns:p14="http://schemas.microsoft.com/office/powerpoint/2010/main" val="9677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EA0E-71F7-D004-5E0F-92D4038F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- Components [</a:t>
            </a:r>
            <a:r>
              <a:rPr lang="en-US" dirty="0" err="1"/>
              <a:t>Mnih</a:t>
            </a:r>
            <a:r>
              <a:rPr lang="en-US" dirty="0"/>
              <a:t> 2013]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CD93E-47B2-7CF3-BE8C-86914354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5</a:t>
            </a:fld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7C647-0BD9-6A4E-EB97-164FEE592DA9}"/>
              </a:ext>
            </a:extLst>
          </p:cNvPr>
          <p:cNvCxnSpPr>
            <a:cxnSpLocks/>
          </p:cNvCxnSpPr>
          <p:nvPr/>
        </p:nvCxnSpPr>
        <p:spPr bwMode="gray">
          <a:xfrm>
            <a:off x="2295709" y="1882460"/>
            <a:ext cx="14503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52B144-2CB6-6235-AC5A-09AE4A4E916B}"/>
              </a:ext>
            </a:extLst>
          </p:cNvPr>
          <p:cNvSpPr txBox="1"/>
          <p:nvPr/>
        </p:nvSpPr>
        <p:spPr bwMode="gray">
          <a:xfrm>
            <a:off x="2304662" y="1084674"/>
            <a:ext cx="1306439" cy="6513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Experience Replay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31F07E-7F63-BCFD-A01C-2A7A00659E1C}"/>
              </a:ext>
            </a:extLst>
          </p:cNvPr>
          <p:cNvSpPr txBox="1"/>
          <p:nvPr/>
        </p:nvSpPr>
        <p:spPr bwMode="gray">
          <a:xfrm>
            <a:off x="4123673" y="3560155"/>
            <a:ext cx="1972327" cy="3221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Target network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98EE16-507A-E75D-DFE2-E6D4DFE8D265}"/>
              </a:ext>
            </a:extLst>
          </p:cNvPr>
          <p:cNvSpPr/>
          <p:nvPr/>
        </p:nvSpPr>
        <p:spPr bwMode="gray">
          <a:xfrm>
            <a:off x="6668291" y="3357682"/>
            <a:ext cx="5283464" cy="274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BD24BD0-DF25-1FBF-D895-99D1A9F4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057" y="3896367"/>
            <a:ext cx="1887224" cy="94361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01B18F-3546-0C32-E33E-AA449239C4FE}"/>
              </a:ext>
            </a:extLst>
          </p:cNvPr>
          <p:cNvSpPr txBox="1"/>
          <p:nvPr/>
        </p:nvSpPr>
        <p:spPr bwMode="gray">
          <a:xfrm>
            <a:off x="6875930" y="3685169"/>
            <a:ext cx="4994178" cy="22351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i="1" dirty="0"/>
              <a:t>There is no restriction on the neural network architecture itself. Therefore, one could use: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RNN for Text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CNN for Images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LSTM for regular data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i="1" dirty="0"/>
              <a:t>GNN for graph data?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7DE35-597F-7C10-73F1-B5674FFD36ED}"/>
              </a:ext>
            </a:extLst>
          </p:cNvPr>
          <p:cNvSpPr txBox="1"/>
          <p:nvPr/>
        </p:nvSpPr>
        <p:spPr bwMode="gray">
          <a:xfrm>
            <a:off x="-12804" y="6294280"/>
            <a:ext cx="11964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Mnih</a:t>
            </a:r>
            <a:r>
              <a:rPr lang="en-US" sz="1400" dirty="0"/>
              <a:t>, V., </a:t>
            </a:r>
            <a:r>
              <a:rPr lang="en-US" sz="1400" dirty="0" err="1"/>
              <a:t>Kavukcuoglu</a:t>
            </a:r>
            <a:r>
              <a:rPr lang="en-US" sz="1400" dirty="0"/>
              <a:t>, K., Silver, D., Graves, A., </a:t>
            </a:r>
            <a:r>
              <a:rPr lang="en-US" sz="1400" dirty="0" err="1"/>
              <a:t>Antonoglou</a:t>
            </a:r>
            <a:r>
              <a:rPr lang="en-US" sz="1400" dirty="0"/>
              <a:t>, I., </a:t>
            </a:r>
            <a:r>
              <a:rPr lang="en-US" sz="1400" dirty="0" err="1"/>
              <a:t>Wierstra</a:t>
            </a:r>
            <a:r>
              <a:rPr lang="en-US" sz="1400" dirty="0"/>
              <a:t>, D., &amp; </a:t>
            </a:r>
            <a:r>
              <a:rPr lang="en-US" sz="1400" dirty="0" err="1"/>
              <a:t>Riedmiller</a:t>
            </a:r>
            <a:r>
              <a:rPr lang="en-US" sz="1400" dirty="0"/>
              <a:t>, M. (2013). Playing </a:t>
            </a:r>
            <a:r>
              <a:rPr lang="en-US" sz="1400" dirty="0" err="1"/>
              <a:t>atari</a:t>
            </a:r>
            <a:r>
              <a:rPr lang="en-US" sz="1400" dirty="0"/>
              <a:t> with deep reinforcement learning. </a:t>
            </a:r>
            <a:r>
              <a:rPr lang="en-US" sz="1400" i="1" dirty="0" err="1"/>
              <a:t>arXiv</a:t>
            </a:r>
            <a:r>
              <a:rPr lang="en-US" sz="1400" i="1" dirty="0"/>
              <a:t> preprint arXiv:1312.5602</a:t>
            </a:r>
            <a:r>
              <a:rPr lang="en-US" sz="1400" dirty="0"/>
              <a:t>.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051C48F-3562-75F9-4597-C85A9C16ED8E}"/>
              </a:ext>
            </a:extLst>
          </p:cNvPr>
          <p:cNvSpPr/>
          <p:nvPr/>
        </p:nvSpPr>
        <p:spPr bwMode="gray">
          <a:xfrm>
            <a:off x="757626" y="1493800"/>
            <a:ext cx="1453702" cy="120704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1"/>
                </a:solidFill>
              </a:rPr>
              <a:t>Replay Buffer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4E13-4458-224E-0656-183E839D3076}"/>
              </a:ext>
            </a:extLst>
          </p:cNvPr>
          <p:cNvSpPr txBox="1"/>
          <p:nvPr/>
        </p:nvSpPr>
        <p:spPr bwMode="gray">
          <a:xfrm>
            <a:off x="711057" y="3524198"/>
            <a:ext cx="1972327" cy="3221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Actual 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509D4-3446-0309-AD4F-314D72F58454}"/>
              </a:ext>
            </a:extLst>
          </p:cNvPr>
          <p:cNvSpPr/>
          <p:nvPr/>
        </p:nvSpPr>
        <p:spPr bwMode="gray">
          <a:xfrm>
            <a:off x="3746009" y="1587493"/>
            <a:ext cx="2594970" cy="994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1"/>
                </a:solidFill>
              </a:rPr>
              <a:t>Environment</a:t>
            </a:r>
            <a:endParaRPr lang="en-US" sz="105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F39F2D-41B7-A4A3-A66C-84A21D5FAC7E}"/>
              </a:ext>
            </a:extLst>
          </p:cNvPr>
          <p:cNvCxnSpPr>
            <a:cxnSpLocks/>
          </p:cNvCxnSpPr>
          <p:nvPr/>
        </p:nvCxnSpPr>
        <p:spPr bwMode="gray">
          <a:xfrm>
            <a:off x="2295709" y="2274346"/>
            <a:ext cx="14503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5DA31BEA-786C-4D67-E306-C2F571558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2251" y="3886189"/>
            <a:ext cx="1887224" cy="9436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5780E9D-4FB4-D504-2601-34F3513D99EB}"/>
              </a:ext>
            </a:extLst>
          </p:cNvPr>
          <p:cNvSpPr txBox="1"/>
          <p:nvPr/>
        </p:nvSpPr>
        <p:spPr bwMode="gray">
          <a:xfrm>
            <a:off x="915899" y="5123383"/>
            <a:ext cx="5377542" cy="943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Which ever choice of network architecture, both actual and target networks should have the same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8532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F613B2-BF4E-1C27-1D0A-25A62DCB4CF7}"/>
              </a:ext>
            </a:extLst>
          </p:cNvPr>
          <p:cNvSpPr/>
          <p:nvPr/>
        </p:nvSpPr>
        <p:spPr bwMode="gray">
          <a:xfrm>
            <a:off x="240244" y="4767385"/>
            <a:ext cx="11473386" cy="1980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0DAC9-2084-7F96-C9C0-D5BFCA1D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– Why experience replay?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5925-E263-60C8-80F0-A61224CF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3870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it with single samples, each sample and the corresponding gradients would have too much variance, and the network weights would never converge.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Why few actions in sequence one after the other and then feed that data as a batch to the Q Network? That should help to smoothen out the noise and result in more stable training, shouldn’t it?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Deep Learning best practice requires selecting a batch of samples after shuffling to ensure enough diversity in the training so the network can generalize</a:t>
            </a:r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/>
              <a:t>Sequential actions are strongly correlated. Replay buffer allows to make the data </a:t>
            </a:r>
            <a:r>
              <a:rPr lang="en-US" dirty="0" err="1"/>
              <a:t>i.i.d.</a:t>
            </a:r>
            <a:r>
              <a:rPr lang="en-US" dirty="0"/>
              <a:t> which is necessary for training a neural net.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CB88-B243-B1A6-B1F0-E71CE6E7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57113-B02B-ABC4-A7C9-37E5BA2FDBDE}"/>
              </a:ext>
            </a:extLst>
          </p:cNvPr>
          <p:cNvSpPr txBox="1"/>
          <p:nvPr/>
        </p:nvSpPr>
        <p:spPr bwMode="gray">
          <a:xfrm>
            <a:off x="910490" y="4919784"/>
            <a:ext cx="10695356" cy="1794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Why </a:t>
            </a:r>
            <a:r>
              <a:rPr lang="en-US" sz="1400" b="1" dirty="0" err="1"/>
              <a:t>i.i.d.</a:t>
            </a:r>
            <a:r>
              <a:rPr lang="en-US" sz="1400" b="1" dirty="0"/>
              <a:t> matters?</a:t>
            </a:r>
            <a:endParaRPr lang="en-US" sz="1400" dirty="0"/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Identically Distributed allows to build a prediction model of Y given a set of features, e.g., P(</a:t>
            </a:r>
            <a:r>
              <a:rPr lang="en-US" sz="1400" dirty="0" err="1"/>
              <a:t>Yi|Xi</a:t>
            </a:r>
            <a:r>
              <a:rPr lang="en-US" sz="1400" dirty="0"/>
              <a:t>)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Independent guarantees the rows in the data present new information to train the model and sufficient (but not necessary condition) for: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For consistency and providing error bounds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400" dirty="0"/>
              <a:t>For random sampling techniques</a:t>
            </a:r>
          </a:p>
          <a:p>
            <a:pPr marL="628650" lvl="1" indent="-1714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468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BB5F-DFE6-10CE-AD6F-453BC1A1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– Why do we need a Target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3DB7-9C7D-8F36-0F20-7C185E17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2460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Because it is more 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target network doesn’t get trained, therefore, its weights remain stable for at least a short period.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a parameterized number of time-steps, the learned weights from the Q Network are copied over to the Target Network.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D34F9-C27E-A59E-3441-5AAFE6D0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0394-D14E-AA45-49F3-C9562B2C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– Training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642E-825F-BE1D-19BD-C822E795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735AA6-E38E-47A8-9D00-43A7B296FE1E}"/>
              </a:ext>
            </a:extLst>
          </p:cNvPr>
          <p:cNvSpPr/>
          <p:nvPr/>
        </p:nvSpPr>
        <p:spPr bwMode="gray">
          <a:xfrm>
            <a:off x="571535" y="1859346"/>
            <a:ext cx="2351190" cy="9218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Experience replay collects training samples by interacting with the environment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3A2798-5126-88D0-B97E-26B01DCFBDB5}"/>
              </a:ext>
            </a:extLst>
          </p:cNvPr>
          <p:cNvSpPr/>
          <p:nvPr/>
        </p:nvSpPr>
        <p:spPr bwMode="gray">
          <a:xfrm>
            <a:off x="3772440" y="1934911"/>
            <a:ext cx="2278184" cy="75027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Sample a random batch of data from the replay buffer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EB5D11-AAC5-3666-314D-6C5B73864379}"/>
              </a:ext>
            </a:extLst>
          </p:cNvPr>
          <p:cNvSpPr/>
          <p:nvPr/>
        </p:nvSpPr>
        <p:spPr bwMode="gray">
          <a:xfrm>
            <a:off x="10032610" y="4469236"/>
            <a:ext cx="1760806" cy="75027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Compute loss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242A83-FF19-BBAF-709A-D32EED010AA1}"/>
              </a:ext>
            </a:extLst>
          </p:cNvPr>
          <p:cNvSpPr/>
          <p:nvPr/>
        </p:nvSpPr>
        <p:spPr bwMode="gray">
          <a:xfrm>
            <a:off x="5396203" y="4469235"/>
            <a:ext cx="2278184" cy="750277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Train Q-Network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Keep Target-Network fixed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545F50-81E7-9E31-1342-483C40F18BAF}"/>
              </a:ext>
            </a:extLst>
          </p:cNvPr>
          <p:cNvSpPr/>
          <p:nvPr/>
        </p:nvSpPr>
        <p:spPr bwMode="gray">
          <a:xfrm>
            <a:off x="608039" y="4383443"/>
            <a:ext cx="2278184" cy="921864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Every T steps, overwrite the Target-Network weight with the current Q-Network weights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311F01E-6AAE-4568-5E31-8414206E41F9}"/>
              </a:ext>
            </a:extLst>
          </p:cNvPr>
          <p:cNvSpPr/>
          <p:nvPr/>
        </p:nvSpPr>
        <p:spPr bwMode="gray">
          <a:xfrm>
            <a:off x="7674387" y="1445764"/>
            <a:ext cx="2278184" cy="74624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Predict Q-Values on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Q-Network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C46B6F-9BCF-623E-F75B-E124E68F91CF}"/>
              </a:ext>
            </a:extLst>
          </p:cNvPr>
          <p:cNvSpPr/>
          <p:nvPr/>
        </p:nvSpPr>
        <p:spPr bwMode="gray">
          <a:xfrm>
            <a:off x="7674387" y="2522137"/>
            <a:ext cx="2278184" cy="74624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Predict Q-Values on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Target-Network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66D15C-E242-D591-6C86-72167BDD0FF0}"/>
              </a:ext>
            </a:extLst>
          </p:cNvPr>
          <p:cNvGrpSpPr/>
          <p:nvPr/>
        </p:nvGrpSpPr>
        <p:grpSpPr>
          <a:xfrm>
            <a:off x="917597" y="3428219"/>
            <a:ext cx="274320" cy="274320"/>
            <a:chOff x="917596" y="2920634"/>
            <a:chExt cx="274320" cy="2743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2E68CF-EA8C-0253-A352-E1C37CA3B183}"/>
                </a:ext>
              </a:extLst>
            </p:cNvPr>
            <p:cNvSpPr/>
            <p:nvPr/>
          </p:nvSpPr>
          <p:spPr bwMode="gray">
            <a:xfrm>
              <a:off x="917596" y="2920634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795FB-1693-3D97-618B-C91FEDD943A6}"/>
                </a:ext>
              </a:extLst>
            </p:cNvPr>
            <p:cNvSpPr/>
            <p:nvPr/>
          </p:nvSpPr>
          <p:spPr bwMode="gray">
            <a:xfrm>
              <a:off x="986176" y="2989214"/>
              <a:ext cx="1371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19" name="Diamond 18">
            <a:extLst>
              <a:ext uri="{FF2B5EF4-FFF2-40B4-BE49-F238E27FC236}">
                <a16:creationId xmlns:a16="http://schemas.microsoft.com/office/drawing/2014/main" id="{35AE0547-1DDF-1EEC-4379-E5E722083D83}"/>
              </a:ext>
            </a:extLst>
          </p:cNvPr>
          <p:cNvSpPr/>
          <p:nvPr/>
        </p:nvSpPr>
        <p:spPr bwMode="gray">
          <a:xfrm>
            <a:off x="1609970" y="3376248"/>
            <a:ext cx="274321" cy="388034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3841EB-DDEF-CC89-2EAC-3BC4E0646B24}"/>
              </a:ext>
            </a:extLst>
          </p:cNvPr>
          <p:cNvCxnSpPr>
            <a:stCxn id="19" idx="1"/>
            <a:endCxn id="17" idx="6"/>
          </p:cNvCxnSpPr>
          <p:nvPr/>
        </p:nvCxnSpPr>
        <p:spPr bwMode="gray">
          <a:xfrm flipH="1" flipV="1">
            <a:off x="1191917" y="3565379"/>
            <a:ext cx="418053" cy="48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A5A04-F3CD-8C9A-6EF1-CBC973A796E5}"/>
              </a:ext>
            </a:extLst>
          </p:cNvPr>
          <p:cNvCxnSpPr>
            <a:cxnSpLocks/>
            <a:stCxn id="13" idx="0"/>
            <a:endCxn id="19" idx="2"/>
          </p:cNvCxnSpPr>
          <p:nvPr/>
        </p:nvCxnSpPr>
        <p:spPr bwMode="gray">
          <a:xfrm flipV="1">
            <a:off x="1747131" y="3764282"/>
            <a:ext cx="0" cy="6191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EAC6D-F12E-4A98-4F96-14D53FDB7D55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 bwMode="gray">
          <a:xfrm flipH="1" flipV="1">
            <a:off x="1747130" y="2781210"/>
            <a:ext cx="1" cy="5950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8DC3F3-D7BD-AFA0-18B5-CF99BB222E6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gray">
          <a:xfrm flipV="1">
            <a:off x="2922725" y="2310050"/>
            <a:ext cx="849715" cy="102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7C18268-2915-6973-72AB-57F774DDEEFD}"/>
              </a:ext>
            </a:extLst>
          </p:cNvPr>
          <p:cNvSpPr/>
          <p:nvPr/>
        </p:nvSpPr>
        <p:spPr bwMode="gray">
          <a:xfrm>
            <a:off x="1678550" y="130860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E17FD1-A2D8-0840-E39F-20E4E89EEC41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 bwMode="gray">
          <a:xfrm>
            <a:off x="1747130" y="1445764"/>
            <a:ext cx="0" cy="4135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2FD4EE-5F07-C18B-71D9-E65848F21213}"/>
              </a:ext>
            </a:extLst>
          </p:cNvPr>
          <p:cNvCxnSpPr>
            <a:cxnSpLocks/>
            <a:stCxn id="9" idx="3"/>
          </p:cNvCxnSpPr>
          <p:nvPr/>
        </p:nvCxnSpPr>
        <p:spPr bwMode="gray">
          <a:xfrm flipV="1">
            <a:off x="6050624" y="2310049"/>
            <a:ext cx="842221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287A8C9-F36E-E0DD-4AC0-633E41719279}"/>
              </a:ext>
            </a:extLst>
          </p:cNvPr>
          <p:cNvSpPr/>
          <p:nvPr/>
        </p:nvSpPr>
        <p:spPr bwMode="gray">
          <a:xfrm>
            <a:off x="6885030" y="1828558"/>
            <a:ext cx="93785" cy="921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97AF95-B98E-AB8C-9A74-22E56FE36F13}"/>
              </a:ext>
            </a:extLst>
          </p:cNvPr>
          <p:cNvCxnSpPr>
            <a:cxnSpLocks/>
            <a:stCxn id="49" idx="3"/>
            <a:endCxn id="14" idx="1"/>
          </p:cNvCxnSpPr>
          <p:nvPr/>
        </p:nvCxnSpPr>
        <p:spPr bwMode="gray">
          <a:xfrm flipV="1">
            <a:off x="6978815" y="1818884"/>
            <a:ext cx="695572" cy="4706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344E1-85DD-366C-F837-A2172E52A198}"/>
              </a:ext>
            </a:extLst>
          </p:cNvPr>
          <p:cNvCxnSpPr>
            <a:cxnSpLocks/>
            <a:stCxn id="49" idx="3"/>
            <a:endCxn id="15" idx="1"/>
          </p:cNvCxnSpPr>
          <p:nvPr/>
        </p:nvCxnSpPr>
        <p:spPr bwMode="gray">
          <a:xfrm>
            <a:off x="6978815" y="2289490"/>
            <a:ext cx="695572" cy="6057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5D6842B-8D3D-48C6-594D-919B097669D5}"/>
              </a:ext>
            </a:extLst>
          </p:cNvPr>
          <p:cNvSpPr/>
          <p:nvPr/>
        </p:nvSpPr>
        <p:spPr bwMode="gray">
          <a:xfrm>
            <a:off x="10561850" y="1781557"/>
            <a:ext cx="93785" cy="921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AD6BB1-8612-B6E9-CB9D-65417E7E1F07}"/>
              </a:ext>
            </a:extLst>
          </p:cNvPr>
          <p:cNvCxnSpPr>
            <a:cxnSpLocks/>
            <a:stCxn id="14" idx="3"/>
            <a:endCxn id="59" idx="1"/>
          </p:cNvCxnSpPr>
          <p:nvPr/>
        </p:nvCxnSpPr>
        <p:spPr bwMode="gray">
          <a:xfrm>
            <a:off x="9952571" y="1818884"/>
            <a:ext cx="609279" cy="4236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0A39B9-EE06-3343-201D-17F81B0A2FBE}"/>
              </a:ext>
            </a:extLst>
          </p:cNvPr>
          <p:cNvCxnSpPr>
            <a:cxnSpLocks/>
            <a:stCxn id="15" idx="3"/>
            <a:endCxn id="59" idx="1"/>
          </p:cNvCxnSpPr>
          <p:nvPr/>
        </p:nvCxnSpPr>
        <p:spPr bwMode="gray">
          <a:xfrm flipV="1">
            <a:off x="9952571" y="2242489"/>
            <a:ext cx="609279" cy="6527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AC7F19C-5BB3-3FA1-E763-A801BAB2E8A8}"/>
              </a:ext>
            </a:extLst>
          </p:cNvPr>
          <p:cNvCxnSpPr>
            <a:cxnSpLocks/>
            <a:stCxn id="59" idx="3"/>
            <a:endCxn id="11" idx="0"/>
          </p:cNvCxnSpPr>
          <p:nvPr/>
        </p:nvCxnSpPr>
        <p:spPr bwMode="gray">
          <a:xfrm>
            <a:off x="10655635" y="2242489"/>
            <a:ext cx="257378" cy="2226747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26FE97-B734-588F-1AFF-F0E6B340E24E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 bwMode="gray">
          <a:xfrm flipH="1" flipV="1">
            <a:off x="7674387" y="4844374"/>
            <a:ext cx="2358223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E07256-95ED-8C89-B9D1-4819F6A8A1B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 bwMode="gray">
          <a:xfrm flipH="1">
            <a:off x="2886223" y="4844374"/>
            <a:ext cx="2509980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9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29B1-6050-886B-448E-634797CD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3C1E-6238-460A-F5EE-94D337EE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132D-C198-9687-14E4-69A3C3AF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77B1-4A66-48BF-8387-31033AC26DF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F041A-5450-A8D7-99EC-695F5D04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09" y="1243195"/>
            <a:ext cx="10441610" cy="451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07831"/>
      </p:ext>
    </p:extLst>
  </p:cSld>
  <p:clrMapOvr>
    <a:masterClrMapping/>
  </p:clrMapOvr>
</p:sld>
</file>

<file path=ppt/theme/theme1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2. Intro Reinforcement Learning</Template>
  <TotalTime>300</TotalTime>
  <Words>1245</Words>
  <Application>Microsoft Office PowerPoint</Application>
  <PresentationFormat>Widescreen</PresentationFormat>
  <Paragraphs>140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Edwardian Script ITC</vt:lpstr>
      <vt:lpstr>Verdana</vt:lpstr>
      <vt:lpstr>1_HPI PPT-Template</vt:lpstr>
      <vt:lpstr>HPI PPT-Template</vt:lpstr>
      <vt:lpstr>Summer Term 23 Safe Reinforcement Learning for Self-Adaptive Systems  Lecture-5: Deep Q-Network</vt:lpstr>
      <vt:lpstr>Brief Taxonomy of RL Methods</vt:lpstr>
      <vt:lpstr>DQN - Deep Q-Network [Mnih 2013]</vt:lpstr>
      <vt:lpstr>Approximate Q-Learning</vt:lpstr>
      <vt:lpstr>DQN - Components [Mnih 2013]</vt:lpstr>
      <vt:lpstr>DQN – Why experience replay?</vt:lpstr>
      <vt:lpstr>DQN – Why do we need a Target Network?</vt:lpstr>
      <vt:lpstr>DQN – Training Process</vt:lpstr>
      <vt:lpstr>Activation Functions</vt:lpstr>
      <vt:lpstr>Optimization methods</vt:lpstr>
      <vt:lpstr>More advanced models</vt:lpstr>
      <vt:lpstr>Interesting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21/22 Adversarial Self-Supervised Learning with Digital Twins  Lecture-3: Model-Based Reinforcement Learning</dc:title>
  <dc:creator>Christian Adriano</dc:creator>
  <cp:lastModifiedBy>Christian Adriano</cp:lastModifiedBy>
  <cp:revision>29</cp:revision>
  <dcterms:created xsi:type="dcterms:W3CDTF">2021-11-03T14:03:03Z</dcterms:created>
  <dcterms:modified xsi:type="dcterms:W3CDTF">2023-05-15T09:03:23Z</dcterms:modified>
</cp:coreProperties>
</file>