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25" r:id="rId3"/>
    <p:sldId id="326" r:id="rId4"/>
    <p:sldId id="327" r:id="rId5"/>
    <p:sldId id="258" r:id="rId6"/>
    <p:sldId id="328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25"/>
            <p14:sldId id="326"/>
            <p14:sldId id="327"/>
            <p14:sldId id="258"/>
            <p14:sldId id="32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6" autoAdjust="0"/>
    <p:restoredTop sz="89698" autoAdjust="0"/>
  </p:normalViewPr>
  <p:slideViewPr>
    <p:cSldViewPr snapToGrid="0">
      <p:cViewPr varScale="1">
        <p:scale>
          <a:sx n="77" d="100"/>
          <a:sy n="77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6:23:17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1,'132'5,"142"24,-139-12,710 80,-724-81,-48-6,76 2,-76-11,218-5,-288 4,1 0,-1 0,1-1,-1 1,0-1,1 0,-1 0,0 0,0 0,0 0,1-1,-1 1,-1-1,1 0,0 0,0 0,-1 0,1-1,-1 1,0-1,1 0,-1 1,-1-1,1 0,0 0,1-5,6-22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8T06:23:30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1 186,'55'-2,"74"-12,-34 2,732-71,-594 48,-151 19,148-8,277 25,-211 0,-289-1,-1-1,1 1,-1 0,1 0,0 1,-1 0,1 0,-1 0,1 1,-1 0,0 0,0 0,0 1,7 4,4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51EAD-5570-4257-9337-E7E602DC76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51EAD-5570-4257-9337-E7E602DC76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tatsmodels.org/dev/generated/statsmodels.tsa.stattools.grangercausalitytests.html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4236" y="1258998"/>
            <a:ext cx="10226566" cy="4066164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Anomaly Detection in Microservices Cloud application:</a:t>
            </a:r>
            <a:br>
              <a:rPr lang="en-US" sz="4400" b="1" dirty="0"/>
            </a:br>
            <a:r>
              <a:rPr lang="en-US" sz="4400" b="1" dirty="0"/>
              <a:t> </a:t>
            </a:r>
            <a:br>
              <a:rPr lang="en-US" sz="4400" b="1" dirty="0"/>
            </a:br>
            <a:r>
              <a:rPr lang="en-US" sz="3600" dirty="0"/>
              <a:t>Granger Causality Test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(Summer Term 22)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Barkowski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8596-B6FC-4DDA-BBC4-9C181F3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704598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Causal Inference(CI)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60BA-A2BB-4349-B5CA-8FCFEF71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0358244" cy="33870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main objective of applying CI methods to performance diagnosis is to identify the causal graph with giving (anomalous) metrics, showing the anomaly propagation paths.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Problem statement: </a:t>
            </a:r>
            <a:br>
              <a:rPr lang="en-US" dirty="0"/>
            </a:br>
            <a:r>
              <a:rPr lang="en-US" dirty="0"/>
              <a:t>giving a set of k metrics M = {m1,m2,……</a:t>
            </a:r>
            <a:r>
              <a:rPr lang="en-US" dirty="0" err="1"/>
              <a:t>mn</a:t>
            </a:r>
            <a:r>
              <a:rPr lang="en-US" dirty="0"/>
              <a:t>} in a system with n services, once a service performance degradation is detected, how can we pinpoint the its root cause that first identifies the anomaly?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B4D4-D8F5-4195-8C72-156A342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C62B-1033-CDE3-4D5B-799C7624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66272"/>
          </a:xfrm>
        </p:spPr>
        <p:txBody>
          <a:bodyPr/>
          <a:lstStyle/>
          <a:p>
            <a:r>
              <a:rPr lang="en-US" b="1" dirty="0"/>
              <a:t>Overview of causal inference method:</a:t>
            </a:r>
            <a:br>
              <a:rPr lang="en-US" dirty="0"/>
            </a:br>
            <a:r>
              <a:rPr lang="en-US" dirty="0"/>
              <a:t>Granger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9EB3-9D74-7408-AA4F-1F3584D0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1441908"/>
            <a:ext cx="11473384" cy="5939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Inferring the causal relationship between time-series based on temporal precedence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sed to determine whether or not one time series is useful for forecasting another.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 fontAlgn="base"/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This test uses the following null and alternative hypotheses: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  <a:p>
            <a:pPr lvl="3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Null Hypothesis (H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0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Time series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does not Granger-cause time series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y</a:t>
            </a:r>
            <a:endParaRPr lang="en-US" b="0" i="0" dirty="0">
              <a:solidFill>
                <a:srgbClr val="3D3D3D"/>
              </a:solidFill>
              <a:effectLst/>
              <a:latin typeface="Lato" panose="020F0502020204030203" pitchFamily="34" charset="0"/>
            </a:endParaRPr>
          </a:p>
          <a:p>
            <a:pPr lvl="3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Alternative Hypothesis (H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Time series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Granger-causes time series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y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9E8DB-EFCD-652C-1F81-D39072D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Granger causality - Wikipedia">
            <a:extLst>
              <a:ext uri="{FF2B5EF4-FFF2-40B4-BE49-F238E27FC236}">
                <a16:creationId xmlns:a16="http://schemas.microsoft.com/office/drawing/2014/main" id="{9EED114A-DA44-702D-619D-89D12AA8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91" y="2448225"/>
            <a:ext cx="3901426" cy="19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7475-A271-FE4B-7436-97FA0A50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GC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74ACF-3F93-08F5-5D8B-A15F59C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B3B3FA-CF5F-FD13-CC22-A4F981B9E3B6}"/>
              </a:ext>
            </a:extLst>
          </p:cNvPr>
          <p:cNvSpPr txBox="1">
            <a:spLocks/>
          </p:cNvSpPr>
          <p:nvPr/>
        </p:nvSpPr>
        <p:spPr bwMode="gray">
          <a:xfrm>
            <a:off x="725892" y="1080190"/>
            <a:ext cx="10515600" cy="435133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9B59B6"/>
                </a:solidFill>
                <a:latin typeface="Helvetica" panose="020B0604020202020204" pitchFamily="34" charset="0"/>
                <a:hlinkClick r:id="rId2"/>
              </a:rPr>
              <a:t>grangercausalitytests</a:t>
            </a:r>
            <a:r>
              <a:rPr lang="en-US" dirty="0">
                <a:solidFill>
                  <a:srgbClr val="9B59B6"/>
                </a:solidFill>
                <a:latin typeface="Helvetica" panose="020B0604020202020204" pitchFamily="34" charset="0"/>
                <a:hlinkClick r:id="rId2"/>
              </a:rPr>
              <a:t>()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function from the 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statsmodels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E954C-2E9B-B03F-357A-C2E7E67F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92" y="1510258"/>
            <a:ext cx="8728005" cy="1745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6F9900-92C0-197A-0ED3-8E752D343B14}"/>
              </a:ext>
            </a:extLst>
          </p:cNvPr>
          <p:cNvSpPr txBox="1"/>
          <p:nvPr/>
        </p:nvSpPr>
        <p:spPr bwMode="gray">
          <a:xfrm>
            <a:off x="725891" y="3602142"/>
            <a:ext cx="8219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statistics,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p-values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are commonly used in hypothesis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p-value of a hypothesis test is sufficiently low, we can reject the null hypothesis.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Specifically, when we conduct a hypothesis test, we must choose a significance level at the outset.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choices for significance levels are 0.01, 0.05, and 0.10.</a:t>
            </a:r>
          </a:p>
        </p:txBody>
      </p:sp>
    </p:spTree>
    <p:extLst>
      <p:ext uri="{BB962C8B-B14F-4D97-AF65-F5344CB8AC3E}">
        <p14:creationId xmlns:p14="http://schemas.microsoft.com/office/powerpoint/2010/main" val="101027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8B28-6977-2DE1-3F2C-9DE216F6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-2244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Granger Causality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1DD2AE-691D-CF18-2098-88D1C803F111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200" dirty="0"/>
              <a:t>the corresponding p-value is </a:t>
            </a:r>
            <a:r>
              <a:rPr lang="en-US" sz="2200" b="1" dirty="0"/>
              <a:t>0.03451</a:t>
            </a:r>
            <a:r>
              <a:rPr lang="en-US" sz="2200" dirty="0"/>
              <a:t>.</a:t>
            </a:r>
          </a:p>
          <a:p>
            <a:pPr fontAlgn="base"/>
            <a:r>
              <a:rPr lang="en-US" sz="2200" dirty="0"/>
              <a:t>Since the p-value is less than .05, we can reject the null hypothesis of the test and conclude that knowing the front-end service is useful for predicting the future number of users by CPU consumption metrics)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C7723-C871-8B9D-76C5-BF82D6C5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2" y="3216871"/>
            <a:ext cx="6615263" cy="1801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666BF9-E7F1-B65B-56B8-9EAB8558CDFA}"/>
              </a:ext>
            </a:extLst>
          </p:cNvPr>
          <p:cNvSpPr txBox="1"/>
          <p:nvPr/>
        </p:nvSpPr>
        <p:spPr>
          <a:xfrm>
            <a:off x="462584" y="1322869"/>
            <a:ext cx="836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p-value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indicates how believable the null hypothesis is, given the sample data.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03B8D3-04E7-D4C3-C222-FCEF90235E4A}"/>
                  </a:ext>
                </a:extLst>
              </p14:cNvPr>
              <p14:cNvContentPartPr/>
              <p14:nvPr/>
            </p14:nvContentPartPr>
            <p14:xfrm>
              <a:off x="3961664" y="4902934"/>
              <a:ext cx="784800" cy="6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03B8D3-04E7-D4C3-C222-FCEF90235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024" y="4795294"/>
                <a:ext cx="89244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9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E19E-5B8A-32F1-7091-04AACA6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8" y="138823"/>
            <a:ext cx="10515600" cy="1325563"/>
          </a:xfrm>
        </p:spPr>
        <p:txBody>
          <a:bodyPr/>
          <a:lstStyle/>
          <a:p>
            <a:r>
              <a:rPr lang="en-US" dirty="0"/>
              <a:t>Granger Causality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3F09B-E739-FFA2-6EE9-D17CAE3C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34" y="1671638"/>
            <a:ext cx="7681238" cy="3847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15BCEA-C213-38E1-69E0-BB019077DD5E}"/>
                  </a:ext>
                </a:extLst>
              </p14:cNvPr>
              <p14:cNvContentPartPr/>
              <p14:nvPr/>
            </p14:nvContentPartPr>
            <p14:xfrm>
              <a:off x="8189504" y="5326294"/>
              <a:ext cx="927000" cy="6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15BCEA-C213-38E1-69E0-BB019077DD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5864" y="5218294"/>
                <a:ext cx="1034640" cy="282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59E843-DF1A-BC29-8B7B-D3942D9856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1828" y="1782291"/>
            <a:ext cx="3495261" cy="34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200" dirty="0"/>
              <a:t>the corresponding p-value is </a:t>
            </a:r>
            <a:r>
              <a:rPr lang="en-US" sz="2200" b="1" dirty="0"/>
              <a:t>0.0183</a:t>
            </a:r>
            <a:endParaRPr lang="en-US" sz="2200" dirty="0"/>
          </a:p>
          <a:p>
            <a:pPr fontAlgn="base"/>
            <a:r>
              <a:rPr lang="en-US" sz="2200" dirty="0"/>
              <a:t>Since the p-value is less than .05, we can reject the null hypothesis of the test and conclude that knowing the front-end service is useful for predicting the future number of users-</a:t>
            </a:r>
            <a:r>
              <a:rPr lang="en-US" sz="2200" dirty="0" err="1"/>
              <a:t>db</a:t>
            </a:r>
            <a:r>
              <a:rPr lang="en-US" sz="2200" dirty="0"/>
              <a:t> by CPU consumption metrics)</a:t>
            </a:r>
          </a:p>
        </p:txBody>
      </p:sp>
    </p:spTree>
    <p:extLst>
      <p:ext uri="{BB962C8B-B14F-4D97-AF65-F5344CB8AC3E}">
        <p14:creationId xmlns:p14="http://schemas.microsoft.com/office/powerpoint/2010/main" val="278014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430</Words>
  <Application>Microsoft Office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inherit</vt:lpstr>
      <vt:lpstr>Lato</vt:lpstr>
      <vt:lpstr>Verdana</vt:lpstr>
      <vt:lpstr>HPI PPT-Template</vt:lpstr>
      <vt:lpstr>Anomaly Detection in Microservices Cloud application:   Granger Causality Test   Course on Graph Neural Networks (Summer Term 22) </vt:lpstr>
      <vt:lpstr>Causal Inference(CI) Technique</vt:lpstr>
      <vt:lpstr>Overview of causal inference method: Granger Causality</vt:lpstr>
      <vt:lpstr>How to perform GC test</vt:lpstr>
      <vt:lpstr>Granger Causality Test</vt:lpstr>
      <vt:lpstr>Granger Causality Test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HP</cp:lastModifiedBy>
  <cp:revision>89</cp:revision>
  <dcterms:created xsi:type="dcterms:W3CDTF">2020-11-11T09:19:24Z</dcterms:created>
  <dcterms:modified xsi:type="dcterms:W3CDTF">2022-05-19T13:05:50Z</dcterms:modified>
</cp:coreProperties>
</file>