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72" r:id="rId4"/>
    <p:sldId id="261" r:id="rId5"/>
    <p:sldId id="371" r:id="rId6"/>
    <p:sldId id="370" r:id="rId7"/>
    <p:sldId id="368" r:id="rId8"/>
    <p:sldId id="298" r:id="rId9"/>
    <p:sldId id="271" r:id="rId10"/>
    <p:sldId id="377" r:id="rId11"/>
    <p:sldId id="288" r:id="rId12"/>
    <p:sldId id="297" r:id="rId13"/>
    <p:sldId id="296" r:id="rId14"/>
    <p:sldId id="289" r:id="rId15"/>
    <p:sldId id="290" r:id="rId16"/>
    <p:sldId id="291" r:id="rId17"/>
    <p:sldId id="294" r:id="rId18"/>
    <p:sldId id="293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-geometric.readthedocs.io/en/latest/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://snap.stanford.edu/snappy/index.html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s://github.com/rapidsai/cugraph" TargetMode="External"/><Relationship Id="rId4" Type="http://schemas.openxmlformats.org/officeDocument/2006/relationships/hyperlink" Target="https://networkdata.ics.uci.edu/" TargetMode="External"/><Relationship Id="rId9" Type="http://schemas.openxmlformats.org/officeDocument/2006/relationships/hyperlink" Target="https://github.com/orgs/hpi-sam/projects/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1477" y="520578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5400" b="1" dirty="0"/>
              <a:t>Machine Learning on </a:t>
            </a:r>
            <a:r>
              <a:rPr lang="en-US" sz="5400" b="1" dirty="0" err="1"/>
              <a:t>Spatio</a:t>
            </a:r>
            <a:r>
              <a:rPr lang="en-US" sz="5400" b="1" dirty="0"/>
              <a:t>-Temporal Graphs</a:t>
            </a: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2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8670" y="4811929"/>
            <a:ext cx="7515022" cy="1784256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Matthias </a:t>
            </a:r>
            <a:r>
              <a:rPr lang="en-US" altLang="x-none" sz="6600" dirty="0" err="1">
                <a:ea typeface="ＭＳ Ｐゴシック" charset="-128"/>
              </a:rPr>
              <a:t>Barkowsky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  <a:p>
            <a:r>
              <a:rPr lang="en-US" altLang="x-none" sz="6600" dirty="0" err="1">
                <a:ea typeface="ＭＳ Ｐゴシック" charset="-128"/>
              </a:rPr>
              <a:t>Iqra</a:t>
            </a:r>
            <a:r>
              <a:rPr lang="en-US" altLang="x-none" sz="6600" dirty="0">
                <a:ea typeface="ＭＳ Ｐゴシック" charset="-128"/>
              </a:rPr>
              <a:t> Zafar (</a:t>
            </a:r>
            <a:r>
              <a:rPr lang="en-US" altLang="x-none" sz="66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  <a:p>
            <a:pPr marL="0" indent="0" algn="ctr">
              <a:buNone/>
            </a:pPr>
            <a:endParaRPr lang="en-US" altLang="x-none" sz="66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3D1D6-E75E-4B89-9314-53896EF2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Send an email to </a:t>
            </a:r>
            <a:r>
              <a:rPr lang="en-US" dirty="0">
                <a:hlinkClick r:id="rId2"/>
              </a:rPr>
              <a:t>christian.adriano@hpi.de</a:t>
            </a:r>
            <a:endParaRPr lang="en-US" dirty="0"/>
          </a:p>
          <a:p>
            <a:r>
              <a:rPr lang="en-US" dirty="0"/>
              <a:t>Accept invitation to Slack, Zotero, and GitHub project</a:t>
            </a:r>
          </a:p>
          <a:p>
            <a:r>
              <a:rPr lang="en-US" dirty="0"/>
              <a:t>Select one of the survey papers to read</a:t>
            </a:r>
          </a:p>
          <a:p>
            <a:pPr lvl="1"/>
            <a:r>
              <a:rPr lang="en-US" dirty="0"/>
              <a:t>Write a gist (context, problems, approaches) 2 to 3 slides.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E452-26B0-460A-B081-04D06E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726324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3030652915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497338"/>
            <a:ext cx="11209369" cy="3116238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Clustering in social 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Traffic jams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Network Types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Event graphs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Disease pathways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Knowledge-graphs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Scene graphs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406368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27751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sz="2000" dirty="0"/>
                  <a:t>Node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32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3472"/>
              </p:ext>
            </p:extLst>
          </p:nvPr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N = number of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number of edges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N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nodes not in whiskers (size of largest biconnected component)</a:t>
                </a:r>
                <a:endParaRPr lang="en-US" sz="2000" dirty="0">
                  <a:effectLst/>
                  <a:latin typeface="Arial" panose="020B060402020202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of edges in biconnected component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blipFill>
                <a:blip r:embed="rId3"/>
                <a:stretch>
                  <a:fillRect l="-4970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239511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Modules:</a:t>
            </a:r>
          </a:p>
          <a:p>
            <a:pPr lvl="1"/>
            <a:r>
              <a:rPr lang="en-US" sz="1600" b="1" dirty="0"/>
              <a:t>IT-Systems Engineering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„Software Architecture &amp; Modeling Technology“ (SAMT)</a:t>
            </a:r>
          </a:p>
          <a:p>
            <a:pPr lvl="1"/>
            <a:r>
              <a:rPr lang="de-DE" sz="1600" b="1" dirty="0"/>
              <a:t>Data Engineering MA </a:t>
            </a:r>
          </a:p>
          <a:p>
            <a:pPr lvl="2"/>
            <a:r>
              <a:rPr lang="de-DE" sz="1600" dirty="0"/>
              <a:t>CODS: </a:t>
            </a:r>
            <a:r>
              <a:rPr lang="de-DE" sz="1600" dirty="0" err="1"/>
              <a:t>Complex</a:t>
            </a:r>
            <a:r>
              <a:rPr lang="de-DE" sz="1600" dirty="0"/>
              <a:t> Data Systems</a:t>
            </a:r>
          </a:p>
          <a:p>
            <a:pPr lvl="1"/>
            <a:r>
              <a:rPr lang="en-US" sz="1600" b="1" dirty="0"/>
              <a:t>Digital Health MA</a:t>
            </a:r>
          </a:p>
          <a:p>
            <a:pPr lvl="2"/>
            <a:r>
              <a:rPr lang="en-US" sz="1600" dirty="0"/>
              <a:t>SCAD: Scalable Computing and Algorithms for Digital Health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348883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01.04.2022 – 30.04.2022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26.04.2022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Send email to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b="1" dirty="0">
                        <a:solidFill>
                          <a:srgbClr val="5A606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dirty="0"/>
              <a:t>1- State-of-art 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5 well-selected papers per person</a:t>
            </a:r>
          </a:p>
          <a:p>
            <a:endParaRPr lang="en-US" dirty="0"/>
          </a:p>
          <a:p>
            <a:r>
              <a:rPr lang="en-US" dirty="0"/>
              <a:t>2-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0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May</a:t>
            </a:r>
          </a:p>
          <a:p>
            <a:pPr lvl="1"/>
            <a:r>
              <a:rPr lang="en-US" sz="1600" dirty="0"/>
              <a:t>Two lectures per week (Tuesday and Wednesday 11:00)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and Wednesday 11:00)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July 2022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3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110395" y="906114"/>
            <a:ext cx="6446713" cy="5213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Basics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Structural Features – Clustering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Message Passing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Sequential Graph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Temporal Graph Networks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Propagation Graph Neural Networks</a:t>
            </a:r>
            <a:r>
              <a:rPr lang="en-US" sz="1600" b="1" dirty="0"/>
              <a:t>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Network Effects, Cascading and Contagion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Outbreak Detection and Influence Maximization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4DE529-E860-472E-AF51-78F5E51EBCC7}"/>
              </a:ext>
            </a:extLst>
          </p:cNvPr>
          <p:cNvSpPr/>
          <p:nvPr/>
        </p:nvSpPr>
        <p:spPr bwMode="gray">
          <a:xfrm>
            <a:off x="58275" y="886970"/>
            <a:ext cx="9851633" cy="1545296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A5E20C-17A5-4C6D-BD8A-0A644A2B1EE0}"/>
              </a:ext>
            </a:extLst>
          </p:cNvPr>
          <p:cNvSpPr/>
          <p:nvPr/>
        </p:nvSpPr>
        <p:spPr bwMode="gray">
          <a:xfrm>
            <a:off x="58275" y="2488044"/>
            <a:ext cx="9851633" cy="997387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4BD534-D449-43AC-8092-82DFC79EA2FE}"/>
              </a:ext>
            </a:extLst>
          </p:cNvPr>
          <p:cNvSpPr/>
          <p:nvPr/>
        </p:nvSpPr>
        <p:spPr bwMode="gray">
          <a:xfrm>
            <a:off x="58275" y="3541209"/>
            <a:ext cx="9851633" cy="2618190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6041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 (sorted by priority)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cuGraph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https://github.com/rapidsai/cugraph</a:t>
            </a:r>
            <a:r>
              <a:rPr lang="en-US" dirty="0"/>
              <a:t>  (Strongly recommend, fast)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(great coverage of graph algorithms)</a:t>
            </a: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/>
              <a:t>Snap for Python: </a:t>
            </a:r>
            <a:r>
              <a:rPr lang="en-US" sz="2000" dirty="0">
                <a:hlinkClick r:id="rId7"/>
              </a:rPr>
              <a:t>http://snap.stanford.edu/snappy/index.html</a:t>
            </a:r>
            <a:r>
              <a:rPr lang="en-US" sz="2000" dirty="0"/>
              <a:t> </a:t>
            </a:r>
            <a:endParaRPr lang="en-US" sz="2000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9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772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6 to 10 pages ACM Format per team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313</TotalTime>
  <Words>1269</Words>
  <Application>Microsoft Office PowerPoint</Application>
  <PresentationFormat>Widescreen</PresentationFormat>
  <Paragraphs>284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Verdana</vt:lpstr>
      <vt:lpstr>Wingdings</vt:lpstr>
      <vt:lpstr>HPI PPT-Template</vt:lpstr>
      <vt:lpstr>Summer Term 22  Machine Learning on Spatio-Temporal Graphs Org &amp; Introduction</vt:lpstr>
      <vt:lpstr>Key Facts</vt:lpstr>
      <vt:lpstr>Dates</vt:lpstr>
      <vt:lpstr>Communicantion Plan</vt:lpstr>
      <vt:lpstr>Project Proposal</vt:lpstr>
      <vt:lpstr>Roadmap (1/2)</vt:lpstr>
      <vt:lpstr>Road Map (2/2)</vt:lpstr>
      <vt:lpstr>Datasets and Tools</vt:lpstr>
      <vt:lpstr>Seminar Work, Deliverables and Grading</vt:lpstr>
      <vt:lpstr>Next Task</vt:lpstr>
      <vt:lpstr>Motivation for Learning on Graphs and GNNs</vt:lpstr>
      <vt:lpstr>Scenarios and Network Types</vt:lpstr>
      <vt:lpstr>Types of Predictions</vt:lpstr>
      <vt:lpstr>Basic Concepts</vt:lpstr>
      <vt:lpstr>Types of graphs</vt:lpstr>
      <vt:lpstr>Node and Edge degrees</vt:lpstr>
      <vt:lpstr>Adjacency matrix</vt:lpstr>
      <vt:lpstr>Most real-world networks are sparse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85</cp:revision>
  <dcterms:created xsi:type="dcterms:W3CDTF">2020-04-21T18:34:08Z</dcterms:created>
  <dcterms:modified xsi:type="dcterms:W3CDTF">2022-04-26T13:12:54Z</dcterms:modified>
</cp:coreProperties>
</file>