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36"/>
  </p:notesMasterIdLst>
  <p:sldIdLst>
    <p:sldId id="504" r:id="rId3"/>
    <p:sldId id="262" r:id="rId4"/>
    <p:sldId id="521" r:id="rId5"/>
    <p:sldId id="261" r:id="rId6"/>
    <p:sldId id="273" r:id="rId7"/>
    <p:sldId id="269" r:id="rId8"/>
    <p:sldId id="277" r:id="rId9"/>
    <p:sldId id="278" r:id="rId10"/>
    <p:sldId id="519" r:id="rId11"/>
    <p:sldId id="520" r:id="rId12"/>
    <p:sldId id="507" r:id="rId13"/>
    <p:sldId id="508" r:id="rId14"/>
    <p:sldId id="510" r:id="rId15"/>
    <p:sldId id="506" r:id="rId16"/>
    <p:sldId id="511" r:id="rId17"/>
    <p:sldId id="514" r:id="rId18"/>
    <p:sldId id="512" r:id="rId19"/>
    <p:sldId id="515" r:id="rId20"/>
    <p:sldId id="516" r:id="rId21"/>
    <p:sldId id="517" r:id="rId22"/>
    <p:sldId id="257" r:id="rId23"/>
    <p:sldId id="265" r:id="rId24"/>
    <p:sldId id="266" r:id="rId25"/>
    <p:sldId id="276" r:id="rId26"/>
    <p:sldId id="274" r:id="rId27"/>
    <p:sldId id="270" r:id="rId28"/>
    <p:sldId id="279" r:id="rId29"/>
    <p:sldId id="258" r:id="rId30"/>
    <p:sldId id="505" r:id="rId31"/>
    <p:sldId id="259" r:id="rId32"/>
    <p:sldId id="260" r:id="rId33"/>
    <p:sldId id="263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D2"/>
    <a:srgbClr val="B1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6223" autoAdjust="0"/>
  </p:normalViewPr>
  <p:slideViewPr>
    <p:cSldViewPr snapToGrid="0">
      <p:cViewPr varScale="1">
        <p:scale>
          <a:sx n="59" d="100"/>
          <a:sy n="59" d="100"/>
        </p:scale>
        <p:origin x="723" y="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1B85-9E6E-4876-A6E0-1E9E9CED1F20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55CC-6FB9-47B5-9BD5-7D66CDD4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2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et al., 2021, Deep graph similarity learning: a survey</a:t>
            </a:r>
          </a:p>
          <a:p>
            <a:r>
              <a:rPr lang="en-US" dirty="0"/>
              <a:t>https://link.springer.com/article/10.1007/s10618-020-00733-5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et al., 2021, Deep graph similarity learning: a survey</a:t>
            </a:r>
          </a:p>
          <a:p>
            <a:r>
              <a:rPr lang="en-US" dirty="0"/>
              <a:t>https://link.springer.com/article/10.1007/s10618-020-00733-5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 et al., 2021, Deep graph similarity learning: a survey</a:t>
            </a:r>
          </a:p>
          <a:p>
            <a:r>
              <a:rPr lang="en-US" dirty="0"/>
              <a:t>https://link.springer.com/article/10.1007/s10618-020-00733-5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Liu et al., 2020, Neural Subgraph Isomorphism Counting, </a:t>
            </a:r>
            <a:r>
              <a:rPr lang="nb-NO" dirty="0">
                <a:effectLst/>
                <a:latin typeface="Arial" panose="020B0604020202020204" pitchFamily="34" charset="0"/>
              </a:rPr>
              <a:t>KDD '20, August 23–27,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6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3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CGMN: A Contrastive Graph Matching Network for Self-Supervised Graph &lt;&lt;&lt;&lt;&lt;&lt;&lt;&lt;&lt;&lt;RELATED WORK</a:t>
            </a:r>
          </a:p>
          <a:p>
            <a:r>
              <a:rPr lang="en-US" dirty="0"/>
              <a:t>Similarity Learning</a:t>
            </a:r>
          </a:p>
          <a:p>
            <a:r>
              <a:rPr lang="en-US" dirty="0"/>
              <a:t>https://shiruipan.github.io/publication/ijcai-22-jin/ijcai-22-jin.pdf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9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</a:rPr>
              <a:t>Yunsheng</a:t>
            </a:r>
            <a:r>
              <a:rPr lang="en-US" dirty="0">
                <a:effectLst/>
                <a:latin typeface="Arial" panose="020B0604020202020204" pitchFamily="34" charset="0"/>
              </a:rPr>
              <a:t> Bai, Hao Ding, Song </a:t>
            </a:r>
            <a:r>
              <a:rPr lang="en-US" dirty="0" err="1">
                <a:effectLst/>
                <a:latin typeface="Arial" panose="020B0604020202020204" pitchFamily="34" charset="0"/>
              </a:rPr>
              <a:t>Bian</a:t>
            </a:r>
            <a:r>
              <a:rPr lang="en-US" dirty="0">
                <a:effectLst/>
                <a:latin typeface="Arial" panose="020B0604020202020204" pitchFamily="34" charset="0"/>
              </a:rPr>
              <a:t>, Ting Chen, </a:t>
            </a:r>
            <a:r>
              <a:rPr lang="en-US" dirty="0" err="1">
                <a:effectLst/>
                <a:latin typeface="Arial" panose="020B0604020202020204" pitchFamily="34" charset="0"/>
              </a:rPr>
              <a:t>Yizhou</a:t>
            </a:r>
            <a:r>
              <a:rPr lang="en-US" dirty="0">
                <a:effectLst/>
                <a:latin typeface="Arial" panose="020B0604020202020204" pitchFamily="34" charset="0"/>
              </a:rPr>
              <a:t> Sun, and Wei Wang. </a:t>
            </a:r>
            <a:r>
              <a:rPr lang="en-US" dirty="0" err="1">
                <a:effectLst/>
                <a:latin typeface="Arial" panose="020B0604020202020204" pitchFamily="34" charset="0"/>
              </a:rPr>
              <a:t>Simgnn</a:t>
            </a:r>
            <a:r>
              <a:rPr lang="en-US" dirty="0">
                <a:effectLst/>
                <a:latin typeface="Arial" panose="020B0604020202020204" pitchFamily="34" charset="0"/>
              </a:rPr>
              <a:t>: A neural network approach to fast graph similarity computation. In WSDM. ACM, 2019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Yujia</a:t>
            </a:r>
            <a:r>
              <a:rPr lang="en-US" dirty="0">
                <a:effectLst/>
                <a:latin typeface="Arial" panose="020B0604020202020204" pitchFamily="34" charset="0"/>
              </a:rPr>
              <a:t> Li, </a:t>
            </a:r>
            <a:r>
              <a:rPr lang="en-US" dirty="0" err="1">
                <a:effectLst/>
                <a:latin typeface="Arial" panose="020B0604020202020204" pitchFamily="34" charset="0"/>
              </a:rPr>
              <a:t>Chenjie</a:t>
            </a:r>
            <a:r>
              <a:rPr lang="en-US" dirty="0">
                <a:effectLst/>
                <a:latin typeface="Arial" panose="020B0604020202020204" pitchFamily="34" charset="0"/>
              </a:rPr>
              <a:t> Gu, Thomas </a:t>
            </a:r>
            <a:r>
              <a:rPr lang="en-US" dirty="0" err="1">
                <a:effectLst/>
                <a:latin typeface="Arial" panose="020B0604020202020204" pitchFamily="34" charset="0"/>
              </a:rPr>
              <a:t>Dullien</a:t>
            </a:r>
            <a:r>
              <a:rPr lang="en-US" dirty="0">
                <a:effectLst/>
                <a:latin typeface="Arial" panose="020B0604020202020204" pitchFamily="34" charset="0"/>
              </a:rPr>
              <a:t>, Oriol </a:t>
            </a:r>
            <a:r>
              <a:rPr lang="en-US" dirty="0" err="1">
                <a:effectLst/>
                <a:latin typeface="Arial" panose="020B0604020202020204" pitchFamily="34" charset="0"/>
              </a:rPr>
              <a:t>Vinyals</a:t>
            </a:r>
            <a:r>
              <a:rPr lang="en-US" dirty="0">
                <a:effectLst/>
                <a:latin typeface="Arial" panose="020B0604020202020204" pitchFamily="34" charset="0"/>
              </a:rPr>
              <a:t>, and </a:t>
            </a:r>
            <a:r>
              <a:rPr lang="en-US" dirty="0" err="1">
                <a:effectLst/>
                <a:latin typeface="Arial" panose="020B0604020202020204" pitchFamily="34" charset="0"/>
              </a:rPr>
              <a:t>Pushmeet</a:t>
            </a:r>
            <a:r>
              <a:rPr lang="en-US" dirty="0">
                <a:effectLst/>
                <a:latin typeface="Arial" panose="020B0604020202020204" pitchFamily="34" charset="0"/>
              </a:rPr>
              <a:t> Kohli. Graph matching networks for learning the similarity of graph structured objects. In ICML, 2019.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</a:rPr>
              <a:t>Kun</a:t>
            </a:r>
            <a:r>
              <a:rPr lang="en-US" dirty="0">
                <a:effectLst/>
                <a:latin typeface="Arial" panose="020B0604020202020204" pitchFamily="34" charset="0"/>
              </a:rPr>
              <a:t> Xu, </a:t>
            </a:r>
            <a:r>
              <a:rPr lang="en-US" dirty="0" err="1">
                <a:effectLst/>
                <a:latin typeface="Arial" panose="020B0604020202020204" pitchFamily="34" charset="0"/>
              </a:rPr>
              <a:t>Liwei</a:t>
            </a:r>
            <a:r>
              <a:rPr lang="en-US" dirty="0">
                <a:effectLst/>
                <a:latin typeface="Arial" panose="020B0604020202020204" pitchFamily="34" charset="0"/>
              </a:rPr>
              <a:t> Wang, Mo Yu, </a:t>
            </a:r>
            <a:r>
              <a:rPr lang="en-US" dirty="0" err="1">
                <a:effectLst/>
                <a:latin typeface="Arial" panose="020B0604020202020204" pitchFamily="34" charset="0"/>
              </a:rPr>
              <a:t>Yansong</a:t>
            </a:r>
            <a:r>
              <a:rPr lang="en-US" dirty="0">
                <a:effectLst/>
                <a:latin typeface="Arial" panose="020B0604020202020204" pitchFamily="34" charset="0"/>
              </a:rPr>
              <a:t> Feng, Yan Song, </a:t>
            </a:r>
            <a:r>
              <a:rPr lang="en-US" dirty="0" err="1">
                <a:effectLst/>
                <a:latin typeface="Arial" panose="020B0604020202020204" pitchFamily="34" charset="0"/>
              </a:rPr>
              <a:t>Zhiguo</a:t>
            </a:r>
            <a:r>
              <a:rPr lang="en-US" dirty="0">
                <a:effectLst/>
                <a:latin typeface="Arial" panose="020B0604020202020204" pitchFamily="34" charset="0"/>
              </a:rPr>
              <a:t> Wang, and Dong Yu. Cross-lingual knowledge graph alignment via graph matching neural network.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3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Bai, et al., 2019, </a:t>
            </a:r>
            <a:r>
              <a:rPr lang="en-US" dirty="0" err="1"/>
              <a:t>Simgnn</a:t>
            </a:r>
            <a:r>
              <a:rPr lang="en-US" dirty="0"/>
              <a:t>: A neural network approach to fast graph similarity computation.</a:t>
            </a:r>
          </a:p>
          <a:p>
            <a:endParaRPr lang="en-US" dirty="0"/>
          </a:p>
          <a:p>
            <a:r>
              <a:rPr lang="en-US" dirty="0"/>
              <a:t>https://waterpine.github.io/paper/2019_WSDM_SimGNN.pdf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Xiu</a:t>
            </a:r>
            <a:r>
              <a:rPr lang="en-US" sz="1200" dirty="0"/>
              <a:t>, et al., 2020, Hierarchical graph matching network for graph similarity computation</a:t>
            </a:r>
          </a:p>
          <a:p>
            <a:r>
              <a:rPr lang="en-US" dirty="0"/>
              <a:t> - https://openreview.net/pdf?id=rkeqn1rtDH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Ling, et al., 2021, Multilevel Graph Matching Networks for Deep Graph Similarity Learning</a:t>
            </a:r>
          </a:p>
          <a:p>
            <a:r>
              <a:rPr lang="en-US" dirty="0"/>
              <a:t>https://owa.hpi.uni-potsdam.de/owa/#path=/mail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Xiu</a:t>
            </a:r>
            <a:r>
              <a:rPr lang="en-US" sz="1200" dirty="0"/>
              <a:t>, et al., 2020, Hierarchical graph matching network for graph similarity computation</a:t>
            </a:r>
          </a:p>
          <a:p>
            <a:r>
              <a:rPr lang="en-US" dirty="0"/>
              <a:t> - https://arxiv.org/pdf/2007.04395.pdf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Xiu</a:t>
            </a:r>
            <a:r>
              <a:rPr lang="en-US" sz="1200" dirty="0"/>
              <a:t>, et al., 2020, Hierarchical graph matching network for graph similarity computation</a:t>
            </a:r>
          </a:p>
          <a:p>
            <a:r>
              <a:rPr lang="en-US" dirty="0"/>
              <a:t> - https://arxiv.org/pdf/2007.04395.pdf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Xu et al. 2021, Graph Partitioning and Graph Neural Network based Hierarchical Graph Matching for Graph Similarity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755CC-6FB9-47B5-9BD5-7D66CDD4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5937788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637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7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101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377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59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12293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9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0005" y="6499686"/>
            <a:ext cx="771750" cy="247912"/>
          </a:xfrm>
        </p:spPr>
        <p:txBody>
          <a:bodyPr/>
          <a:lstStyle/>
          <a:p>
            <a:fld id="{463571B3-D770-4888-AEFD-75DE03D17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8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9E3F-4FC6-414D-8E84-E0C478E5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4A78-6392-440E-80F6-21326FFD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6D4B9-FAFF-4AEC-AA67-342B296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2E19-5B2E-4B9A-847D-05009DD1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3AD4-F191-44F3-A3BC-DEC1F17F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8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E49-86AF-AEE4-9DFC-871DFC360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89EE2-BF68-EE39-426A-89C7D0C6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5CFC-DB92-36F4-4681-80663E95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B2F6-7D1D-F1FC-BECD-250C45C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61B3D-B51D-402E-EAD8-F126FD0B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135520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155C-B19C-A1CD-4E0B-B50CA6A2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0A2D7-C71B-FF40-44D2-AE245DF5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3FE8-3964-EBA1-8100-C3411C5B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12E4-ACB4-D16C-FE3E-591D011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89B3-9EF8-FFE6-51D8-DB65E858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4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838B-57D3-ACA5-CE33-E6E437B1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2F03-B86D-D1AF-3E71-D9225F1E8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179D-3D66-D00E-534A-26EACC4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1E63-9368-C213-2828-82DADEC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77C1-25A7-54B1-3E99-D38EF5F9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88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8272-C075-B62B-A7D7-FEC4BD03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E74A-326C-0E90-9F58-6D2293178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B706-0CDF-8073-0FBB-371569B5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4681-EF61-D059-EE86-0FAA8F74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C962-52A7-2E5D-B529-37665558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533FB-B1A3-95B6-049D-3C7A6EC7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2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DE84-86EA-8751-BA89-96306BCA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13B92-1F61-5C07-F84E-2F23502E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FC531-D842-EA7A-969B-B900CC943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DF771-CB76-E3CA-9070-1A07319C9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F2EE6-E73F-162C-9522-3FB7F95F9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38509-8118-965C-E576-51FB242B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7B4B-3243-4198-406B-8520D182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CC6D2-2AB9-0520-B741-FF28B6E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9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3CA5-E4B2-A264-4859-365CD905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28639-1E65-8D08-EC6B-A8098A42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39E16-9530-057A-F805-93B1CA90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C3F15-0E46-9CE1-29A7-B161DDD9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BA9EA-21E2-662B-0641-B2273EA4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79CA0-83C2-CCB4-F372-A07F48B8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320DC-F598-F9D6-D5E7-6D481A3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86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D753-56A2-9787-6D45-9E388219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3551-FB39-50D1-51FC-E0FD2A3F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5F029-92FE-C4B1-1A2B-410DDD52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52793-A93A-4449-55FB-82D81B2B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01E2C-BA06-1543-68A2-FCA3F826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10480-C9E7-CA41-8068-01C021D0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2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6B92-76C0-512C-C4B3-56782DE8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9FEA2-B229-FA2E-FBE3-9B1F08393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F0174-362F-DE48-2D9B-57DAA6FB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B1BD-0336-8213-E15E-AA1338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D227B-F40D-8625-AFED-0A085FB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2DB6-EE64-FCC4-374E-60BB5CE0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AE16-F774-51C0-5B6D-670B9DB8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6BC4-A84E-2805-3AAE-481E5228C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7468-4EAF-8852-A7D9-469A3A2A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D0E3-FB77-7F47-5429-B431F785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AA34-ABA6-6A05-0B3E-3645A5B3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72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52A0B-5772-D9F4-DC8F-0F4BD5FD5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70101-9CA4-899F-663A-436367FA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A956-09DC-D837-2BE8-398F811C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C42EB-0DDE-5E06-F590-92081A45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DFE-2CD0-255F-D793-F9CF046F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933114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696085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3158998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33806393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98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540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99CECC50-FC94-47D5-8C2A-40D547FCC79A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7B4C5360-6148-411B-AD5B-D7DADD0E3AB6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5945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30345-3BDC-136D-1109-D2610BE1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904E-F751-F897-7FF1-67D6319B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AE83-2676-1B8B-D53A-AA2D3391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8CCD-4AEC-4598-9FC0-809C085A6FD3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9BF3-C328-C9E2-0BE7-DB5CE7C0D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03B7-4F66-FD74-F950-AFB04742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41F7-6BCE-4A0D-A55B-04D140D7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18-020-00733-5/tables/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18-020-00733-5#ref-CR84" TargetMode="External"/><Relationship Id="rId7" Type="http://schemas.openxmlformats.org/officeDocument/2006/relationships/hyperlink" Target="https://link.springer.com/article/10.1007/s10618-020-00733-5#ref-CR73" TargetMode="External"/><Relationship Id="rId2" Type="http://schemas.openxmlformats.org/officeDocument/2006/relationships/hyperlink" Target="https://link.springer.com/article/10.1007/s10618-020-00733-5#ref-CR132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.springer.com/article/10.1007/s10618-020-00733-5#ref-CR112" TargetMode="External"/><Relationship Id="rId5" Type="http://schemas.openxmlformats.org/officeDocument/2006/relationships/hyperlink" Target="https://link.springer.com/article/10.1007/s10618-020-00733-5#ref-CR91" TargetMode="External"/><Relationship Id="rId4" Type="http://schemas.openxmlformats.org/officeDocument/2006/relationships/hyperlink" Target="https://link.springer.com/article/10.1007/s10618-020-00733-5#ref-CR90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618-020-00733-5#ref-CR17" TargetMode="External"/><Relationship Id="rId2" Type="http://schemas.openxmlformats.org/officeDocument/2006/relationships/hyperlink" Target="https://link.springer.com/article/10.1007/s10618-020-00733-5#ref-CR130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618-020-00733-5#ref-CR54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gicleap/SuperGluePretrainedNetwork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UST-KnowComp/NeuralSubgraphCounting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UST-KnowComp/NeuralSubgraphCounting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2.10156" TargetMode="External"/><Relationship Id="rId2" Type="http://schemas.openxmlformats.org/officeDocument/2006/relationships/hyperlink" Target="https://arxiv.org/pdf/2112.09992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hpi.uni-potsdam.de/giese/bibadmin/show.php?id=17149" TargetMode="External"/><Relationship Id="rId5" Type="http://schemas.openxmlformats.org/officeDocument/2006/relationships/hyperlink" Target="https://www.hpi.uni-potsdam.de/giese/bibadmin/show.php?id=17134" TargetMode="External"/><Relationship Id="rId4" Type="http://schemas.openxmlformats.org/officeDocument/2006/relationships/hyperlink" Target="https://www.hpi.uni-potsdam.de/giese/bibadmin/show.php?id=1713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i.uni-potsdam.de/giese/bibadmin/show.php?id=17146" TargetMode="External"/><Relationship Id="rId2" Type="http://schemas.openxmlformats.org/officeDocument/2006/relationships/hyperlink" Target="https://www.hpi.uni-potsdam.de/giese/bibadmin/show.php?id=17147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hpi.uni-potsdam.de/giese/bibadmin/show.php?id=1714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pi.uni-potsdam.de/giese/bibadmin/show.php?id=17136" TargetMode="External"/><Relationship Id="rId2" Type="http://schemas.openxmlformats.org/officeDocument/2006/relationships/hyperlink" Target="https://www.hpi.uni-potsdam.de/giese/bibadmin/show.php?id=17139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ldbc/ldbc_snb_interactive" TargetMode="External"/><Relationship Id="rId3" Type="http://schemas.openxmlformats.org/officeDocument/2006/relationships/hyperlink" Target="https://link.springer.com/article/10.1007/s10270-013-0372-2" TargetMode="External"/><Relationship Id="rId7" Type="http://schemas.openxmlformats.org/officeDocument/2006/relationships/hyperlink" Target="https://arxiv.org/abs/2001.02299" TargetMode="External"/><Relationship Id="rId2" Type="http://schemas.openxmlformats.org/officeDocument/2006/relationships/hyperlink" Target="https://link.springer.com/chapter/10.1007/11841883_2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l.acm.org/doi/pdf/10.1145/2723372.2742786" TargetMode="External"/><Relationship Id="rId5" Type="http://schemas.openxmlformats.org/officeDocument/2006/relationships/hyperlink" Target="https://link.springer.com/chapter/10.1007/978-3-030-23611-3_13" TargetMode="External"/><Relationship Id="rId4" Type="http://schemas.openxmlformats.org/officeDocument/2006/relationships/hyperlink" Target="https://journal.ub.tu-berlin.de/eceasst/article/view/268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4071" y="964734"/>
            <a:ext cx="10618839" cy="357746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Graph Query Matching </a:t>
            </a:r>
            <a:br>
              <a:rPr lang="en-US" sz="4400" b="1" dirty="0"/>
            </a:br>
            <a:r>
              <a:rPr lang="en-US" sz="4400" b="1" dirty="0"/>
              <a:t>&amp; </a:t>
            </a:r>
            <a:br>
              <a:rPr lang="en-US" sz="4400" b="1" dirty="0"/>
            </a:br>
            <a:r>
              <a:rPr lang="en-US" sz="4400" b="1" dirty="0"/>
              <a:t>Graphs Isomorphism Counting 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Machine Learning on </a:t>
            </a:r>
            <a:r>
              <a:rPr lang="en-US" altLang="x-none" sz="2400" dirty="0" err="1">
                <a:ea typeface="ＭＳ Ｐゴシック" charset="-128"/>
              </a:rPr>
              <a:t>Spatio</a:t>
            </a:r>
            <a:r>
              <a:rPr lang="en-US" altLang="x-none" sz="2400" dirty="0">
                <a:ea typeface="ＭＳ Ｐゴシック" charset="-128"/>
              </a:rPr>
              <a:t>-Temporal Graphs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(Summer Term 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531293-2E39-8F60-570F-037E998DDA7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10725" y="4706741"/>
            <a:ext cx="7515022" cy="1780064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400">
                <a:ea typeface="ＭＳ Ｐゴシック" charset="-128"/>
              </a:rPr>
              <a:t> Matthias Barkowsky (</a:t>
            </a:r>
            <a:r>
              <a:rPr lang="en-US" altLang="x-none" sz="64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400">
                <a:ea typeface="ＭＳ Ｐゴシック" charset="-128"/>
              </a:rPr>
              <a:t>  )</a:t>
            </a:r>
          </a:p>
          <a:p>
            <a:r>
              <a:rPr lang="en-US" altLang="x-none" sz="6400">
                <a:ea typeface="ＭＳ Ｐゴシック" charset="-128"/>
              </a:rPr>
              <a:t>Iqra Zafar (</a:t>
            </a:r>
            <a:r>
              <a:rPr lang="en-US" altLang="x-none" sz="640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400">
                <a:ea typeface="ＭＳ Ｐゴシック" charset="-128"/>
              </a:rPr>
              <a:t>)</a:t>
            </a:r>
            <a:endParaRPr lang="en-US" altLang="x-none" sz="64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693048-76FA-7189-EC53-67567E0A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0" y="144001"/>
            <a:ext cx="9222890" cy="576293"/>
          </a:xfrm>
        </p:spPr>
        <p:txBody>
          <a:bodyPr/>
          <a:lstStyle/>
          <a:p>
            <a:r>
              <a:rPr lang="en-US" sz="2800" dirty="0" err="1"/>
              <a:t>Simgnn</a:t>
            </a:r>
            <a:r>
              <a:rPr lang="en-US" sz="2800" dirty="0"/>
              <a:t>: approach to fast graph similarity </a:t>
            </a:r>
            <a:r>
              <a:rPr lang="en-US" sz="2000" dirty="0"/>
              <a:t>[Bai 2019]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65845-622F-68E8-196B-10A1417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8" y="1054850"/>
            <a:ext cx="6424137" cy="1469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45925-8B0B-3809-DD68-095C1C02BDD0}"/>
              </a:ext>
            </a:extLst>
          </p:cNvPr>
          <p:cNvSpPr txBox="1"/>
          <p:nvPr/>
        </p:nvSpPr>
        <p:spPr bwMode="gray">
          <a:xfrm>
            <a:off x="24797" y="832384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Graph attentive mechanism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78161-7F32-2D73-F02B-D5523E45B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7" y="5500472"/>
            <a:ext cx="6243004" cy="13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E5535-CE58-58AE-25D0-650C21FED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9" y="2928576"/>
            <a:ext cx="6457518" cy="2202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7804C8-82D1-74F8-258E-7197152B1764}"/>
              </a:ext>
            </a:extLst>
          </p:cNvPr>
          <p:cNvSpPr txBox="1"/>
          <p:nvPr/>
        </p:nvSpPr>
        <p:spPr bwMode="gray">
          <a:xfrm>
            <a:off x="24797" y="2559244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Graph-Graph Interaction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84715-C2FA-C569-6DB7-EF45F4A5116B}"/>
              </a:ext>
            </a:extLst>
          </p:cNvPr>
          <p:cNvSpPr txBox="1"/>
          <p:nvPr/>
        </p:nvSpPr>
        <p:spPr bwMode="gray">
          <a:xfrm>
            <a:off x="24797" y="5131140"/>
            <a:ext cx="64008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Graph Similarity Score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E7604E-DE4A-C5D7-A088-298C876822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48" t="7009" r="4171" b="11717"/>
          <a:stretch/>
        </p:blipFill>
        <p:spPr>
          <a:xfrm>
            <a:off x="6478088" y="1863771"/>
            <a:ext cx="5689115" cy="2301357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4C20C16-F5FE-81AD-4419-2FA45960AAFE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 bwMode="gray">
          <a:xfrm>
            <a:off x="6425597" y="1017050"/>
            <a:ext cx="1589458" cy="1029689"/>
          </a:xfrm>
          <a:prstGeom prst="bentConnector4">
            <a:avLst>
              <a:gd name="adj1" fmla="val 47200"/>
              <a:gd name="adj2" fmla="val 3889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BEDAD8E-A151-4DF1-246A-7461971BE516}"/>
              </a:ext>
            </a:extLst>
          </p:cNvPr>
          <p:cNvCxnSpPr>
            <a:cxnSpLocks/>
            <a:endCxn id="29" idx="1"/>
          </p:cNvCxnSpPr>
          <p:nvPr/>
        </p:nvCxnSpPr>
        <p:spPr bwMode="gray">
          <a:xfrm flipV="1">
            <a:off x="5063069" y="4343154"/>
            <a:ext cx="4776301" cy="580025"/>
          </a:xfrm>
          <a:prstGeom prst="bentConnector4">
            <a:avLst>
              <a:gd name="adj1" fmla="val 49068"/>
              <a:gd name="adj2" fmla="val 5021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A395F614-4A9C-7CF1-AF08-EC0D581AD1DD}"/>
              </a:ext>
            </a:extLst>
          </p:cNvPr>
          <p:cNvSpPr/>
          <p:nvPr/>
        </p:nvSpPr>
        <p:spPr bwMode="gray">
          <a:xfrm rot="16200000">
            <a:off x="7926042" y="1997641"/>
            <a:ext cx="178025" cy="2762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09EE793-91E3-BF2A-42A5-2A79559990EA}"/>
              </a:ext>
            </a:extLst>
          </p:cNvPr>
          <p:cNvSpPr/>
          <p:nvPr/>
        </p:nvSpPr>
        <p:spPr bwMode="gray">
          <a:xfrm rot="5400000">
            <a:off x="9750357" y="4116031"/>
            <a:ext cx="178025" cy="2762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A6F1395-5107-8836-6B0F-BDF78F2BC008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 bwMode="gray">
          <a:xfrm flipV="1">
            <a:off x="6397691" y="4394025"/>
            <a:ext cx="5344803" cy="1785211"/>
          </a:xfrm>
          <a:prstGeom prst="bentConnector4">
            <a:avLst>
              <a:gd name="adj1" fmla="val 49167"/>
              <a:gd name="adj2" fmla="val 4167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960080F-14A5-2973-51A0-5B626127FEC7}"/>
              </a:ext>
            </a:extLst>
          </p:cNvPr>
          <p:cNvSpPr/>
          <p:nvPr/>
        </p:nvSpPr>
        <p:spPr bwMode="gray">
          <a:xfrm rot="5400000">
            <a:off x="11653481" y="4166902"/>
            <a:ext cx="178025" cy="27622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9C5F9D-EABF-98A6-E908-7E4489C430B3}"/>
              </a:ext>
            </a:extLst>
          </p:cNvPr>
          <p:cNvSpPr txBox="1"/>
          <p:nvPr/>
        </p:nvSpPr>
        <p:spPr bwMode="gray">
          <a:xfrm>
            <a:off x="6917641" y="6337757"/>
            <a:ext cx="457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Bai, et al., 2019, </a:t>
            </a:r>
            <a:r>
              <a:rPr lang="en-US" sz="1200" dirty="0" err="1"/>
              <a:t>Simgnn</a:t>
            </a:r>
            <a:r>
              <a:rPr lang="en-US" sz="1200" dirty="0"/>
              <a:t>: A neural network approach to fast graph similarity computation.</a:t>
            </a:r>
          </a:p>
        </p:txBody>
      </p:sp>
    </p:spTree>
    <p:extLst>
      <p:ext uri="{BB962C8B-B14F-4D97-AF65-F5344CB8AC3E}">
        <p14:creationId xmlns:p14="http://schemas.microsoft.com/office/powerpoint/2010/main" val="17127288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C291-31DF-4704-E224-92E6E62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71939" cy="453183"/>
          </a:xfrm>
        </p:spPr>
        <p:txBody>
          <a:bodyPr/>
          <a:lstStyle/>
          <a:p>
            <a:r>
              <a:rPr lang="en-US" sz="2000" dirty="0"/>
              <a:t>Hierarchical graph matching network for graph similarity</a:t>
            </a:r>
            <a:r>
              <a:rPr lang="en-US" sz="1600" dirty="0"/>
              <a:t> </a:t>
            </a:r>
            <a:r>
              <a:rPr lang="en-US" sz="1400" dirty="0"/>
              <a:t>[</a:t>
            </a:r>
            <a:r>
              <a:rPr lang="en-US" sz="1400" dirty="0" err="1"/>
              <a:t>Xiu</a:t>
            </a:r>
            <a:r>
              <a:rPr lang="en-US" sz="1400" dirty="0"/>
              <a:t> 2020][Ling 2021]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7804-8301-7D57-6444-D3C300360DCB}"/>
              </a:ext>
            </a:extLst>
          </p:cNvPr>
          <p:cNvSpPr txBox="1"/>
          <p:nvPr/>
        </p:nvSpPr>
        <p:spPr bwMode="gray">
          <a:xfrm>
            <a:off x="4019044" y="6422667"/>
            <a:ext cx="8172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+mj-lt"/>
              </a:rPr>
              <a:t>Xiu</a:t>
            </a:r>
            <a:r>
              <a:rPr lang="en-US" sz="1200" dirty="0">
                <a:latin typeface="+mj-lt"/>
              </a:rPr>
              <a:t>, et al., 2020, Hierarchical graph matching network for graph similarity computation</a:t>
            </a:r>
          </a:p>
          <a:p>
            <a:r>
              <a:rPr lang="en-US" sz="1200" dirty="0">
                <a:effectLst/>
                <a:latin typeface="+mj-lt"/>
              </a:rPr>
              <a:t>Ling, et al., 2021, Multilevel Graph Matching Networks for Deep Graph Similarity Learning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6495CB-858B-8BBF-5E68-7EBD92C9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1338"/>
            <a:ext cx="11051023" cy="5603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0A453A-05C7-4049-6ED3-06A066506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26" y="796661"/>
            <a:ext cx="3357563" cy="6109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01A056-0748-3D4B-7A7D-9EE37338A48D}"/>
              </a:ext>
            </a:extLst>
          </p:cNvPr>
          <p:cNvSpPr txBox="1"/>
          <p:nvPr/>
        </p:nvSpPr>
        <p:spPr bwMode="gray">
          <a:xfrm>
            <a:off x="9896559" y="2634969"/>
            <a:ext cx="2287349" cy="9578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Graph-Graph binary </a:t>
            </a:r>
            <a:r>
              <a:rPr lang="en-US" sz="1200" b="1" dirty="0"/>
              <a:t>classification</a:t>
            </a:r>
            <a:r>
              <a:rPr lang="en-US" sz="1200" dirty="0"/>
              <a:t> {-1,1}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200" dirty="0"/>
              <a:t>Graph-Graph </a:t>
            </a:r>
            <a:r>
              <a:rPr lang="en-US" sz="1200" b="1" dirty="0"/>
              <a:t>regression</a:t>
            </a:r>
            <a:r>
              <a:rPr lang="en-US" sz="1200" dirty="0"/>
              <a:t> continuous similarity (0,1])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912E8-724A-8228-CFD7-B4F9ED2BD173}"/>
              </a:ext>
            </a:extLst>
          </p:cNvPr>
          <p:cNvSpPr txBox="1"/>
          <p:nvPr/>
        </p:nvSpPr>
        <p:spPr bwMode="gray">
          <a:xfrm>
            <a:off x="8347249" y="1518435"/>
            <a:ext cx="3844751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takes a random permutation of the node embeddings and concatenates the two last hidden vectors from both directions of BI-LSTM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74B1FAD-BEA6-6538-D7D0-BE97D44DF260}"/>
              </a:ext>
            </a:extLst>
          </p:cNvPr>
          <p:cNvSpPr/>
          <p:nvPr/>
        </p:nvSpPr>
        <p:spPr bwMode="gray">
          <a:xfrm rot="16200000">
            <a:off x="6875302" y="1577630"/>
            <a:ext cx="135329" cy="700386"/>
          </a:xfrm>
          <a:prstGeom prst="rightBrac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4C946-4CCF-064C-3E7A-17FF6F5EF33B}"/>
              </a:ext>
            </a:extLst>
          </p:cNvPr>
          <p:cNvCxnSpPr>
            <a:endCxn id="22" idx="1"/>
          </p:cNvCxnSpPr>
          <p:nvPr/>
        </p:nvCxnSpPr>
        <p:spPr bwMode="gray">
          <a:xfrm>
            <a:off x="6934874" y="1796432"/>
            <a:ext cx="1412375" cy="199057"/>
          </a:xfrm>
          <a:prstGeom prst="bentConnector3">
            <a:avLst>
              <a:gd name="adj1" fmla="val 83231"/>
            </a:avLst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883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575261-DDBC-3FFA-460E-DDD922505C25}"/>
              </a:ext>
            </a:extLst>
          </p:cNvPr>
          <p:cNvSpPr/>
          <p:nvPr/>
        </p:nvSpPr>
        <p:spPr bwMode="gray">
          <a:xfrm>
            <a:off x="2872673" y="5216718"/>
            <a:ext cx="9022619" cy="128110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C291-31DF-4704-E224-92E6E62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71939" cy="453183"/>
          </a:xfrm>
        </p:spPr>
        <p:txBody>
          <a:bodyPr/>
          <a:lstStyle/>
          <a:p>
            <a:r>
              <a:rPr lang="en-US" sz="2000" dirty="0"/>
              <a:t>Hierarchical graph matching network for graph similarity </a:t>
            </a:r>
            <a:r>
              <a:rPr lang="en-US" sz="1800" dirty="0"/>
              <a:t>[</a:t>
            </a:r>
            <a:r>
              <a:rPr lang="en-US" sz="1800" dirty="0" err="1"/>
              <a:t>Xiu</a:t>
            </a:r>
            <a:r>
              <a:rPr lang="en-US" sz="1800" dirty="0"/>
              <a:t> et al. 2020]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790ACD-0F27-1C71-24A4-0CAC48AEB985}"/>
              </a:ext>
            </a:extLst>
          </p:cNvPr>
          <p:cNvSpPr/>
          <p:nvPr/>
        </p:nvSpPr>
        <p:spPr bwMode="gray">
          <a:xfrm>
            <a:off x="40460" y="3291096"/>
            <a:ext cx="10050308" cy="179358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D28DC9-B7A1-4621-95A8-00C7528F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22" y="5240355"/>
            <a:ext cx="8666571" cy="120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5D201-6918-B53D-3FB3-8A55B540CEA2}"/>
              </a:ext>
            </a:extLst>
          </p:cNvPr>
          <p:cNvSpPr txBox="1"/>
          <p:nvPr/>
        </p:nvSpPr>
        <p:spPr bwMode="gray">
          <a:xfrm>
            <a:off x="72702" y="3374037"/>
            <a:ext cx="2672310" cy="295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Embedding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8AF82-7BAC-C95D-C0E1-28D0F1B1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212" y="3387776"/>
            <a:ext cx="5267325" cy="295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B894A-3D5D-7A24-3E31-2BD47C755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140" y="3785036"/>
            <a:ext cx="780097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58ACB8-EC27-3FFA-46E3-04AC7A25F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22" y="4351190"/>
            <a:ext cx="8782050" cy="6572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44D9A7-2D49-CD02-66E0-9BB3D3A73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561" y="671145"/>
            <a:ext cx="4563976" cy="2336279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B6F317-9FDF-D07D-8989-F793952CFA05}"/>
              </a:ext>
            </a:extLst>
          </p:cNvPr>
          <p:cNvCxnSpPr>
            <a:cxnSpLocks/>
            <a:stCxn id="16" idx="1"/>
            <a:endCxn id="6" idx="0"/>
          </p:cNvCxnSpPr>
          <p:nvPr/>
        </p:nvCxnSpPr>
        <p:spPr bwMode="gray">
          <a:xfrm rot="16200000" flipH="1" flipV="1">
            <a:off x="3091182" y="1472432"/>
            <a:ext cx="219280" cy="3583929"/>
          </a:xfrm>
          <a:prstGeom prst="bentConnector3">
            <a:avLst>
              <a:gd name="adj1" fmla="val 121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4AD7A3C-9683-B53E-701D-0D0AC60E85A1}"/>
              </a:ext>
            </a:extLst>
          </p:cNvPr>
          <p:cNvSpPr/>
          <p:nvPr/>
        </p:nvSpPr>
        <p:spPr bwMode="gray">
          <a:xfrm rot="5400000">
            <a:off x="5899798" y="2684690"/>
            <a:ext cx="210393" cy="768101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57486C-C419-6BD1-2A91-A7D9E17AD5D5}"/>
              </a:ext>
            </a:extLst>
          </p:cNvPr>
          <p:cNvCxnSpPr>
            <a:cxnSpLocks/>
            <a:stCxn id="39" idx="1"/>
            <a:endCxn id="27" idx="3"/>
          </p:cNvCxnSpPr>
          <p:nvPr/>
        </p:nvCxnSpPr>
        <p:spPr bwMode="gray">
          <a:xfrm rot="16200000" flipH="1">
            <a:off x="7608476" y="1570454"/>
            <a:ext cx="2683333" cy="5890298"/>
          </a:xfrm>
          <a:prstGeom prst="bentConnector4">
            <a:avLst>
              <a:gd name="adj1" fmla="val 2500"/>
              <a:gd name="adj2" fmla="val 10388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409D56A-DDD3-180B-690D-17C8B2F4F083}"/>
              </a:ext>
            </a:extLst>
          </p:cNvPr>
          <p:cNvSpPr txBox="1"/>
          <p:nvPr/>
        </p:nvSpPr>
        <p:spPr bwMode="gray">
          <a:xfrm>
            <a:off x="-8092" y="6446139"/>
            <a:ext cx="8172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+mj-lt"/>
              </a:rPr>
              <a:t>Xiu</a:t>
            </a:r>
            <a:r>
              <a:rPr lang="en-US" sz="1100" dirty="0">
                <a:latin typeface="+mj-lt"/>
              </a:rPr>
              <a:t>, et al., 2020, Hierarchical graph matching network for graph similarity computation</a:t>
            </a:r>
          </a:p>
          <a:p>
            <a:r>
              <a:rPr lang="en-US" sz="1100" dirty="0">
                <a:effectLst/>
                <a:latin typeface="+mj-lt"/>
              </a:rPr>
              <a:t>Ling, et al., 2021, Multilevel Graph Matching Networks for Deep Graph Similarity Learning</a:t>
            </a:r>
            <a:endParaRPr lang="en-US" sz="1200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418B9DA-2EB8-F252-9706-8AD115C36407}"/>
              </a:ext>
            </a:extLst>
          </p:cNvPr>
          <p:cNvSpPr/>
          <p:nvPr/>
        </p:nvSpPr>
        <p:spPr bwMode="gray">
          <a:xfrm rot="5400000">
            <a:off x="4887590" y="2665510"/>
            <a:ext cx="210393" cy="768101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46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C291-31DF-4704-E224-92E6E62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71939" cy="453183"/>
          </a:xfrm>
        </p:spPr>
        <p:txBody>
          <a:bodyPr/>
          <a:lstStyle/>
          <a:p>
            <a:r>
              <a:rPr lang="en-US" sz="2000" dirty="0"/>
              <a:t>Hierarchical graph matching network for graph similarity </a:t>
            </a:r>
            <a:r>
              <a:rPr lang="en-US" sz="1800" dirty="0"/>
              <a:t>[</a:t>
            </a:r>
            <a:r>
              <a:rPr lang="en-US" sz="1800" dirty="0" err="1"/>
              <a:t>Xiu</a:t>
            </a:r>
            <a:r>
              <a:rPr lang="en-US" sz="1800" dirty="0"/>
              <a:t> et al. 2020]</a:t>
            </a:r>
            <a:endParaRPr lang="en-US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44D9A7-2D49-CD02-66E0-9BB3D3A7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61" y="671145"/>
            <a:ext cx="4563976" cy="23362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B6A132-ED04-F791-F585-84478BB7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22" y="3279250"/>
            <a:ext cx="10217791" cy="2741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F6EF4B-5EED-3379-B469-F4B533FD9956}"/>
              </a:ext>
            </a:extLst>
          </p:cNvPr>
          <p:cNvSpPr txBox="1"/>
          <p:nvPr/>
        </p:nvSpPr>
        <p:spPr bwMode="gray">
          <a:xfrm>
            <a:off x="78223" y="6396335"/>
            <a:ext cx="8172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+mj-lt"/>
              </a:rPr>
              <a:t>Xiu</a:t>
            </a:r>
            <a:r>
              <a:rPr lang="en-US" sz="1200" dirty="0">
                <a:latin typeface="+mj-lt"/>
              </a:rPr>
              <a:t>, et al., 2020, Hierarchical graph matching network for graph similarity computation</a:t>
            </a:r>
          </a:p>
          <a:p>
            <a:r>
              <a:rPr lang="en-US" sz="1200" dirty="0">
                <a:effectLst/>
                <a:latin typeface="+mj-lt"/>
              </a:rPr>
              <a:t>Ling, et al., 2021, Multilevel Graph Matching Networks for Deep Graph Similarity Learning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4AE6CF-34D0-07F5-C09B-FD41548B7474}"/>
              </a:ext>
            </a:extLst>
          </p:cNvPr>
          <p:cNvSpPr/>
          <p:nvPr/>
        </p:nvSpPr>
        <p:spPr bwMode="gray">
          <a:xfrm>
            <a:off x="6870138" y="3803257"/>
            <a:ext cx="2678464" cy="2120113"/>
          </a:xfrm>
          <a:prstGeom prst="round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99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8C85-34C7-F331-795A-18150769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Arial" panose="020B0604020202020204" pitchFamily="34" charset="0"/>
              </a:rPr>
              <a:t>GNN Hierarchical Graph Matching for Graph Similarity Computation </a:t>
            </a:r>
            <a:r>
              <a:rPr lang="en-US" sz="1600" dirty="0">
                <a:effectLst/>
                <a:latin typeface="Arial" panose="020B0604020202020204" pitchFamily="34" charset="0"/>
              </a:rPr>
              <a:t>[Xu et al. 2021]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68B10-4196-B0F7-A9C2-F4484D8FB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70" y="4885425"/>
            <a:ext cx="7338978" cy="169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A6865-5E5D-8F8B-7ABF-3E85C264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77" y="815744"/>
            <a:ext cx="9344890" cy="4096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4D99AD-C147-4616-EBDE-6ADD15D4BE48}"/>
              </a:ext>
            </a:extLst>
          </p:cNvPr>
          <p:cNvSpPr txBox="1"/>
          <p:nvPr/>
        </p:nvSpPr>
        <p:spPr bwMode="gray">
          <a:xfrm>
            <a:off x="0" y="6304002"/>
            <a:ext cx="37622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</a:rPr>
              <a:t>Xu et al. 2021, Graph Partitioning and Graph Neural Network based Hierarchical Graph Matching for Graph Similarity Computation</a:t>
            </a:r>
            <a:endParaRPr lang="en-US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C3145D-7C12-4044-5C14-809ED79109CA}"/>
              </a:ext>
            </a:extLst>
          </p:cNvPr>
          <p:cNvSpPr/>
          <p:nvPr/>
        </p:nvSpPr>
        <p:spPr bwMode="gray">
          <a:xfrm>
            <a:off x="8934749" y="4885425"/>
            <a:ext cx="590718" cy="1695575"/>
          </a:xfrm>
          <a:prstGeom prst="round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4AE159-A0E5-2DB1-7F37-A064C7753873}"/>
              </a:ext>
            </a:extLst>
          </p:cNvPr>
          <p:cNvSpPr/>
          <p:nvPr/>
        </p:nvSpPr>
        <p:spPr bwMode="gray">
          <a:xfrm>
            <a:off x="10638330" y="4885425"/>
            <a:ext cx="590718" cy="1695575"/>
          </a:xfrm>
          <a:prstGeom prst="roundRect">
            <a:avLst/>
          </a:prstGeom>
          <a:solidFill>
            <a:srgbClr val="B1063A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24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7B544-BAB0-D66E-0819-42477176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Deep graph similarity learning: a survey</a:t>
            </a:r>
            <a:r>
              <a:rPr lang="en-US" sz="2000" dirty="0"/>
              <a:t> [Ma 2021]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AF7D8-FDE7-DAED-862B-52A2A87A8799}"/>
              </a:ext>
            </a:extLst>
          </p:cNvPr>
          <p:cNvSpPr txBox="1"/>
          <p:nvPr/>
        </p:nvSpPr>
        <p:spPr bwMode="gray">
          <a:xfrm>
            <a:off x="0" y="6263989"/>
            <a:ext cx="4418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Ma, et al., 2021, Deep graph similarity learning: a survey</a:t>
            </a:r>
          </a:p>
        </p:txBody>
      </p:sp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E5505A2-C808-CB3C-BF60-5FDC9D13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16" y="1403575"/>
            <a:ext cx="6956453" cy="2851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DFD76-E399-7FBD-000D-34859CED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67" y="990882"/>
            <a:ext cx="4539908" cy="4704397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3EB37B15-A3D1-AAC8-211B-1C612BB79EC4}"/>
              </a:ext>
            </a:extLst>
          </p:cNvPr>
          <p:cNvSpPr/>
          <p:nvPr/>
        </p:nvSpPr>
        <p:spPr bwMode="gray">
          <a:xfrm rot="5400000">
            <a:off x="7525311" y="3781727"/>
            <a:ext cx="359753" cy="1162108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C99F0-F7B5-C412-2BAB-637C168E6F40}"/>
              </a:ext>
            </a:extLst>
          </p:cNvPr>
          <p:cNvSpPr/>
          <p:nvPr/>
        </p:nvSpPr>
        <p:spPr bwMode="gray">
          <a:xfrm>
            <a:off x="478369" y="2829119"/>
            <a:ext cx="113289" cy="298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E1EEF23-7DC3-85BC-9880-62C790FC1F1C}"/>
              </a:ext>
            </a:extLst>
          </p:cNvPr>
          <p:cNvCxnSpPr>
            <a:stCxn id="15" idx="1"/>
            <a:endCxn id="14" idx="1"/>
          </p:cNvCxnSpPr>
          <p:nvPr/>
        </p:nvCxnSpPr>
        <p:spPr bwMode="gray">
          <a:xfrm rot="10800000" flipH="1" flipV="1">
            <a:off x="478368" y="2978482"/>
            <a:ext cx="7226819" cy="1564175"/>
          </a:xfrm>
          <a:prstGeom prst="bentConnector4">
            <a:avLst>
              <a:gd name="adj1" fmla="val -3163"/>
              <a:gd name="adj2" fmla="val 19082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AA0D048-3A77-E022-859B-2C36939023DB}"/>
              </a:ext>
            </a:extLst>
          </p:cNvPr>
          <p:cNvSpPr/>
          <p:nvPr/>
        </p:nvSpPr>
        <p:spPr bwMode="gray">
          <a:xfrm>
            <a:off x="380050" y="966606"/>
            <a:ext cx="2112021" cy="412693"/>
          </a:xfrm>
          <a:prstGeom prst="roundRect">
            <a:avLst/>
          </a:prstGeom>
          <a:solidFill>
            <a:srgbClr val="FDC0D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37B544-BAB0-D66E-0819-42477176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Deep graph similarity learning: a survey</a:t>
            </a:r>
            <a:r>
              <a:rPr lang="en-US" sz="2000" dirty="0"/>
              <a:t> [Ma 2021]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AF7D8-FDE7-DAED-862B-52A2A87A8799}"/>
              </a:ext>
            </a:extLst>
          </p:cNvPr>
          <p:cNvSpPr txBox="1"/>
          <p:nvPr/>
        </p:nvSpPr>
        <p:spPr bwMode="gray">
          <a:xfrm>
            <a:off x="0" y="6486521"/>
            <a:ext cx="731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Ma, et al., 2021, Deep graph similarity learning: a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8F2C8-5FD0-15CB-0273-1AD4EB8B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829865"/>
            <a:ext cx="4418251" cy="4939439"/>
          </a:xfrm>
          <a:prstGeom prst="rect">
            <a:avLst/>
          </a:pr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9909626-831F-249A-94FE-489C0AF8C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50" y="1768787"/>
            <a:ext cx="6956453" cy="2851088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346E69F-5BB5-6788-4B1A-84FC0923D8E0}"/>
              </a:ext>
            </a:extLst>
          </p:cNvPr>
          <p:cNvSpPr/>
          <p:nvPr/>
        </p:nvSpPr>
        <p:spPr bwMode="gray">
          <a:xfrm rot="10800000">
            <a:off x="6396752" y="2894925"/>
            <a:ext cx="186117" cy="420785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C172F-5A1B-5B9C-B756-6CF8E0FFA66C}"/>
              </a:ext>
            </a:extLst>
          </p:cNvPr>
          <p:cNvSpPr/>
          <p:nvPr/>
        </p:nvSpPr>
        <p:spPr bwMode="gray">
          <a:xfrm>
            <a:off x="3698059" y="4321147"/>
            <a:ext cx="113289" cy="298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6DC460B-809E-9DEF-144C-7B2CEA672C5A}"/>
              </a:ext>
            </a:extLst>
          </p:cNvPr>
          <p:cNvCxnSpPr>
            <a:stCxn id="7" idx="1"/>
            <a:endCxn id="5" idx="1"/>
          </p:cNvCxnSpPr>
          <p:nvPr/>
        </p:nvCxnSpPr>
        <p:spPr bwMode="gray">
          <a:xfrm rot="10800000" flipH="1">
            <a:off x="3698058" y="3105317"/>
            <a:ext cx="2698693" cy="1365194"/>
          </a:xfrm>
          <a:prstGeom prst="bentConnector5">
            <a:avLst>
              <a:gd name="adj1" fmla="val 12219"/>
              <a:gd name="adj2" fmla="val 47765"/>
              <a:gd name="adj3" fmla="val 4490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FFD205-0669-DD5E-8227-025D8E415F59}"/>
              </a:ext>
            </a:extLst>
          </p:cNvPr>
          <p:cNvSpPr/>
          <p:nvPr/>
        </p:nvSpPr>
        <p:spPr bwMode="gray">
          <a:xfrm>
            <a:off x="169933" y="829865"/>
            <a:ext cx="1262358" cy="412693"/>
          </a:xfrm>
          <a:prstGeom prst="roundRect">
            <a:avLst/>
          </a:prstGeom>
          <a:solidFill>
            <a:srgbClr val="FDC0D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58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E740F0-CCF5-490A-4969-DCA36BCF7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70" y="1282046"/>
            <a:ext cx="2475224" cy="2143151"/>
          </a:xfrm>
        </p:spPr>
        <p:txBody>
          <a:bodyPr/>
          <a:lstStyle/>
          <a:p>
            <a:r>
              <a:rPr lang="en-US" u="sng" dirty="0"/>
              <a:t>Source: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https://link.springer.com/article/10.1007/s10618-020-00733-5/tables/2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7FFAC-B8A4-5367-E259-8FC757D4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61" y="144001"/>
            <a:ext cx="3256783" cy="555840"/>
          </a:xfrm>
        </p:spPr>
        <p:txBody>
          <a:bodyPr/>
          <a:lstStyle/>
          <a:p>
            <a:r>
              <a:rPr lang="en-US" dirty="0"/>
              <a:t>Taxonomy </a:t>
            </a:r>
            <a:r>
              <a:rPr lang="en-US" sz="1800" dirty="0"/>
              <a:t>[Ma 2021]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3A13D-0955-8DC3-5DA7-7A5058C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45" y="0"/>
            <a:ext cx="87695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3903D-68D9-AE1E-706C-B1966BB25D02}"/>
              </a:ext>
            </a:extLst>
          </p:cNvPr>
          <p:cNvSpPr txBox="1"/>
          <p:nvPr/>
        </p:nvSpPr>
        <p:spPr bwMode="gray">
          <a:xfrm>
            <a:off x="0" y="6136291"/>
            <a:ext cx="3499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Ma, et al., 2021, Deep graph similarity learning: a survey</a:t>
            </a:r>
          </a:p>
        </p:txBody>
      </p:sp>
    </p:spTree>
    <p:extLst>
      <p:ext uri="{BB962C8B-B14F-4D97-AF65-F5344CB8AC3E}">
        <p14:creationId xmlns:p14="http://schemas.microsoft.com/office/powerpoint/2010/main" val="3079821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03D2E-A4E9-5B80-B8FC-BBE7A67D8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906014"/>
            <a:ext cx="11474451" cy="5323509"/>
          </a:xfrm>
        </p:spPr>
        <p:txBody>
          <a:bodyPr/>
          <a:lstStyle/>
          <a:p>
            <a:r>
              <a:rPr lang="en-US" u="sng" dirty="0"/>
              <a:t>Quoting [Ma 2021]: </a:t>
            </a:r>
          </a:p>
          <a:p>
            <a:r>
              <a:rPr lang="en-US" dirty="0"/>
              <a:t>“The similarity learning would be important for change/anomaly detection, link prediction, relationship strength prediction, etc. Although some work has proposed variants of GNN models for </a:t>
            </a:r>
            <a:r>
              <a:rPr lang="en-US" dirty="0" err="1"/>
              <a:t>spatio</a:t>
            </a:r>
            <a:r>
              <a:rPr lang="en-US" dirty="0"/>
              <a:t>-temporal graphs (Yu et al. </a:t>
            </a:r>
            <a:r>
              <a:rPr lang="en-US" dirty="0">
                <a:hlinkClick r:id="rId2" tooltip="Yu B, Yin H, Zhu Z (2017) Spatio-temporal graph convolutional networks: a deep learning framework for traffic forecasting. arXiv preprint &#10;                  arXiv:1709.04875&#10;                  &#10;                "/>
              </a:rPr>
              <a:t>2017</a:t>
            </a:r>
            <a:r>
              <a:rPr lang="en-US" dirty="0"/>
              <a:t>; </a:t>
            </a:r>
            <a:r>
              <a:rPr lang="en-US" dirty="0" err="1"/>
              <a:t>Manessi</a:t>
            </a:r>
            <a:r>
              <a:rPr lang="en-US" dirty="0"/>
              <a:t> et al. </a:t>
            </a:r>
            <a:r>
              <a:rPr lang="en-US" dirty="0">
                <a:hlinkClick r:id="rId3" tooltip="Manessi F, Rozza A, Manzo M (2020) Dynamic graph convolutional networks. Pattern Recognit 97:107000"/>
              </a:rPr>
              <a:t>2020</a:t>
            </a:r>
            <a:r>
              <a:rPr lang="en-US" dirty="0"/>
              <a:t>), and other learning methods for dynamic graphs (Nguyen et al. </a:t>
            </a:r>
            <a:r>
              <a:rPr lang="en-US" dirty="0">
                <a:hlinkClick r:id="rId4" tooltip="Nguyen GH, Lee JB, Rossi RA, Ahmed NK, Koh E, Kim S (2018a) Continuous-time dynamic network embeddings. In: Companion proceedings of the web conference 2018, international world wide web conferences steering committee, pp 969–976"/>
              </a:rPr>
              <a:t>2018a</a:t>
            </a:r>
            <a:r>
              <a:rPr lang="en-US" dirty="0"/>
              <a:t>, </a:t>
            </a:r>
            <a:r>
              <a:rPr lang="en-US" dirty="0">
                <a:hlinkClick r:id="rId5" tooltip="Nguyen GH, Lee JB, Rossi RA, Ahmed NK, Koh E, Kim S (2018b) Dynamic network embeddings: from random walks to temporal random walks. In: 2018 IEEE international conference on big data, IEEE, pp 1085–1092"/>
              </a:rPr>
              <a:t>b</a:t>
            </a:r>
            <a:r>
              <a:rPr lang="en-US" dirty="0"/>
              <a:t>; Tong et al. </a:t>
            </a:r>
            <a:r>
              <a:rPr lang="en-US" dirty="0">
                <a:hlinkClick r:id="rId6" tooltip="Tong H, Papadimitriou S, Sun J, Yu PS, Faloutsos C (2008) Colibri: fast mining of large static and dynamic graphs. In: Proceedings of the 14th ACM SIGKDD international conference on knowledge discovery and data mining, ACM, pp 686–694"/>
              </a:rPr>
              <a:t>2008</a:t>
            </a:r>
            <a:r>
              <a:rPr lang="en-US" dirty="0"/>
              <a:t>; Li et al. </a:t>
            </a:r>
            <a:r>
              <a:rPr lang="en-US" dirty="0">
                <a:hlinkClick r:id="rId7" tooltip="Li J, Dani H, Hu X, Tang J, Chang Y, Liu H (2017) Attributed network embedding for learning in a dynamic environment. In: Proceedings of the 2017 ACM on conference on information and knowledge management, ACM, pp 387–396"/>
              </a:rPr>
              <a:t>2017</a:t>
            </a:r>
            <a:r>
              <a:rPr lang="en-US" dirty="0"/>
              <a:t>), </a:t>
            </a:r>
            <a:r>
              <a:rPr lang="en-US" b="1" dirty="0"/>
              <a:t>the similarity learning problem on dynamic and streaming graphs has not been well studied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… to the best of our knowledge, </a:t>
            </a:r>
            <a:r>
              <a:rPr lang="en-US" b="1" dirty="0"/>
              <a:t>none</a:t>
            </a:r>
            <a:r>
              <a:rPr lang="en-US" dirty="0"/>
              <a:t> of the existing similarity learning methods is no able to deal with such </a:t>
            </a:r>
            <a:r>
              <a:rPr lang="en-US" b="1" dirty="0" err="1"/>
              <a:t>spatio</a:t>
            </a:r>
            <a:r>
              <a:rPr lang="en-US" b="1" dirty="0"/>
              <a:t>-temporal graphs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main challenge in such problems is how to leverage the temporal updates of the node-level representations and the interactions between the nodes on these graphs while modeling their similarity.”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6BAA4-B6EE-793C-8436-E92A031B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on Dynamic and Streaming Graphs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100BA-B0EB-6273-2D26-8E4C084FAFF0}"/>
              </a:ext>
            </a:extLst>
          </p:cNvPr>
          <p:cNvSpPr txBox="1"/>
          <p:nvPr/>
        </p:nvSpPr>
        <p:spPr bwMode="gray">
          <a:xfrm>
            <a:off x="0" y="6435696"/>
            <a:ext cx="9378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Ma, et al., 2021, Deep graph similarity learning: a survey</a:t>
            </a:r>
          </a:p>
        </p:txBody>
      </p:sp>
    </p:spTree>
    <p:extLst>
      <p:ext uri="{BB962C8B-B14F-4D97-AF65-F5344CB8AC3E}">
        <p14:creationId xmlns:p14="http://schemas.microsoft.com/office/powerpoint/2010/main" val="2767066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0CD951-245F-48DD-4624-091DA99EE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82046"/>
            <a:ext cx="11474451" cy="5182444"/>
          </a:xfrm>
        </p:spPr>
        <p:txBody>
          <a:bodyPr/>
          <a:lstStyle/>
          <a:p>
            <a:r>
              <a:rPr lang="en-US" dirty="0"/>
              <a:t>Quoting [Ma 2021]: complex process and makes it challenging to explain the learning results </a:t>
            </a:r>
          </a:p>
          <a:p>
            <a:r>
              <a:rPr lang="en-US" dirty="0"/>
              <a:t>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Ying et al. (</a:t>
            </a:r>
            <a:r>
              <a:rPr lang="en-US" dirty="0">
                <a:hlinkClick r:id="rId2" tooltip="Ying R, Bourgeois D, You J, Zitnik M, Leskovec J (2019) Gnn explainer: a tool for post-hoc explanation of graph neural networks. arXiv preprint &#10;                  arXiv:1903.03894&#10;                  &#10;                "/>
              </a:rPr>
              <a:t>2019</a:t>
            </a:r>
            <a:r>
              <a:rPr lang="en-US" dirty="0"/>
              <a:t>), a GNNEXPLAINER … (1) identifies a subgraph structure and a subset of node features that are crucial in a prediction. (2) formulates an optimization task that maximizes the mutual information between a GNN’s prediction and the distribution of possible subgraph structures.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Baldassarre</a:t>
            </a:r>
            <a:r>
              <a:rPr lang="en-US" dirty="0"/>
              <a:t> and </a:t>
            </a:r>
            <a:r>
              <a:rPr lang="en-US" dirty="0" err="1"/>
              <a:t>Azizpour</a:t>
            </a:r>
            <a:r>
              <a:rPr lang="en-US" dirty="0"/>
              <a:t> (</a:t>
            </a:r>
            <a:r>
              <a:rPr lang="en-US" dirty="0">
                <a:hlinkClick r:id="rId3" tooltip="Baldassarre F, Azizpour H (2019) Explainability techniques for graph convolutional networks. arXiv preprint &#10;                  arXiv:1905.13686&#10;                  &#10;                "/>
              </a:rPr>
              <a:t>2019</a:t>
            </a:r>
            <a:r>
              <a:rPr lang="en-US" dirty="0"/>
              <a:t>) explores the explainability of GNNs using gradient-based and decomposition-based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these are mostly for node classification or link prediction tasks on a graph!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the best of our knowledge, the </a:t>
            </a:r>
            <a:r>
              <a:rPr lang="en-US" b="1" dirty="0"/>
              <a:t>explainability of GNN-based graph similarity models remains unexplored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0317C2-F8E8-53F7-67BD-708A2635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-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5103748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5C59E-7583-4A3D-856E-EB9D00B16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Graph Isomorphism</a:t>
            </a:r>
            <a:r>
              <a:rPr lang="en-US" dirty="0"/>
              <a:t> task consists of </a:t>
            </a:r>
            <a:r>
              <a:rPr lang="en-US" b="1" dirty="0"/>
              <a:t>counting</a:t>
            </a:r>
            <a:r>
              <a:rPr lang="en-US" dirty="0"/>
              <a:t> the number of subgraphs in graph database that present the same configuration of nodes and edges.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Graph Matching</a:t>
            </a:r>
            <a:r>
              <a:rPr lang="en-US" dirty="0"/>
              <a:t> task consists of finding the number of graphs that match a given </a:t>
            </a:r>
            <a:r>
              <a:rPr lang="en-US" b="1" dirty="0"/>
              <a:t>query</a:t>
            </a:r>
            <a:r>
              <a:rPr lang="en-US" dirty="0"/>
              <a:t>, which is represented by a graph.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A6C9-7C4A-4F4D-82E5-641DFCF8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72526-D238-491C-AB4C-33A6673019E0}"/>
              </a:ext>
            </a:extLst>
          </p:cNvPr>
          <p:cNvSpPr/>
          <p:nvPr/>
        </p:nvSpPr>
        <p:spPr>
          <a:xfrm>
            <a:off x="3772246" y="2327209"/>
            <a:ext cx="4289571" cy="822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Graph Isomorphism </a:t>
            </a:r>
            <a:r>
              <a:rPr lang="en-US" sz="2400" dirty="0">
                <a:solidFill>
                  <a:sysClr val="windowText" lastClr="000000"/>
                </a:solidFill>
              </a:rPr>
              <a:t>Counting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70687E-0FBB-4A9A-AE2D-71389B4A1AA1}"/>
              </a:ext>
            </a:extLst>
          </p:cNvPr>
          <p:cNvSpPr/>
          <p:nvPr/>
        </p:nvSpPr>
        <p:spPr>
          <a:xfrm>
            <a:off x="3772247" y="5016616"/>
            <a:ext cx="4289571" cy="671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Graph </a:t>
            </a:r>
            <a:r>
              <a:rPr lang="en-US" sz="2400" dirty="0">
                <a:solidFill>
                  <a:sysClr val="windowText" lastClr="000000"/>
                </a:solidFill>
              </a:rPr>
              <a:t>Query</a:t>
            </a:r>
            <a:r>
              <a:rPr lang="en-US" sz="2400" b="1" dirty="0">
                <a:solidFill>
                  <a:sysClr val="windowText" lastClr="000000"/>
                </a:solidFill>
              </a:rPr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2915382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191F44-52B0-7B4C-721B-C9108EF90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344" y="997747"/>
            <a:ext cx="11474451" cy="5631285"/>
          </a:xfrm>
        </p:spPr>
        <p:txBody>
          <a:bodyPr/>
          <a:lstStyle/>
          <a:p>
            <a:r>
              <a:rPr lang="en-US" u="sng" dirty="0"/>
              <a:t>Quoting [Ma 2021]:</a:t>
            </a:r>
            <a:r>
              <a:rPr lang="en-US" dirty="0"/>
              <a:t> The task of few-shot learning is to learn classifiers for new classes with only a few training examples per class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Since graph data usually has complex structure, how to learn a metric so that it can facilitate </a:t>
            </a:r>
            <a:r>
              <a:rPr lang="en-US" b="1" dirty="0"/>
              <a:t>generalizing from a few graph examples </a:t>
            </a:r>
            <a:r>
              <a:rPr lang="en-US" dirty="0"/>
              <a:t>is a big challenge.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Some recent work (Guo et al. </a:t>
            </a:r>
            <a:r>
              <a:rPr lang="en-US" dirty="0">
                <a:hlinkClick r:id="rId2" tooltip="Guo M, Chou E, Huang DA, Song S, Yeung S, Fei-Fei L (2018) Neural graph matching networks for fewshot 3d action recognition. In: Proceedings of the 15th European conference on computer vision, pp 653–669"/>
              </a:rPr>
              <a:t>2018</a:t>
            </a:r>
            <a:r>
              <a:rPr lang="en-US" dirty="0"/>
              <a:t>) has begun to explore the few-shot 3D action recognition problem with graph-based similarity learning strategies</a:t>
            </a:r>
            <a:r>
              <a:rPr lang="en-US" b="1" dirty="0"/>
              <a:t>.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neural graph matching network is proposed to jointly learn a graph generator and a graph matching metric function to optimize the few-shot learning objective of 3D action recognition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problem is to design </a:t>
            </a:r>
            <a:r>
              <a:rPr lang="en-US" b="1" dirty="0"/>
              <a:t>general</a:t>
            </a:r>
            <a:r>
              <a:rPr lang="en-US" dirty="0"/>
              <a:t> deep graph similarity learning models for the few-shot learning task for a multitude of applications”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5B319-1AB1-73AA-FF1B-F1D5426F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– Few shot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1F6EE4-AA47-BEDB-626E-6DBA45FE53D2}"/>
              </a:ext>
            </a:extLst>
          </p:cNvPr>
          <p:cNvSpPr/>
          <p:nvPr/>
        </p:nvSpPr>
        <p:spPr bwMode="gray">
          <a:xfrm>
            <a:off x="4774300" y="6325581"/>
            <a:ext cx="2370967" cy="388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</a:rPr>
              <a:t>Event Propagation?!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72FF69-8658-6CF7-718A-80D4A91DDED8}"/>
              </a:ext>
            </a:extLst>
          </p:cNvPr>
          <p:cNvSpPr/>
          <p:nvPr/>
        </p:nvSpPr>
        <p:spPr bwMode="gray">
          <a:xfrm>
            <a:off x="8462286" y="5415191"/>
            <a:ext cx="2370967" cy="3884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</a:rPr>
              <a:t>Too domain-specific</a:t>
            </a:r>
          </a:p>
        </p:txBody>
      </p:sp>
    </p:spTree>
    <p:extLst>
      <p:ext uri="{BB962C8B-B14F-4D97-AF65-F5344CB8AC3E}">
        <p14:creationId xmlns:p14="http://schemas.microsoft.com/office/powerpoint/2010/main" val="963625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ED2D-7D39-4F6C-B13E-72553D08C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Ying, Z., Wang, A., You, J., Wen, C., </a:t>
            </a:r>
            <a:r>
              <a:rPr lang="en-US" sz="2000" dirty="0" err="1">
                <a:effectLst/>
                <a:latin typeface="+mj-lt"/>
              </a:rPr>
              <a:t>Canedo</a:t>
            </a:r>
            <a:r>
              <a:rPr lang="en-US" sz="2000" dirty="0">
                <a:effectLst/>
                <a:latin typeface="+mj-lt"/>
              </a:rPr>
              <a:t>, A., &amp; Leskovec, J. (2020). </a:t>
            </a:r>
            <a:r>
              <a:rPr lang="en-US" sz="2000" b="1" dirty="0">
                <a:effectLst/>
                <a:latin typeface="+mj-lt"/>
              </a:rPr>
              <a:t>Neural subgraph matching</a:t>
            </a:r>
            <a:r>
              <a:rPr lang="en-US" sz="2000" dirty="0">
                <a:effectLst/>
                <a:latin typeface="+mj-lt"/>
              </a:rPr>
              <a:t>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Lan, Z., Yu, L., Yuan, L., Wu, Z., </a:t>
            </a:r>
            <a:r>
              <a:rPr lang="en-US" sz="2000" dirty="0" err="1">
                <a:effectLst/>
                <a:latin typeface="+mj-lt"/>
              </a:rPr>
              <a:t>Niu</a:t>
            </a:r>
            <a:r>
              <a:rPr lang="en-US" sz="2000" dirty="0">
                <a:effectLst/>
                <a:latin typeface="+mj-lt"/>
              </a:rPr>
              <a:t>, Q., &amp; Ma, F. (2021). </a:t>
            </a:r>
            <a:r>
              <a:rPr lang="en-US" sz="2000" b="1" dirty="0">
                <a:effectLst/>
                <a:latin typeface="+mj-lt"/>
              </a:rPr>
              <a:t>Sub-GMN: The Subgraph Matching Network Model</a:t>
            </a:r>
            <a:r>
              <a:rPr lang="en-US" sz="2000" dirty="0">
                <a:effectLst/>
                <a:latin typeface="+mj-lt"/>
              </a:rPr>
              <a:t>. </a:t>
            </a:r>
            <a:r>
              <a:rPr lang="en-US" sz="2000" dirty="0" err="1">
                <a:effectLst/>
                <a:latin typeface="+mj-lt"/>
              </a:rPr>
              <a:t>arXiv</a:t>
            </a:r>
            <a:r>
              <a:rPr lang="en-US" sz="2000" dirty="0">
                <a:effectLst/>
                <a:latin typeface="+mj-lt"/>
              </a:rPr>
              <a:t> preprint arXiv:2104.00186.</a:t>
            </a:r>
            <a:endParaRPr lang="en-US" sz="2000" dirty="0">
              <a:latin typeface="+mj-lt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effectLst/>
                <a:latin typeface="+mj-lt"/>
              </a:rPr>
              <a:t>Sarlin</a:t>
            </a:r>
            <a:r>
              <a:rPr lang="en-US" sz="2000" dirty="0">
                <a:effectLst/>
                <a:latin typeface="+mj-lt"/>
              </a:rPr>
              <a:t>, P. E., </a:t>
            </a:r>
            <a:r>
              <a:rPr lang="en-US" sz="2000" dirty="0" err="1">
                <a:effectLst/>
                <a:latin typeface="+mj-lt"/>
              </a:rPr>
              <a:t>DeTone</a:t>
            </a:r>
            <a:r>
              <a:rPr lang="en-US" sz="2000" dirty="0">
                <a:effectLst/>
                <a:latin typeface="+mj-lt"/>
              </a:rPr>
              <a:t>, D., </a:t>
            </a:r>
            <a:r>
              <a:rPr lang="en-US" sz="2000" dirty="0" err="1">
                <a:effectLst/>
                <a:latin typeface="+mj-lt"/>
              </a:rPr>
              <a:t>Malisiewicz</a:t>
            </a:r>
            <a:r>
              <a:rPr lang="en-US" sz="2000" dirty="0">
                <a:effectLst/>
                <a:latin typeface="+mj-lt"/>
              </a:rPr>
              <a:t>, T., &amp; </a:t>
            </a:r>
            <a:r>
              <a:rPr lang="en-US" sz="2000" dirty="0" err="1">
                <a:effectLst/>
                <a:latin typeface="+mj-lt"/>
              </a:rPr>
              <a:t>Rabinovich</a:t>
            </a:r>
            <a:r>
              <a:rPr lang="en-US" sz="2000" dirty="0">
                <a:effectLst/>
                <a:latin typeface="+mj-lt"/>
              </a:rPr>
              <a:t>, A. (2020). </a:t>
            </a:r>
            <a:r>
              <a:rPr lang="en-US" sz="2000" b="1" dirty="0">
                <a:effectLst/>
                <a:latin typeface="+mj-lt"/>
              </a:rPr>
              <a:t>Superglue: Learning feature matching with graph neural networks. </a:t>
            </a:r>
            <a:r>
              <a:rPr lang="en-US" sz="2000" dirty="0">
                <a:effectLst/>
                <a:latin typeface="+mj-lt"/>
              </a:rPr>
              <a:t>In Proceedings of the IEEE/CVF, pp. 4938-4947. </a:t>
            </a:r>
            <a:r>
              <a:rPr lang="en-US" sz="1800" dirty="0">
                <a:effectLst/>
                <a:latin typeface="+mj-lt"/>
              </a:rPr>
              <a:t>Data and code are available at </a:t>
            </a:r>
            <a:r>
              <a:rPr lang="en-US" sz="1400" dirty="0">
                <a:latin typeface="+mj-lt"/>
                <a:hlinkClick r:id="rId2"/>
              </a:rPr>
              <a:t>https://</a:t>
            </a:r>
            <a:r>
              <a:rPr lang="en-US" sz="1800" dirty="0">
                <a:effectLst/>
                <a:latin typeface="+mj-lt"/>
                <a:hlinkClick r:id="rId2"/>
              </a:rPr>
              <a:t>github.com/magicleap/SuperGluePretrainedNetwork</a:t>
            </a:r>
            <a:r>
              <a:rPr lang="en-US" sz="1800" dirty="0">
                <a:effectLst/>
                <a:latin typeface="+mj-lt"/>
              </a:rPr>
              <a:t>  </a:t>
            </a:r>
            <a:endParaRPr lang="en-US" sz="2000" dirty="0"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effectLst/>
                <a:latin typeface="+mj-lt"/>
              </a:rPr>
              <a:t>Krleža</a:t>
            </a:r>
            <a:r>
              <a:rPr lang="en-US" sz="2000" dirty="0">
                <a:effectLst/>
                <a:latin typeface="+mj-lt"/>
              </a:rPr>
              <a:t>, D., &amp; </a:t>
            </a:r>
            <a:r>
              <a:rPr lang="en-US" sz="2000" dirty="0" err="1">
                <a:effectLst/>
                <a:latin typeface="+mj-lt"/>
              </a:rPr>
              <a:t>Fertalj</a:t>
            </a:r>
            <a:r>
              <a:rPr lang="en-US" sz="2000" dirty="0">
                <a:effectLst/>
                <a:latin typeface="+mj-lt"/>
              </a:rPr>
              <a:t>, K. (2016). </a:t>
            </a:r>
            <a:r>
              <a:rPr lang="en-US" sz="2000" b="1" dirty="0">
                <a:effectLst/>
                <a:latin typeface="+mj-lt"/>
              </a:rPr>
              <a:t>Graph matching using hierarchical fuzzy graph neural networks</a:t>
            </a:r>
            <a:r>
              <a:rPr lang="en-US" sz="2000" dirty="0">
                <a:effectLst/>
                <a:latin typeface="+mj-lt"/>
              </a:rPr>
              <a:t>. IEEE Transactions on Fuzzy Systems, 25(4), 892-904.</a:t>
            </a: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+mj-lt"/>
              </a:rPr>
              <a:t>Zhou, J., Cui, G., Hu, S., Zhang, Z., Yang, C., Liu, Z., ... &amp; Sun, M. (2020). </a:t>
            </a:r>
            <a:r>
              <a:rPr lang="en-US" sz="2000" b="1" dirty="0">
                <a:effectLst/>
                <a:latin typeface="+mj-lt"/>
              </a:rPr>
              <a:t>Graph neural networks: A review of methods and applications</a:t>
            </a:r>
            <a:r>
              <a:rPr lang="en-US" sz="2000" dirty="0">
                <a:effectLst/>
                <a:latin typeface="+mj-lt"/>
              </a:rPr>
              <a:t>. AI Open, 1, 57-81.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your suggestion? (e.g., check papers 2021 and 2022)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073B-D428-40F5-AF05-9E72922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Graph Query Matching</a:t>
            </a:r>
          </a:p>
        </p:txBody>
      </p:sp>
    </p:spTree>
    <p:extLst>
      <p:ext uri="{BB962C8B-B14F-4D97-AF65-F5344CB8AC3E}">
        <p14:creationId xmlns:p14="http://schemas.microsoft.com/office/powerpoint/2010/main" val="16392724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 Counting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find the number of query graphs (isomorphism, graph structures) in the data 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90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AC44-517F-4372-86AC-FD9F8B285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Homogeneous graphs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Heterogeneous node graphs</a:t>
            </a:r>
          </a:p>
          <a:p>
            <a:pPr lvl="2"/>
            <a:r>
              <a:rPr lang="en-US" dirty="0"/>
              <a:t>two types of nodes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Heterogeneous nodes and heterogeneous edge graphs</a:t>
            </a:r>
          </a:p>
          <a:p>
            <a:pPr lvl="2"/>
            <a:r>
              <a:rPr lang="en-US" dirty="0"/>
              <a:t>two types of nodes and two types of edges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E02CC-497F-4FF5-9752-5459D28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Settings for 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E0740-D31E-43B0-B546-03252F862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79" y="4254500"/>
            <a:ext cx="7324725" cy="223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44D48-EA62-4031-AA5D-37342C7DD7D1}"/>
              </a:ext>
            </a:extLst>
          </p:cNvPr>
          <p:cNvSpPr txBox="1"/>
          <p:nvPr/>
        </p:nvSpPr>
        <p:spPr>
          <a:xfrm>
            <a:off x="3372374" y="3826463"/>
            <a:ext cx="37061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F468-AF27-47E7-A323-8610EB32AF49}"/>
              </a:ext>
            </a:extLst>
          </p:cNvPr>
          <p:cNvSpPr txBox="1"/>
          <p:nvPr/>
        </p:nvSpPr>
        <p:spPr>
          <a:xfrm>
            <a:off x="5726134" y="3826463"/>
            <a:ext cx="35779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91FD0-20E7-4641-8EE5-51C4438D30AD}"/>
              </a:ext>
            </a:extLst>
          </p:cNvPr>
          <p:cNvSpPr txBox="1"/>
          <p:nvPr/>
        </p:nvSpPr>
        <p:spPr>
          <a:xfrm>
            <a:off x="8179381" y="3826463"/>
            <a:ext cx="35779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FE2FE-F0EA-4FDE-9DC0-D9B42B56A633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92585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C884-ED20-4453-853E-B13CF4C00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+mj-lt"/>
              </a:rPr>
              <a:t>The counting problem can be formulated as a question-answering problem, which is well established in natural language processing, but with slight difference in th</a:t>
            </a:r>
            <a:r>
              <a:rPr lang="en-US" dirty="0">
                <a:latin typeface="+mj-lt"/>
              </a:rPr>
              <a:t>e outcome: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Question Answering Model (Text Queries):</a:t>
            </a:r>
          </a:p>
          <a:p>
            <a:pPr lvl="2"/>
            <a:r>
              <a:rPr lang="en-US" dirty="0">
                <a:effectLst/>
                <a:latin typeface="+mj-lt"/>
              </a:rPr>
              <a:t>answers are </a:t>
            </a:r>
            <a:r>
              <a:rPr lang="en-US" u="sng" dirty="0">
                <a:effectLst/>
                <a:latin typeface="+mj-lt"/>
              </a:rPr>
              <a:t>facts</a:t>
            </a:r>
            <a:r>
              <a:rPr lang="en-US" dirty="0">
                <a:effectLst/>
                <a:latin typeface="+mj-lt"/>
              </a:rPr>
              <a:t> extracted from the provided texts </a:t>
            </a:r>
          </a:p>
          <a:p>
            <a:pPr lvl="1"/>
            <a:endParaRPr lang="en-US" dirty="0">
              <a:effectLst/>
              <a:latin typeface="+mj-lt"/>
            </a:endParaRPr>
          </a:p>
          <a:p>
            <a:pPr lvl="1"/>
            <a:r>
              <a:rPr lang="en-US" dirty="0">
                <a:effectLst/>
                <a:latin typeface="+mj-lt"/>
              </a:rPr>
              <a:t>Graph </a:t>
            </a:r>
            <a:r>
              <a:rPr lang="en-US" dirty="0">
                <a:latin typeface="+mj-lt"/>
              </a:rPr>
              <a:t>Counting Model:</a:t>
            </a:r>
          </a:p>
          <a:p>
            <a:pPr lvl="2"/>
            <a:r>
              <a:rPr lang="en-US" dirty="0">
                <a:latin typeface="+mj-lt"/>
              </a:rPr>
              <a:t>answers are </a:t>
            </a:r>
            <a:r>
              <a:rPr lang="en-US" u="sng" dirty="0">
                <a:effectLst/>
                <a:latin typeface="+mj-lt"/>
              </a:rPr>
              <a:t>summary statistics </a:t>
            </a:r>
            <a:r>
              <a:rPr lang="en-US" dirty="0">
                <a:effectLst/>
                <a:latin typeface="+mj-lt"/>
              </a:rPr>
              <a:t>of matched local patterns.</a:t>
            </a:r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B070-79E7-4948-A6AD-567551BD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the Graph Counting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D1DCD-264A-435E-8C0B-606FAA32F7C1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7C27D-FB32-83B1-FC0A-F4E2E7CD58DA}"/>
              </a:ext>
            </a:extLst>
          </p:cNvPr>
          <p:cNvSpPr/>
          <p:nvPr/>
        </p:nvSpPr>
        <p:spPr bwMode="gray">
          <a:xfrm>
            <a:off x="3102878" y="3006147"/>
            <a:ext cx="1216403" cy="3077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9627C-BCE5-A2E0-4996-F2798CD38309}"/>
              </a:ext>
            </a:extLst>
          </p:cNvPr>
          <p:cNvSpPr/>
          <p:nvPr/>
        </p:nvSpPr>
        <p:spPr bwMode="gray">
          <a:xfrm>
            <a:off x="5063069" y="4341394"/>
            <a:ext cx="1216403" cy="30777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E040FAC-41FB-FE6C-23BD-9218D01DF9C2}"/>
              </a:ext>
            </a:extLst>
          </p:cNvPr>
          <p:cNvCxnSpPr>
            <a:stCxn id="5" idx="2"/>
            <a:endCxn id="6" idx="0"/>
          </p:cNvCxnSpPr>
          <p:nvPr/>
        </p:nvCxnSpPr>
        <p:spPr bwMode="gray">
          <a:xfrm rot="16200000" flipH="1">
            <a:off x="4177440" y="2847563"/>
            <a:ext cx="1027470" cy="1960191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115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1A-0A41-B7EB-35C3-6D15E9D53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4AAE-FB6F-4542-ACE9-5DC24983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Framework </a:t>
            </a:r>
            <a:r>
              <a:rPr lang="en-US" dirty="0">
                <a:latin typeface="Arial" panose="020B0604020202020204" pitchFamily="34" charset="0"/>
              </a:rPr>
              <a:t>- </a:t>
            </a:r>
            <a:r>
              <a:rPr lang="en-US" dirty="0">
                <a:effectLst/>
                <a:latin typeface="Arial" panose="020B0604020202020204" pitchFamily="34" charset="0"/>
              </a:rPr>
              <a:t>neural subgraph isomorphism counting models </a:t>
            </a:r>
            <a:r>
              <a:rPr lang="en-US" sz="2200" dirty="0">
                <a:effectLst/>
                <a:latin typeface="Arial" panose="020B0604020202020204" pitchFamily="34" charset="0"/>
              </a:rPr>
              <a:t>[Liu 2020]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FFD75-1F1F-43BA-BDA9-05A4DC63F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46" y="2628226"/>
            <a:ext cx="721995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68325-11E3-42CB-B3E8-AD302A7697CF}"/>
              </a:ext>
            </a:extLst>
          </p:cNvPr>
          <p:cNvSpPr txBox="1"/>
          <p:nvPr/>
        </p:nvSpPr>
        <p:spPr>
          <a:xfrm>
            <a:off x="595619" y="2443560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DF65F-8512-41DA-8594-DDB13124861E}"/>
              </a:ext>
            </a:extLst>
          </p:cNvPr>
          <p:cNvSpPr/>
          <p:nvPr/>
        </p:nvSpPr>
        <p:spPr>
          <a:xfrm>
            <a:off x="1479346" y="2959234"/>
            <a:ext cx="45719" cy="15100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DE02C8-E084-4D0F-A12E-7BB8BFFFC137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117287" y="2672675"/>
            <a:ext cx="221843" cy="50227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1764D-0CFB-4D31-B0AE-E23E55747ABB}"/>
              </a:ext>
            </a:extLst>
          </p:cNvPr>
          <p:cNvSpPr txBox="1"/>
          <p:nvPr/>
        </p:nvSpPr>
        <p:spPr>
          <a:xfrm>
            <a:off x="144180" y="4032810"/>
            <a:ext cx="166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EFE15F-E820-4FCA-A55F-8DF81BE14786}"/>
              </a:ext>
            </a:extLst>
          </p:cNvPr>
          <p:cNvSpPr/>
          <p:nvPr/>
        </p:nvSpPr>
        <p:spPr>
          <a:xfrm>
            <a:off x="1479346" y="3769808"/>
            <a:ext cx="45719" cy="151002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16D831A-4AF9-499F-8317-A517D305E32E}"/>
              </a:ext>
            </a:extLst>
          </p:cNvPr>
          <p:cNvCxnSpPr>
            <a:cxnSpLocks/>
            <a:stCxn id="10" idx="0"/>
            <a:endCxn id="11" idx="1"/>
          </p:cNvCxnSpPr>
          <p:nvPr/>
        </p:nvCxnSpPr>
        <p:spPr>
          <a:xfrm rot="5400000" flipH="1" flipV="1">
            <a:off x="1134457" y="3687922"/>
            <a:ext cx="187501" cy="502277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491C39-5D34-4828-ACEC-096FD6E45061}"/>
              </a:ext>
            </a:extLst>
          </p:cNvPr>
          <p:cNvSpPr txBox="1"/>
          <p:nvPr/>
        </p:nvSpPr>
        <p:spPr>
          <a:xfrm>
            <a:off x="2815523" y="1752551"/>
            <a:ext cx="458784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Encoding </a:t>
            </a:r>
            <a:r>
              <a:rPr lang="en-US" dirty="0">
                <a:effectLst/>
                <a:latin typeface="Arial" panose="020B0604020202020204" pitchFamily="34" charset="0"/>
              </a:rPr>
              <a:t>makes the problem learnable. 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7350569-4F3D-41AC-9AAF-D15130AC3481}"/>
              </a:ext>
            </a:extLst>
          </p:cNvPr>
          <p:cNvSpPr/>
          <p:nvPr/>
        </p:nvSpPr>
        <p:spPr>
          <a:xfrm rot="5400000">
            <a:off x="4837011" y="1936198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744CF-B400-457A-9C3E-4EBE8780C18B}"/>
              </a:ext>
            </a:extLst>
          </p:cNvPr>
          <p:cNvSpPr txBox="1"/>
          <p:nvPr/>
        </p:nvSpPr>
        <p:spPr>
          <a:xfrm>
            <a:off x="0" y="6483299"/>
            <a:ext cx="8856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Arial" panose="020B0604020202020204" pitchFamily="34" charset="0"/>
              </a:rPr>
              <a:t>ource: Liu et al., 2020, Neural Subgraph Isomorphism Counting, </a:t>
            </a:r>
            <a:r>
              <a:rPr lang="nb-NO" sz="1400" dirty="0">
                <a:effectLst/>
                <a:latin typeface="Arial" panose="020B0604020202020204" pitchFamily="34" charset="0"/>
              </a:rPr>
              <a:t>KDD '20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41957F-7D9F-4B42-B956-D1B398075509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>
            <a:off x="5109445" y="2121883"/>
            <a:ext cx="0" cy="31179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94F4264-F4DC-4079-8474-134486FB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359" y="4835685"/>
            <a:ext cx="4614441" cy="138685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167B289-470C-46EB-8E24-1767BC6044C4}"/>
              </a:ext>
            </a:extLst>
          </p:cNvPr>
          <p:cNvSpPr txBox="1"/>
          <p:nvPr/>
        </p:nvSpPr>
        <p:spPr>
          <a:xfrm>
            <a:off x="167809" y="4545487"/>
            <a:ext cx="6173078" cy="17944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182880" tIns="91440" rIns="182880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Arial" panose="020B0604020202020204" pitchFamily="34" charset="0"/>
              </a:rPr>
              <a:t>The</a:t>
            </a:r>
            <a:r>
              <a:rPr lang="en-US" b="1" dirty="0">
                <a:effectLst/>
                <a:latin typeface="Arial" panose="020B0604020202020204" pitchFamily="34" charset="0"/>
              </a:rPr>
              <a:t> encoding </a:t>
            </a:r>
            <a:r>
              <a:rPr lang="en-US" dirty="0">
                <a:effectLst/>
                <a:latin typeface="Arial" panose="020B0604020202020204" pitchFamily="34" charset="0"/>
              </a:rPr>
              <a:t>of the graph (or the pattern) should be either represented as: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Arial" panose="020B0604020202020204" pitchFamily="34" charset="0"/>
              </a:rPr>
              <a:t>A-</a:t>
            </a:r>
            <a:r>
              <a:rPr lang="en-US" dirty="0">
                <a:effectLst/>
                <a:latin typeface="Arial" panose="020B0604020202020204" pitchFamily="34" charset="0"/>
              </a:rPr>
              <a:t> sequence of edges, </a:t>
            </a:r>
            <a:r>
              <a:rPr lang="en-US" b="1" dirty="0">
                <a:effectLst/>
                <a:latin typeface="Arial" panose="020B0604020202020204" pitchFamily="34" charset="0"/>
              </a:rPr>
              <a:t>or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Arial" panose="020B0604020202020204" pitchFamily="34" charset="0"/>
              </a:rPr>
              <a:t>B-</a:t>
            </a:r>
            <a:r>
              <a:rPr lang="en-US" dirty="0">
                <a:effectLst/>
                <a:latin typeface="Arial" panose="020B0604020202020204" pitchFamily="34" charset="0"/>
              </a:rPr>
              <a:t> a series of adjacent matrices and vertex features.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FAD63F-60CC-4CFC-B740-D702856AE0C6}"/>
              </a:ext>
            </a:extLst>
          </p:cNvPr>
          <p:cNvSpPr txBox="1"/>
          <p:nvPr/>
        </p:nvSpPr>
        <p:spPr>
          <a:xfrm>
            <a:off x="8179999" y="4425542"/>
            <a:ext cx="37061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8A4612-1711-4577-AB11-4F72315984CB}"/>
              </a:ext>
            </a:extLst>
          </p:cNvPr>
          <p:cNvSpPr txBox="1"/>
          <p:nvPr/>
        </p:nvSpPr>
        <p:spPr>
          <a:xfrm>
            <a:off x="10206589" y="4425542"/>
            <a:ext cx="35779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285E4A-839A-4044-AFFC-7FDC5AFCE955}"/>
              </a:ext>
            </a:extLst>
          </p:cNvPr>
          <p:cNvSpPr txBox="1"/>
          <p:nvPr/>
        </p:nvSpPr>
        <p:spPr>
          <a:xfrm>
            <a:off x="8955393" y="2166560"/>
            <a:ext cx="28601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Caveat</a:t>
            </a:r>
            <a:r>
              <a:rPr lang="en-US" dirty="0">
                <a:latin typeface="Arial" panose="020B0604020202020204" pitchFamily="34" charset="0"/>
              </a:rPr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Learning based approaches are inexact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C8E35FE-E222-4117-8BCE-EFEA59B1920D}"/>
              </a:ext>
            </a:extLst>
          </p:cNvPr>
          <p:cNvSpPr/>
          <p:nvPr/>
        </p:nvSpPr>
        <p:spPr>
          <a:xfrm rot="5400000">
            <a:off x="4837011" y="1936199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40255C-3630-48AF-A10D-3BA8EFF6FE0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109445" y="2121884"/>
            <a:ext cx="0" cy="311799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8C4E9DA3-3145-4E8B-84D5-8347EFA77BB3}"/>
              </a:ext>
            </a:extLst>
          </p:cNvPr>
          <p:cNvSpPr/>
          <p:nvPr/>
        </p:nvSpPr>
        <p:spPr>
          <a:xfrm>
            <a:off x="6340887" y="4724827"/>
            <a:ext cx="504619" cy="1499586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15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6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A8A9-E2C0-4D1F-B6C8-85874C3CF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G</a:t>
            </a:r>
            <a:r>
              <a:rPr lang="en-US" sz="2000" dirty="0">
                <a:effectLst/>
                <a:latin typeface="Arial" panose="020B0604020202020204" pitchFamily="34" charset="0"/>
              </a:rPr>
              <a:t>eneralized to count large patterns and data graphs in linear time compared to the exponential time of the original NP-complete 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</a:rPr>
              <a:t>Experimental results showed that learning based subgraph isomorphism counting can speed up the traditional algorithm (VF2) in up to 1000 times with acceptable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</a:rPr>
              <a:t>Data and code are available at </a:t>
            </a:r>
            <a:r>
              <a:rPr lang="en-US" sz="1800" dirty="0">
                <a:effectLst/>
                <a:latin typeface="Arial" panose="020B0604020202020204" pitchFamily="34" charset="0"/>
                <a:hlinkClick r:id="rId2"/>
              </a:rPr>
              <a:t>https://github.com/HKUST-KnowComp/NeuralSubgraphCounting</a:t>
            </a:r>
            <a:r>
              <a:rPr lang="en-US" sz="1800" dirty="0"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389D2-7B6B-46DA-BEA2-AEDD4021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sz="2400" dirty="0"/>
              <a:t>[Liu et al. 2020]</a:t>
            </a:r>
          </a:p>
        </p:txBody>
      </p:sp>
    </p:spTree>
    <p:extLst>
      <p:ext uri="{BB962C8B-B14F-4D97-AF65-F5344CB8AC3E}">
        <p14:creationId xmlns:p14="http://schemas.microsoft.com/office/powerpoint/2010/main" val="37139558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ED2D-7D39-4F6C-B13E-72553D08C7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Liu, X., Pan, H., He, M., Song, Y., Jiang, X., &amp; Shang, L. (2020, August</a:t>
            </a:r>
            <a:r>
              <a:rPr lang="en-US" sz="1800" b="1" dirty="0">
                <a:effectLst/>
                <a:latin typeface="+mj-lt"/>
              </a:rPr>
              <a:t>). Neural subgraph isomorphism counting</a:t>
            </a:r>
            <a:r>
              <a:rPr lang="en-US" sz="1800" dirty="0">
                <a:effectLst/>
                <a:latin typeface="+mj-lt"/>
              </a:rPr>
              <a:t>. In Proceedings of the 26th ACM SIGKDD, pp. 1959-1969, Data and code are available at </a:t>
            </a:r>
            <a:r>
              <a:rPr lang="en-US" sz="1400" dirty="0">
                <a:effectLst/>
                <a:latin typeface="+mj-lt"/>
                <a:hlinkClick r:id="rId2"/>
              </a:rPr>
              <a:t>https://github.com/HKUST-KnowComp/NeuralSubgraphCounting</a:t>
            </a:r>
            <a:r>
              <a:rPr lang="en-US" sz="1400" dirty="0">
                <a:effectLst/>
                <a:latin typeface="+mj-lt"/>
              </a:rPr>
              <a:t>   </a:t>
            </a:r>
            <a:endParaRPr lang="en-US" sz="1800" dirty="0">
              <a:effectLst/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+mj-lt"/>
              </a:rPr>
              <a:t>Bouritsas</a:t>
            </a:r>
            <a:r>
              <a:rPr lang="en-US" sz="1800" dirty="0">
                <a:effectLst/>
                <a:latin typeface="+mj-lt"/>
              </a:rPr>
              <a:t>, G., </a:t>
            </a:r>
            <a:r>
              <a:rPr lang="en-US" sz="1800" dirty="0" err="1">
                <a:effectLst/>
                <a:latin typeface="+mj-lt"/>
              </a:rPr>
              <a:t>Frasca</a:t>
            </a:r>
            <a:r>
              <a:rPr lang="en-US" sz="1800" dirty="0">
                <a:effectLst/>
                <a:latin typeface="+mj-lt"/>
              </a:rPr>
              <a:t>, F., </a:t>
            </a:r>
            <a:r>
              <a:rPr lang="en-US" sz="1800" dirty="0" err="1">
                <a:effectLst/>
                <a:latin typeface="+mj-lt"/>
              </a:rPr>
              <a:t>Zafeiriou</a:t>
            </a:r>
            <a:r>
              <a:rPr lang="en-US" sz="1800" dirty="0">
                <a:effectLst/>
                <a:latin typeface="+mj-lt"/>
              </a:rPr>
              <a:t>, S., &amp; Bronstein, M. M. (2020</a:t>
            </a:r>
            <a:r>
              <a:rPr lang="en-US" sz="1800" b="1" dirty="0">
                <a:effectLst/>
                <a:latin typeface="+mj-lt"/>
              </a:rPr>
              <a:t>). Improving graph neural network expressivity via subgraph isomorphism counting</a:t>
            </a:r>
            <a:r>
              <a:rPr lang="en-US" sz="1800" dirty="0">
                <a:effectLst/>
                <a:latin typeface="+mj-lt"/>
              </a:rPr>
              <a:t>. </a:t>
            </a:r>
            <a:r>
              <a:rPr lang="en-US" sz="1800" dirty="0" err="1">
                <a:effectLst/>
                <a:latin typeface="+mj-lt"/>
              </a:rPr>
              <a:t>arXiv</a:t>
            </a:r>
            <a:r>
              <a:rPr lang="en-US" sz="1800" dirty="0">
                <a:effectLst/>
                <a:latin typeface="+mj-lt"/>
              </a:rPr>
              <a:t> preprint arXiv:2006.09252</a:t>
            </a:r>
            <a:endParaRPr lang="en-US" sz="1800" dirty="0"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+mj-lt"/>
              </a:rPr>
              <a:t>Chen, Z., Chen, L., Villar, S., &amp; Bruna, J. (2020). Can graph neural networks count substructures?. </a:t>
            </a:r>
            <a:r>
              <a:rPr lang="en-US" sz="1800" dirty="0" err="1">
                <a:effectLst/>
                <a:latin typeface="+mj-lt"/>
              </a:rPr>
              <a:t>arXiv</a:t>
            </a:r>
            <a:r>
              <a:rPr lang="en-US" sz="1800" dirty="0">
                <a:effectLst/>
                <a:latin typeface="+mj-lt"/>
              </a:rPr>
              <a:t> preprint arXiv:2002.04025.</a:t>
            </a:r>
            <a:endParaRPr lang="en-US" sz="1800" dirty="0">
              <a:latin typeface="+mj-lt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Tahmasebi, B., Lim, D., &amp; </a:t>
            </a:r>
            <a:r>
              <a:rPr lang="en-US" sz="1800" dirty="0" err="1">
                <a:latin typeface="+mj-lt"/>
              </a:rPr>
              <a:t>Jegelka</a:t>
            </a:r>
            <a:r>
              <a:rPr lang="en-US" sz="1800" dirty="0">
                <a:latin typeface="+mj-lt"/>
              </a:rPr>
              <a:t>, S. (2020). </a:t>
            </a:r>
            <a:r>
              <a:rPr lang="en-US" sz="1800" b="1" dirty="0">
                <a:latin typeface="+mj-lt"/>
              </a:rPr>
              <a:t>Counting substructures with higher-order graph neural networks: Possibility and impossibility results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arXiv</a:t>
            </a:r>
            <a:r>
              <a:rPr lang="en-US" sz="1800" dirty="0">
                <a:latin typeface="+mj-lt"/>
              </a:rPr>
              <a:t> preprint arXiv:2012.03174.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You, J., Gomes-Selman, J., Ying, R., &amp; Leskovec, J. (2021). </a:t>
            </a:r>
            <a:r>
              <a:rPr lang="en-US" sz="1800" b="1" dirty="0">
                <a:latin typeface="+mj-lt"/>
              </a:rPr>
              <a:t>Identity-aware graph neural networks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arXiv</a:t>
            </a:r>
            <a:r>
              <a:rPr lang="en-US" sz="1800" dirty="0">
                <a:latin typeface="+mj-lt"/>
              </a:rPr>
              <a:t> preprint arXiv:2101.10320.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+mj-lt"/>
              </a:rPr>
              <a:t>… your suggestion?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7073B-D428-40F5-AF05-9E72922E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Graph Isomorphism Counting</a:t>
            </a:r>
          </a:p>
        </p:txBody>
      </p:sp>
    </p:spTree>
    <p:extLst>
      <p:ext uri="{BB962C8B-B14F-4D97-AF65-F5344CB8AC3E}">
        <p14:creationId xmlns:p14="http://schemas.microsoft.com/office/powerpoint/2010/main" val="186347725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30E6-48BA-47A0-B3FE-CA495EC8E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+mj-lt"/>
              </a:rPr>
              <a:t>Weisfeiler</a:t>
            </a:r>
            <a:r>
              <a:rPr lang="en-US" sz="2000" dirty="0">
                <a:effectLst/>
                <a:latin typeface="+mj-lt"/>
              </a:rPr>
              <a:t> and Leman go Machine Learning: The Story so far, 2022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hlinkClick r:id="rId2"/>
              </a:rPr>
              <a:t>https://arxiv.org/pdf/2112.09992.pdf</a:t>
            </a:r>
            <a:r>
              <a:rPr lang="en-US" sz="2000" dirty="0">
                <a:effectLst/>
                <a:latin typeface="+mj-lt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</a:rPr>
              <a:t>1-WL Expressiveness Is (Almost) All You Need.“, 2022. https://arxiv.org/pdf/2202.10156 </a:t>
            </a:r>
            <a:r>
              <a:rPr lang="en-US" sz="2000" dirty="0">
                <a:effectLst/>
                <a:latin typeface="+mj-lt"/>
                <a:hlinkClick r:id="rId3"/>
              </a:rPr>
              <a:t>https://arxiv.org/pdf/2202.10156</a:t>
            </a: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+mj-lt"/>
              </a:rPr>
              <a:t>Weisfeiler</a:t>
            </a:r>
            <a:r>
              <a:rPr lang="en-US" sz="2000" dirty="0">
                <a:effectLst/>
                <a:latin typeface="+mj-lt"/>
              </a:rPr>
              <a:t> and </a:t>
            </a:r>
            <a:r>
              <a:rPr lang="en-US" sz="2000" dirty="0">
                <a:latin typeface="+mj-lt"/>
              </a:rPr>
              <a:t>L</a:t>
            </a:r>
            <a:r>
              <a:rPr lang="en-US" sz="2000" dirty="0">
                <a:effectLst/>
                <a:latin typeface="+mj-lt"/>
              </a:rPr>
              <a:t>ehman go topological: Message passing simplicial networks, 2021 </a:t>
            </a:r>
            <a:r>
              <a:rPr lang="en-US" sz="2000" dirty="0">
                <a:effectLst/>
                <a:latin typeface="+mj-lt"/>
                <a:hlinkClick r:id="rId4"/>
              </a:rPr>
              <a:t>https://www.hpi.uni-potsdam.de/giese/bibadmin/show.php?id=17130</a:t>
            </a: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</a:rPr>
              <a:t>The Power of the </a:t>
            </a:r>
            <a:r>
              <a:rPr lang="en-US" sz="2000" dirty="0" err="1">
                <a:effectLst/>
                <a:latin typeface="+mj-lt"/>
              </a:rPr>
              <a:t>Weisfeiler</a:t>
            </a:r>
            <a:r>
              <a:rPr lang="en-US" sz="2000" dirty="0">
                <a:effectLst/>
                <a:latin typeface="+mj-lt"/>
              </a:rPr>
              <a:t>-Lehman Algorithm for Machine Learning with Graphs, 2021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hlinkClick r:id="rId5"/>
              </a:rPr>
              <a:t>https://www.hpi.uni-potsdam.de/giese/bibadmin/show.php?id=17134</a:t>
            </a: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+mj-lt"/>
            </a:endParaRPr>
          </a:p>
          <a:p>
            <a:r>
              <a:rPr lang="en-US" sz="2000" dirty="0">
                <a:effectLst/>
                <a:latin typeface="+mj-lt"/>
              </a:rPr>
              <a:t>word2vec, node2vec, graph2vec, x2vec: Towards a theory of vector embeddings of structured data,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hlinkClick r:id="rId6"/>
              </a:rPr>
              <a:t>https://www.hpi.uni-potsdam.de/giese/bibadmin/show.php?id=17149</a:t>
            </a:r>
            <a:endParaRPr lang="en-US" sz="2000" dirty="0">
              <a:effectLst/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BFB02-0C71-4CA2-939B-0642F192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GNNs and </a:t>
            </a:r>
            <a:r>
              <a:rPr lang="en-US" dirty="0" err="1"/>
              <a:t>Weisfeiler</a:t>
            </a:r>
            <a:r>
              <a:rPr lang="en-US" dirty="0"/>
              <a:t>-Lehman Isomorphism Test</a:t>
            </a:r>
          </a:p>
        </p:txBody>
      </p:sp>
    </p:spTree>
    <p:extLst>
      <p:ext uri="{BB962C8B-B14F-4D97-AF65-F5344CB8AC3E}">
        <p14:creationId xmlns:p14="http://schemas.microsoft.com/office/powerpoint/2010/main" val="12442495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22AE-79C9-8419-EFD3-6957F86A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447B-21AC-95D0-344A-AC5607E79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430CAE-7872-2E79-5CF3-59E4621B5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4" y="1023101"/>
            <a:ext cx="11474451" cy="5182444"/>
          </a:xfrm>
        </p:spPr>
        <p:txBody>
          <a:bodyPr/>
          <a:lstStyle/>
          <a:p>
            <a:r>
              <a:rPr lang="en-US" u="sng" dirty="0"/>
              <a:t>NP-complete problems</a:t>
            </a:r>
            <a:r>
              <a:rPr lang="en-US" dirty="0"/>
              <a:t> [Wang et al., 2021;Bai et al., 2021]:</a:t>
            </a:r>
          </a:p>
          <a:p>
            <a:r>
              <a:rPr lang="en-US" dirty="0"/>
              <a:t>- graph edit distance (</a:t>
            </a:r>
            <a:r>
              <a:rPr lang="en-US" b="1" dirty="0"/>
              <a:t>GED</a:t>
            </a:r>
            <a:r>
              <a:rPr lang="en-US" dirty="0"/>
              <a:t>) [</a:t>
            </a:r>
            <a:r>
              <a:rPr lang="en-US" dirty="0" err="1"/>
              <a:t>Sanfeliu</a:t>
            </a:r>
            <a:r>
              <a:rPr lang="en-US" dirty="0"/>
              <a:t> and Fu, 1983]: minimum number of editing operations required to convert one graph to the other</a:t>
            </a:r>
          </a:p>
          <a:p>
            <a:r>
              <a:rPr lang="en-US" dirty="0"/>
              <a:t>- maximum common subgraph (</a:t>
            </a:r>
            <a:r>
              <a:rPr lang="en-US" b="1" dirty="0"/>
              <a:t>MCS</a:t>
            </a:r>
            <a:r>
              <a:rPr lang="en-US" dirty="0"/>
              <a:t>) [</a:t>
            </a:r>
            <a:r>
              <a:rPr lang="en-US" dirty="0" err="1"/>
              <a:t>Bunke</a:t>
            </a:r>
            <a:r>
              <a:rPr lang="en-US" dirty="0"/>
              <a:t>, 1997]:  find the largest induced subgraph common to two given graphs</a:t>
            </a:r>
          </a:p>
          <a:p>
            <a:r>
              <a:rPr lang="en-US" u="sng" dirty="0"/>
              <a:t>Current shortcomings:</a:t>
            </a:r>
          </a:p>
          <a:p>
            <a:r>
              <a:rPr lang="en-US" dirty="0"/>
              <a:t>- Traditional methods </a:t>
            </a:r>
            <a:r>
              <a:rPr lang="en-US" b="1" dirty="0"/>
              <a:t>A*</a:t>
            </a:r>
            <a:r>
              <a:rPr lang="en-US" dirty="0"/>
              <a:t> [Neuhaus et al., 2006] and </a:t>
            </a:r>
            <a:r>
              <a:rPr lang="en-US" b="1" dirty="0"/>
              <a:t>Hungarian</a:t>
            </a:r>
            <a:r>
              <a:rPr lang="en-US" dirty="0"/>
              <a:t> [</a:t>
            </a:r>
            <a:r>
              <a:rPr lang="en-US" dirty="0" err="1"/>
              <a:t>Riesen</a:t>
            </a:r>
            <a:r>
              <a:rPr lang="en-US" dirty="0"/>
              <a:t> and </a:t>
            </a:r>
            <a:r>
              <a:rPr lang="en-US" dirty="0" err="1"/>
              <a:t>Bunke</a:t>
            </a:r>
            <a:r>
              <a:rPr lang="en-US" dirty="0"/>
              <a:t>, 2009] can accurately solve the problem of GED, but they have very high computational complexity</a:t>
            </a:r>
          </a:p>
          <a:p>
            <a:r>
              <a:rPr lang="en-US" dirty="0"/>
              <a:t>- Traditional search algorithms mainly consider the graph structure, while ignoring the rich attribute information contained in the graph, including node features, edge features</a:t>
            </a:r>
          </a:p>
          <a:p>
            <a:endParaRPr lang="en-US" dirty="0"/>
          </a:p>
          <a:p>
            <a:r>
              <a:rPr lang="en-US" dirty="0"/>
              <a:t>Therefore, to compute the graph distances, people begin to use graph neural networks (GNNs) to learn the similarity between two graphs [Li et al., 2019]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0A220-B04A-B6F9-788C-D2A09040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24682800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30C0-C397-4EFA-AA12-89C5DCF1E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</a:rPr>
              <a:t>The expressive power of graph neural networks as a query language,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https://www.hpi.uni-potsdam.de/giese/bibadmin/show.php?id=17147</a:t>
            </a: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</a:rPr>
              <a:t>Representing Schema Structure with Graph Neural Networks for Text-to-SQL Parsing, 2019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https://www.hpi.uni-potsdam.de/giese/bibadmin/show.php?id=17146</a:t>
            </a: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</a:rPr>
              <a:t>The relational data </a:t>
            </a:r>
            <a:r>
              <a:rPr lang="en-US" sz="2000" dirty="0" err="1">
                <a:effectLst/>
                <a:latin typeface="Calibri,Helvetica,sans-serif,EmojiFont,Apple Color Emoji,Segoe UI Emoji,NotoColorEmoji,Segoe UI Symbol,Android Emoji,EmojiSymbols"/>
              </a:rPr>
              <a:t>borg</a:t>
            </a: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</a:rPr>
              <a:t> is learning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,Helvetica,sans-serif,EmojiFont,Apple Color Emoji,Segoe UI Emoji,NotoColorEmoji,Segoe UI Symbol,Android Emoji,EmojiSymbols"/>
                <a:hlinkClick r:id="rId4"/>
              </a:rPr>
              <a:t>https://www.hpi.uni-potsdam.de/giese/bibadmin/show.php?id=17148</a:t>
            </a:r>
            <a:br>
              <a:rPr lang="en-US" sz="20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0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0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b="1" u="sng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72FDA-D020-48A4-890C-9C69501F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,Helvetica,sans-serif,EmojiFont,Apple Color Emoji,Segoe UI Emoji,NotoColorEmoji,Segoe UI Symbol,Android Emoji,EmojiSymbols"/>
              </a:rPr>
              <a:t>Querying with GNNs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258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612C-F345-407E-8DFD-49970A2EC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9600" dirty="0">
                <a:effectLst/>
                <a:latin typeface="Calibri,Helvetica,sans-serif,EmojiFont,Apple Color Emoji,Segoe UI Emoji,NotoColorEmoji,Segoe UI Symbol,Android Emoji,EmojiSymbols"/>
              </a:rPr>
              <a:t>Expressive power of invariant and equivariant graph neural networks, 2020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effectLst/>
                <a:latin typeface="Calibri,Helvetica,sans-serif,EmojiFont,Apple Color Emoji,Segoe UI Emoji,NotoColorEmoji,Segoe UI Symbol,Android Emoji,EmojiSymbols"/>
                <a:hlinkClick r:id="rId2"/>
              </a:rPr>
              <a:t>https://www.hpi.uni-potsdam.de/giese/bibadmin/show.php?id=17139</a:t>
            </a:r>
            <a:endParaRPr lang="en-US" sz="96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6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6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effectLst/>
                <a:latin typeface="Calibri,Helvetica,sans-serif,EmojiFont,Apple Color Emoji,Segoe UI Emoji,NotoColorEmoji,Segoe UI Symbol,Android Emoji,EmojiSymbols"/>
              </a:rPr>
              <a:t>Equivariant Subgraph Aggregation Networks, 2021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600" dirty="0">
                <a:effectLst/>
                <a:latin typeface="Calibri,Helvetica,sans-serif,EmojiFont,Apple Color Emoji,Segoe UI Emoji,NotoColorEmoji,Segoe UI Symbol,Android Emoji,EmojiSymbols"/>
                <a:hlinkClick r:id="rId3"/>
              </a:rPr>
              <a:t>https://www.hpi.uni-potsdam.de/giese/bibadmin/show.php?id=17136</a:t>
            </a:r>
            <a:br>
              <a:rPr lang="en-US" sz="96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96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</a:br>
            <a:endParaRPr lang="en-US" sz="2800" dirty="0">
              <a:effectLst/>
              <a:latin typeface="Calibri,Helvetica,sans-serif,EmojiFont,Apple Color Emoji,Segoe UI Emoji,NotoColorEmoji,Segoe UI Symbol,Android Emoji,EmojiSymbols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048D8-2AC2-4C9B-B79C-DE735A2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,Helvetica,sans-serif,EmojiFont,Apple Color Emoji,Segoe UI Emoji,NotoColorEmoji,Segoe UI Symbol,Android Emoji,EmojiSymbols"/>
              </a:rPr>
              <a:t>Equivariance and </a:t>
            </a:r>
            <a:r>
              <a:rPr lang="en-US" sz="4000" b="1" dirty="0" err="1">
                <a:effectLst/>
                <a:latin typeface="Calibri,Helvetica,sans-serif,EmojiFont,Apple Color Emoji,Segoe UI Emoji,NotoColorEmoji,Segoe UI Symbol,Android Emoji,EmojiSymbols"/>
              </a:rPr>
              <a:t>Expressiviness</a:t>
            </a:r>
            <a:r>
              <a:rPr lang="en-US" sz="4000" b="1" dirty="0">
                <a:effectLst/>
                <a:latin typeface="Calibri,Helvetica,sans-serif,EmojiFont,Apple Color Emoji,Segoe UI Emoji,NotoColorEmoji,Segoe UI Symbol,Android Emoji,EmojiSymbols"/>
              </a:rPr>
              <a:t> of GNNs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37578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7D3E-68C9-4AC5-99EF-7F7CDF3951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Search Plan Generation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2"/>
              </a:rPr>
              <a:t>https://link.springer.com/chapter/10.1007/11841883_27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static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3"/>
              </a:rPr>
              <a:t>https://link.springer.com/article/10.1007/s10270-013-0372-2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static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4"/>
              </a:rPr>
              <a:t>https://journal.ub.tu-berlin.de/eceasst/article/view/268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dynamic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5"/>
              </a:rPr>
              <a:t>https://link.springer.com/chapter/10.1007/978-3-030-23611-3_13</a:t>
            </a:r>
            <a:r>
              <a:rPr lang="de-DE" sz="1800" dirty="0">
                <a:effectLst/>
                <a:latin typeface="Calibri,sans-serif"/>
              </a:rPr>
              <a:t> (hybrid </a:t>
            </a:r>
            <a:r>
              <a:rPr lang="de-DE" sz="1800" dirty="0" err="1">
                <a:effectLst/>
                <a:latin typeface="Calibri,sans-serif"/>
              </a:rPr>
              <a:t>search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plans</a:t>
            </a:r>
            <a:r>
              <a:rPr lang="de-DE" sz="1800" dirty="0">
                <a:effectLst/>
                <a:latin typeface="Calibri,sans-serif"/>
              </a:rPr>
              <a:t>; </a:t>
            </a:r>
            <a:r>
              <a:rPr lang="de-DE" sz="1800" dirty="0" err="1">
                <a:effectLst/>
                <a:latin typeface="Calibri,sans-serif"/>
              </a:rPr>
              <a:t>heuristic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used</a:t>
            </a:r>
            <a:r>
              <a:rPr lang="de-DE" sz="1800" dirty="0">
                <a:effectLst/>
                <a:latin typeface="Calibri,sans-serif"/>
              </a:rPr>
              <a:t> in </a:t>
            </a:r>
            <a:r>
              <a:rPr lang="de-DE" sz="1800" dirty="0" err="1">
                <a:effectLst/>
                <a:latin typeface="Calibri,sans-serif"/>
              </a:rPr>
              <a:t>our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tool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dirty="0">
                <a:effectLst/>
                <a:latin typeface="Calibri,sans-serif"/>
              </a:rPr>
              <a:t>LDBC </a:t>
            </a:r>
            <a:r>
              <a:rPr lang="de-DE" sz="1800" dirty="0" err="1">
                <a:effectLst/>
                <a:latin typeface="Calibri,sans-serif"/>
              </a:rPr>
              <a:t>Social</a:t>
            </a:r>
            <a:r>
              <a:rPr lang="de-DE" sz="1800" dirty="0">
                <a:effectLst/>
                <a:latin typeface="Calibri,sans-serif"/>
              </a:rPr>
              <a:t> Network Benchmark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6"/>
              </a:rPr>
              <a:t>https://dl.acm.org/doi/pdf/10.1145/2723372.2742786</a:t>
            </a:r>
            <a:r>
              <a:rPr lang="de-DE" sz="1800" dirty="0">
                <a:effectLst/>
                <a:latin typeface="Calibri,sans-serif"/>
              </a:rPr>
              <a:t> (initial </a:t>
            </a:r>
            <a:r>
              <a:rPr lang="de-DE" sz="1800" dirty="0" err="1">
                <a:effectLst/>
                <a:latin typeface="Calibri,sans-serif"/>
              </a:rPr>
              <a:t>paper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7"/>
              </a:rPr>
              <a:t>https://arxiv.org/abs/2001.02299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full</a:t>
            </a:r>
            <a:r>
              <a:rPr lang="de-DE" sz="1800" dirty="0">
                <a:effectLst/>
                <a:latin typeface="Calibri,sans-serif"/>
              </a:rPr>
              <a:t> </a:t>
            </a:r>
            <a:r>
              <a:rPr lang="de-DE" sz="1800" dirty="0" err="1">
                <a:effectLst/>
                <a:latin typeface="Calibri,sans-serif"/>
              </a:rPr>
              <a:t>documentation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  <a:hlinkClick r:id="rId8"/>
              </a:rPr>
              <a:t>https://github.com/ldbc/ldbc_snb_interactive</a:t>
            </a:r>
            <a:r>
              <a:rPr lang="de-DE" sz="1800" dirty="0">
                <a:effectLst/>
                <a:latin typeface="Calibri,sans-serif"/>
              </a:rPr>
              <a:t> (</a:t>
            </a:r>
            <a:r>
              <a:rPr lang="de-DE" sz="1800" dirty="0" err="1">
                <a:effectLst/>
                <a:latin typeface="Calibri,sans-serif"/>
              </a:rPr>
              <a:t>repo</a:t>
            </a:r>
            <a:r>
              <a:rPr lang="de-DE" sz="1800" dirty="0">
                <a:effectLst/>
                <a:latin typeface="Calibri,sans-serif"/>
              </a:rPr>
              <a:t>)</a:t>
            </a:r>
            <a:endParaRPr lang="en-US" dirty="0">
              <a:effectLst/>
              <a:latin typeface="wf_segoe-ui_norm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Calibri,sans-serif"/>
              </a:rPr>
              <a:t> </a:t>
            </a:r>
            <a:endParaRPr lang="en-US" dirty="0">
              <a:effectLst/>
              <a:latin typeface="wf_segoe-ui_normal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0D2FF-A44E-4EE1-B639-A7F4E4B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Plan Generation</a:t>
            </a:r>
          </a:p>
        </p:txBody>
      </p:sp>
    </p:spTree>
    <p:extLst>
      <p:ext uri="{BB962C8B-B14F-4D97-AF65-F5344CB8AC3E}">
        <p14:creationId xmlns:p14="http://schemas.microsoft.com/office/powerpoint/2010/main" val="26232941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77EC-8984-46FF-AEDA-AE36E884E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,Helvetica,sans-serif,EmojiFont,Apple Color Emoji,Segoe UI Emoji,NotoColorEmoji,Segoe UI Symbol,Android Emoji,EmojiSymbols"/>
              </a:rPr>
              <a:t>Expressivity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= repeated neighbor mixing collapses embeddings of different nodes into a fixed low-dimensional subspace.</a:t>
            </a:r>
          </a:p>
          <a:p>
            <a:endParaRPr lang="en-US" dirty="0">
              <a:latin typeface="Calibri,Helvetica,sans-serif,EmojiFont,Apple Color Emoji,Segoe UI Emoji,NotoColorEmoji,Segoe UI Symbol,Android Emoji,EmojiSymbols"/>
            </a:endParaRPr>
          </a:p>
          <a:p>
            <a:r>
              <a:rPr lang="en-US" sz="2800" b="1" dirty="0">
                <a:effectLst/>
                <a:latin typeface="Calibri,Helvetica,sans-serif,EmojiFont,Apple Color Emoji,Segoe UI Emoji,NotoColorEmoji,Segoe UI Symbol,Android Emoji,EmojiSymbols"/>
              </a:rPr>
              <a:t>Scalability</a:t>
            </a:r>
            <a:r>
              <a:rPr lang="en-US" sz="2800" dirty="0">
                <a:effectLst/>
                <a:latin typeface="Calibri,Helvetica,sans-serif,EmojiFont,Apple Color Emoji,Segoe UI Emoji,NotoColorEmoji,Segoe UI Symbol,Android Emoji,EmojiSymbols"/>
              </a:rPr>
              <a:t> = recursive expansion of neighbor nodes results in exponentially growing neighborhood size.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4586D-E5DA-4642-B6F7-6AD17F86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,Helvetica,sans-serif,EmojiFont,Apple Color Emoji,Segoe UI Emoji,NotoColorEmoji,Segoe UI Symbol,Android Emoji,EmojiSymbols"/>
              </a:rPr>
              <a:t>Tw</a:t>
            </a:r>
            <a:r>
              <a:rPr lang="en-US" sz="3600" b="1" dirty="0">
                <a:effectLst/>
                <a:latin typeface="Calibri,Helvetica,sans-serif,EmojiFont,Apple Color Emoji,Segoe UI Emoji,NotoColorEmoji,Segoe UI Symbol,Android Emoji,EmojiSymbols"/>
              </a:rPr>
              <a:t>o fundamental </a:t>
            </a:r>
            <a:r>
              <a:rPr lang="en-US" sz="3600" b="1" u="sng" dirty="0">
                <a:effectLst/>
                <a:latin typeface="Calibri,Helvetica,sans-serif,EmojiFont,Apple Color Emoji,Segoe UI Emoji,NotoColorEmoji,Segoe UI Symbol,Android Emoji,EmojiSymbols"/>
              </a:rPr>
              <a:t>challenges</a:t>
            </a:r>
            <a:r>
              <a:rPr lang="en-US" sz="3600" b="1" dirty="0">
                <a:effectLst/>
                <a:latin typeface="Calibri,Helvetica,sans-serif,EmojiFont,Apple Color Emoji,Segoe UI Emoji,NotoColorEmoji,Segoe UI Symbol,Android Emoji,EmojiSymbols"/>
              </a:rPr>
              <a:t> of GNNs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9460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8A9-9535-4818-8A63-5C488FDF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Query Matching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569B-38A5-4F45-97A4-80C0147C5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find out the query graph from the data graph, i.e., it is a search problem that involves ranking results (matches)</a:t>
            </a:r>
          </a:p>
        </p:txBody>
      </p:sp>
    </p:spTree>
    <p:extLst>
      <p:ext uri="{BB962C8B-B14F-4D97-AF65-F5344CB8AC3E}">
        <p14:creationId xmlns:p14="http://schemas.microsoft.com/office/powerpoint/2010/main" val="89656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18B3-D558-479C-BB79-BF171EBB3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Limitations of previous work (Bai et al., 2019; Li et al., 2019; Xu et al., 2019):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embed graphs into vector spaces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 do</a:t>
            </a:r>
            <a:r>
              <a:rPr lang="en-US" sz="2400" dirty="0">
                <a:latin typeface="+mj-lt"/>
              </a:rPr>
              <a:t> not impose geometric structure in the embedding space.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Conversely, using a GNN creates an ordered embedding that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leads to a well-structured embedding space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anose="05000000000000000000" pitchFamily="2" charset="2"/>
              </a:rPr>
              <a:t>	allows to efficiently navigate it in order to find subgraphs as well as </a:t>
            </a:r>
            <a:r>
              <a:rPr lang="en-US" sz="2400" dirty="0" err="1">
                <a:latin typeface="+mj-lt"/>
                <a:sym typeface="Wingdings" panose="05000000000000000000" pitchFamily="2" charset="2"/>
              </a:rPr>
              <a:t>supergraph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F26AE-C291-415A-A293-EE3E79B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 Subgraph Matching [Ying 2020]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FAD9D-A00F-D5AD-6588-C85650F8E7A7}"/>
              </a:ext>
            </a:extLst>
          </p:cNvPr>
          <p:cNvSpPr txBox="1"/>
          <p:nvPr/>
        </p:nvSpPr>
        <p:spPr>
          <a:xfrm>
            <a:off x="-1" y="6488668"/>
            <a:ext cx="4458713" cy="279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source</a:t>
            </a:r>
            <a:r>
              <a:rPr lang="en-US" sz="1200" dirty="0"/>
              <a:t>: Ying, et al., 2020, Neural Subgraph Matching</a:t>
            </a:r>
          </a:p>
        </p:txBody>
      </p:sp>
    </p:spTree>
    <p:extLst>
      <p:ext uri="{BB962C8B-B14F-4D97-AF65-F5344CB8AC3E}">
        <p14:creationId xmlns:p14="http://schemas.microsoft.com/office/powerpoint/2010/main" val="460490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52C2-A8E2-4157-970F-713B4479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Neuro Subgraph Matching </a:t>
            </a:r>
            <a:r>
              <a:rPr lang="en-US" sz="2800" dirty="0"/>
              <a:t>[Ying 2020]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29E23A-CAF9-4489-BE84-D21230EC19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245727" y="1490176"/>
            <a:ext cx="8523288" cy="28463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89ABC-FC31-4910-B5F0-C07044DE7554}"/>
              </a:ext>
            </a:extLst>
          </p:cNvPr>
          <p:cNvSpPr txBox="1"/>
          <p:nvPr/>
        </p:nvSpPr>
        <p:spPr>
          <a:xfrm>
            <a:off x="-1" y="6488668"/>
            <a:ext cx="4458713" cy="279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dirty="0"/>
              <a:t>source</a:t>
            </a:r>
            <a:r>
              <a:rPr lang="en-US" sz="1200" dirty="0"/>
              <a:t>: Ying, et al., 2020, Neural Subgraph Matching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E4CD2-AF0E-49CB-A874-3BA787078D71}"/>
              </a:ext>
            </a:extLst>
          </p:cNvPr>
          <p:cNvSpPr txBox="1"/>
          <p:nvPr/>
        </p:nvSpPr>
        <p:spPr>
          <a:xfrm>
            <a:off x="4165506" y="5295724"/>
            <a:ext cx="31022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M</a:t>
            </a:r>
            <a:r>
              <a:rPr lang="en-US" b="1" dirty="0">
                <a:effectLst/>
                <a:latin typeface="Arial" panose="020B0604020202020204" pitchFamily="34" charset="0"/>
              </a:rPr>
              <a:t>ax-margin loss </a:t>
            </a:r>
            <a:r>
              <a:rPr lang="en-US" dirty="0">
                <a:effectLst/>
                <a:latin typeface="Arial" panose="020B0604020202020204" pitchFamily="34" charset="0"/>
              </a:rPr>
              <a:t>is used to ensure that the </a:t>
            </a:r>
            <a:r>
              <a:rPr lang="en-US" u="sng" dirty="0">
                <a:effectLst/>
                <a:latin typeface="Arial" panose="020B0604020202020204" pitchFamily="34" charset="0"/>
              </a:rPr>
              <a:t>subgraph relationships</a:t>
            </a:r>
            <a:r>
              <a:rPr lang="en-US" dirty="0">
                <a:effectLst/>
                <a:latin typeface="Arial" panose="020B0604020202020204" pitchFamily="34" charset="0"/>
              </a:rPr>
              <a:t> are captured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FB284-E5B7-4397-AFFC-92D3F742900C}"/>
              </a:ext>
            </a:extLst>
          </p:cNvPr>
          <p:cNvSpPr txBox="1"/>
          <p:nvPr/>
        </p:nvSpPr>
        <p:spPr>
          <a:xfrm>
            <a:off x="1054740" y="5434224"/>
            <a:ext cx="272048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GNN</a:t>
            </a:r>
            <a:r>
              <a:rPr lang="en-US" dirty="0">
                <a:effectLst/>
                <a:latin typeface="Arial" panose="020B0604020202020204" pitchFamily="34" charset="0"/>
              </a:rPr>
              <a:t> is trained to learn the </a:t>
            </a:r>
            <a:r>
              <a:rPr lang="en-US" u="sng" dirty="0">
                <a:effectLst/>
                <a:latin typeface="Arial" panose="020B0604020202020204" pitchFamily="34" charset="0"/>
              </a:rPr>
              <a:t>order embedding </a:t>
            </a:r>
            <a:endParaRPr lang="en-US" u="sng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26D3E42-15AD-4EF4-B14A-1F1C94141BBB}"/>
              </a:ext>
            </a:extLst>
          </p:cNvPr>
          <p:cNvSpPr/>
          <p:nvPr/>
        </p:nvSpPr>
        <p:spPr>
          <a:xfrm rot="16200000">
            <a:off x="3522910" y="4039044"/>
            <a:ext cx="504619" cy="910667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3A6437-94AA-46AC-BEC3-378DE00FFFE5}"/>
              </a:ext>
            </a:extLst>
          </p:cNvPr>
          <p:cNvSpPr/>
          <p:nvPr/>
        </p:nvSpPr>
        <p:spPr>
          <a:xfrm rot="16200000">
            <a:off x="5486818" y="3676811"/>
            <a:ext cx="504619" cy="1675682"/>
          </a:xfrm>
          <a:prstGeom prst="leftBrace">
            <a:avLst>
              <a:gd name="adj1" fmla="val 8333"/>
              <a:gd name="adj2" fmla="val 4865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73EAF-A4ED-4609-B124-18BAE12199DA}"/>
              </a:ext>
            </a:extLst>
          </p:cNvPr>
          <p:cNvCxnSpPr>
            <a:cxnSpLocks/>
            <a:stCxn id="8" idx="0"/>
            <a:endCxn id="24" idx="1"/>
          </p:cNvCxnSpPr>
          <p:nvPr/>
        </p:nvCxnSpPr>
        <p:spPr>
          <a:xfrm flipV="1">
            <a:off x="5716640" y="4766962"/>
            <a:ext cx="0" cy="528762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C79553B-8BE3-47EC-B56D-71835C98CC6A}"/>
              </a:ext>
            </a:extLst>
          </p:cNvPr>
          <p:cNvCxnSpPr>
            <a:stCxn id="9" idx="0"/>
            <a:endCxn id="10" idx="1"/>
          </p:cNvCxnSpPr>
          <p:nvPr/>
        </p:nvCxnSpPr>
        <p:spPr>
          <a:xfrm rot="5400000" flipH="1" flipV="1">
            <a:off x="2745221" y="4416447"/>
            <a:ext cx="687537" cy="1348018"/>
          </a:xfrm>
          <a:prstGeom prst="bentConnector3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3689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8FD0-997C-4CC9-A5F0-6864F256174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Problem-1 </a:t>
                </a:r>
                <a:r>
                  <a:rPr lang="en-US" b="1" dirty="0">
                    <a:effectLst/>
                    <a:latin typeface="+mj-lt"/>
                  </a:rPr>
                  <a:t>Matching query to datasets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+mj-lt"/>
                  </a:rPr>
                  <a:t>Given a target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and a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, predict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i</a:t>
                </a:r>
                <a:r>
                  <a:rPr lang="en-US" dirty="0">
                    <a:effectLst/>
                    <a:latin typeface="+mj-lt"/>
                  </a:rPr>
                  <a:t>s isomorphic to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Then </a:t>
                </a:r>
                <a:r>
                  <a:rPr lang="en-US" dirty="0">
                    <a:effectLst/>
                    <a:latin typeface="+mj-lt"/>
                  </a:rPr>
                  <a:t>uses a neural model to decompose Problem 1 and solve Problem-2</a:t>
                </a:r>
                <a:r>
                  <a:rPr lang="en-US" dirty="0">
                    <a:latin typeface="+mj-lt"/>
                  </a:rPr>
                  <a:t> (with a certain accuracy)</a:t>
                </a: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effectLst/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effectLst/>
                    <a:latin typeface="+mj-lt"/>
                  </a:rPr>
                  <a:t>Problem-2 Matching neighborhoods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  <a:latin typeface="+mj-lt"/>
                  </a:rPr>
                  <a:t>Given a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around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 and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anchored at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effectLst/>
                    <a:latin typeface="+mj-lt"/>
                  </a:rPr>
                  <a:t>, make binary prediction of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is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+mj-lt"/>
                  </a:rPr>
                  <a:t> where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br>
                  <a:rPr lang="en-US" dirty="0">
                    <a:latin typeface="+mj-lt"/>
                  </a:rPr>
                </a:br>
                <a:r>
                  <a:rPr lang="en-US" dirty="0">
                    <a:effectLst/>
                    <a:latin typeface="+mj-lt"/>
                  </a:rPr>
                  <a:t>corresponds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8FD0-997C-4CC9-A5F0-6864F2561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275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2962BEF-8533-4797-B145-0734D875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problems of subgraph matching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B436E-A369-43B7-93F3-0629B9708785}"/>
              </a:ext>
            </a:extLst>
          </p:cNvPr>
          <p:cNvSpPr txBox="1"/>
          <p:nvPr/>
        </p:nvSpPr>
        <p:spPr bwMode="gray">
          <a:xfrm>
            <a:off x="2879521" y="5620082"/>
            <a:ext cx="624560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Caveat</a:t>
            </a:r>
            <a:r>
              <a:rPr lang="en-US" sz="1800" dirty="0"/>
              <a:t> - GNNs are good at similarity measurement tasks </a:t>
            </a:r>
            <a:r>
              <a:rPr lang="en-US" sz="1800" b="1" dirty="0"/>
              <a:t>but are not good </a:t>
            </a:r>
            <a:r>
              <a:rPr lang="en-US" sz="1800" dirty="0"/>
              <a:t>at substructure extraction tasks: shortest path, subgraph, self-loop, etc.</a:t>
            </a:r>
          </a:p>
        </p:txBody>
      </p:sp>
    </p:spTree>
    <p:extLst>
      <p:ext uri="{BB962C8B-B14F-4D97-AF65-F5344CB8AC3E}">
        <p14:creationId xmlns:p14="http://schemas.microsoft.com/office/powerpoint/2010/main" val="14059091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3263A4-205A-171E-9A82-A2A2FC8C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14738"/>
          </a:xfrm>
        </p:spPr>
        <p:txBody>
          <a:bodyPr/>
          <a:lstStyle/>
          <a:p>
            <a:r>
              <a:rPr lang="en-US" sz="2400" dirty="0" err="1"/>
              <a:t>Simgnn</a:t>
            </a:r>
            <a:r>
              <a:rPr lang="en-US" sz="2400" dirty="0"/>
              <a:t>: approach to fast graph similarity </a:t>
            </a:r>
            <a:r>
              <a:rPr lang="en-US" sz="1800" dirty="0"/>
              <a:t>[Bai 2019]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B1D92-3A0E-333E-2100-6A39B8EF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3" y="1021720"/>
            <a:ext cx="11105584" cy="5122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84A21-D96C-91C9-6A17-74125AF60D4F}"/>
              </a:ext>
            </a:extLst>
          </p:cNvPr>
          <p:cNvSpPr txBox="1"/>
          <p:nvPr/>
        </p:nvSpPr>
        <p:spPr bwMode="gray">
          <a:xfrm>
            <a:off x="0" y="6507689"/>
            <a:ext cx="8569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Bai, et al., 2019, </a:t>
            </a:r>
            <a:r>
              <a:rPr lang="en-US" sz="1200" dirty="0" err="1"/>
              <a:t>Simgnn</a:t>
            </a:r>
            <a:r>
              <a:rPr lang="en-US" sz="1200" dirty="0"/>
              <a:t>: A neural network approach to fast graph similarity computation.</a:t>
            </a:r>
          </a:p>
        </p:txBody>
      </p:sp>
    </p:spTree>
    <p:extLst>
      <p:ext uri="{BB962C8B-B14F-4D97-AF65-F5344CB8AC3E}">
        <p14:creationId xmlns:p14="http://schemas.microsoft.com/office/powerpoint/2010/main" val="19150377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HPI">
    <a:dk1>
      <a:srgbClr val="323232"/>
    </a:dk1>
    <a:lt1>
      <a:sysClr val="window" lastClr="FFFFFF"/>
    </a:lt1>
    <a:dk2>
      <a:srgbClr val="969696"/>
    </a:dk2>
    <a:lt2>
      <a:srgbClr val="5A6166"/>
    </a:lt2>
    <a:accent1>
      <a:srgbClr val="B1063A"/>
    </a:accent1>
    <a:accent2>
      <a:srgbClr val="DD640C"/>
    </a:accent2>
    <a:accent3>
      <a:srgbClr val="F6A800"/>
    </a:accent3>
    <a:accent4>
      <a:srgbClr val="007A9E"/>
    </a:accent4>
    <a:accent5>
      <a:srgbClr val="B4B4B4"/>
    </a:accent5>
    <a:accent6>
      <a:srgbClr val="DCDCDC"/>
    </a:accent6>
    <a:hlink>
      <a:srgbClr val="B1063A"/>
    </a:hlink>
    <a:folHlink>
      <a:srgbClr val="B106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1. Planning_Organization</Template>
  <TotalTime>865</TotalTime>
  <Words>3034</Words>
  <Application>Microsoft Office PowerPoint</Application>
  <PresentationFormat>Widescreen</PresentationFormat>
  <Paragraphs>251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Calibri,Helvetica,sans-serif,EmojiFont,Apple Color Emoji,Segoe UI Emoji,NotoColorEmoji,Segoe UI Symbol,Android Emoji,EmojiSymbols</vt:lpstr>
      <vt:lpstr>Calibri,sans-serif</vt:lpstr>
      <vt:lpstr>Cambria Math</vt:lpstr>
      <vt:lpstr>Times New Roman</vt:lpstr>
      <vt:lpstr>Verdana</vt:lpstr>
      <vt:lpstr>wf_segoe-ui_normal</vt:lpstr>
      <vt:lpstr>HPI PPT-Template</vt:lpstr>
      <vt:lpstr>Custom Design</vt:lpstr>
      <vt:lpstr>Graph Query Matching  &amp;  Graphs Isomorphism Counting  lecture-8  Course on Machine Learning on Spatio-Temporal Graphs (Summer Term 22)</vt:lpstr>
      <vt:lpstr>Intro</vt:lpstr>
      <vt:lpstr>Challenges Traditional Methods</vt:lpstr>
      <vt:lpstr>Two fundamental challenges of GNNs</vt:lpstr>
      <vt:lpstr>Graph Query Matching</vt:lpstr>
      <vt:lpstr>Neuro Subgraph Matching [Ying 2020]</vt:lpstr>
      <vt:lpstr>Framework of Neuro Subgraph Matching [Ying 2020]</vt:lpstr>
      <vt:lpstr>Decision problems of subgraph matching</vt:lpstr>
      <vt:lpstr>Simgnn: approach to fast graph similarity [Bai 2019]</vt:lpstr>
      <vt:lpstr>Simgnn: approach to fast graph similarity [Bai 2019]</vt:lpstr>
      <vt:lpstr>Hierarchical graph matching network for graph similarity [Xiu 2020][Ling 2021]</vt:lpstr>
      <vt:lpstr>Hierarchical graph matching network for graph similarity [Xiu et al. 2020]</vt:lpstr>
      <vt:lpstr>Hierarchical graph matching network for graph similarity [Xiu et al. 2020]</vt:lpstr>
      <vt:lpstr>GNN Hierarchical Graph Matching for Graph Similarity Computation [Xu et al. 2021]</vt:lpstr>
      <vt:lpstr> Deep graph similarity learning: a survey [Ma 2021]</vt:lpstr>
      <vt:lpstr> Deep graph similarity learning: a survey [Ma 2021]</vt:lpstr>
      <vt:lpstr>Taxonomy [Ma 2021]</vt:lpstr>
      <vt:lpstr>Challenge on Dynamic and Streaming Graphs </vt:lpstr>
      <vt:lpstr>Challenges - Interpretability</vt:lpstr>
      <vt:lpstr>Challenges – Few shot learning</vt:lpstr>
      <vt:lpstr>References Graph Query Matching</vt:lpstr>
      <vt:lpstr>Graph Isomorphism Counting</vt:lpstr>
      <vt:lpstr>Different Settings for Counting</vt:lpstr>
      <vt:lpstr>Intuition of the Graph Counting Problem</vt:lpstr>
      <vt:lpstr>Framework - neural subgraph isomorphism counting models [Liu 2020]</vt:lpstr>
      <vt:lpstr>Results [Liu et al. 2020]</vt:lpstr>
      <vt:lpstr>References Graph Isomorphism Counting</vt:lpstr>
      <vt:lpstr>GNNs and Weisfeiler-Lehman Isomorphism Test</vt:lpstr>
      <vt:lpstr>Additional topics</vt:lpstr>
      <vt:lpstr>Querying with GNNs</vt:lpstr>
      <vt:lpstr>Equivariance and Expressiviness of GNNs</vt:lpstr>
      <vt:lpstr>Search Plan Generation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for Graph Isomorphism and Graph Queries</dc:title>
  <dc:creator>Christian Adriano</dc:creator>
  <cp:lastModifiedBy>Christian Adriano</cp:lastModifiedBy>
  <cp:revision>77</cp:revision>
  <dcterms:created xsi:type="dcterms:W3CDTF">2021-11-24T08:57:33Z</dcterms:created>
  <dcterms:modified xsi:type="dcterms:W3CDTF">2022-05-25T10:20:57Z</dcterms:modified>
</cp:coreProperties>
</file>