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23" r:id="rId3"/>
    <p:sldId id="325" r:id="rId4"/>
    <p:sldId id="329" r:id="rId5"/>
    <p:sldId id="326" r:id="rId6"/>
    <p:sldId id="327" r:id="rId7"/>
    <p:sldId id="328" r:id="rId8"/>
    <p:sldId id="337" r:id="rId9"/>
    <p:sldId id="339" r:id="rId10"/>
    <p:sldId id="332" r:id="rId11"/>
    <p:sldId id="333" r:id="rId12"/>
    <p:sldId id="340" r:id="rId13"/>
    <p:sldId id="341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323"/>
            <p14:sldId id="325"/>
            <p14:sldId id="329"/>
            <p14:sldId id="326"/>
            <p14:sldId id="327"/>
            <p14:sldId id="328"/>
            <p14:sldId id="337"/>
            <p14:sldId id="339"/>
            <p14:sldId id="332"/>
            <p14:sldId id="333"/>
            <p14:sldId id="340"/>
            <p14:sldId id="341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6" autoAdjust="0"/>
    <p:restoredTop sz="92839" autoAdjust="0"/>
  </p:normalViewPr>
  <p:slideViewPr>
    <p:cSldViewPr snapToGrid="0">
      <p:cViewPr varScale="1">
        <p:scale>
          <a:sx n="79" d="100"/>
          <a:sy n="79" d="100"/>
        </p:scale>
        <p:origin x="42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8CD95-6EC3-42A9-B8F2-3BDC42B2A0E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18B0A-0F4B-47A8-B41E-016E631C77A9}">
      <dgm:prSet phldrT="[Text]"/>
      <dgm:spPr/>
      <dgm:t>
        <a:bodyPr/>
        <a:lstStyle/>
        <a:p>
          <a:r>
            <a:rPr lang="en-US" dirty="0"/>
            <a:t>Resource Exhaustion</a:t>
          </a:r>
        </a:p>
      </dgm:t>
    </dgm:pt>
    <dgm:pt modelId="{8E9ED42A-249C-4DAC-90E5-536125742333}" type="parTrans" cxnId="{A4DD5640-7BDA-465E-BC9D-FC149F131740}">
      <dgm:prSet/>
      <dgm:spPr/>
      <dgm:t>
        <a:bodyPr/>
        <a:lstStyle/>
        <a:p>
          <a:endParaRPr lang="en-US"/>
        </a:p>
      </dgm:t>
    </dgm:pt>
    <dgm:pt modelId="{F490B07A-3F0F-471C-AD8F-A214277D08B7}" type="sibTrans" cxnId="{A4DD5640-7BDA-465E-BC9D-FC149F131740}">
      <dgm:prSet/>
      <dgm:spPr/>
      <dgm:t>
        <a:bodyPr/>
        <a:lstStyle/>
        <a:p>
          <a:endParaRPr lang="en-US"/>
        </a:p>
      </dgm:t>
    </dgm:pt>
    <dgm:pt modelId="{8EDF4E5C-5DAA-4682-8C0D-3B428F01D8E8}">
      <dgm:prSet phldrT="[Text]"/>
      <dgm:spPr/>
      <dgm:t>
        <a:bodyPr/>
        <a:lstStyle/>
        <a:p>
          <a:r>
            <a:rPr lang="en-US" dirty="0"/>
            <a:t>Exhaust CPU</a:t>
          </a:r>
        </a:p>
      </dgm:t>
    </dgm:pt>
    <dgm:pt modelId="{C93F3C0E-F785-4BED-834E-535D2174C466}" type="parTrans" cxnId="{E0C88142-D727-41C8-80A6-B92476778EB8}">
      <dgm:prSet/>
      <dgm:spPr/>
      <dgm:t>
        <a:bodyPr/>
        <a:lstStyle/>
        <a:p>
          <a:endParaRPr lang="en-US"/>
        </a:p>
      </dgm:t>
    </dgm:pt>
    <dgm:pt modelId="{A88CFFD7-AE12-4C6A-96B1-816C6ECB2561}" type="sibTrans" cxnId="{E0C88142-D727-41C8-80A6-B92476778EB8}">
      <dgm:prSet/>
      <dgm:spPr/>
      <dgm:t>
        <a:bodyPr/>
        <a:lstStyle/>
        <a:p>
          <a:endParaRPr lang="en-US"/>
        </a:p>
      </dgm:t>
    </dgm:pt>
    <dgm:pt modelId="{DB828D36-CEC1-4272-ACFB-AF4612CA41CB}">
      <dgm:prSet phldrT="[Text]"/>
      <dgm:spPr/>
      <dgm:t>
        <a:bodyPr/>
        <a:lstStyle/>
        <a:p>
          <a:r>
            <a:rPr lang="en-US" dirty="0"/>
            <a:t>Container Pause</a:t>
          </a:r>
        </a:p>
      </dgm:t>
    </dgm:pt>
    <dgm:pt modelId="{CDC177C0-EC5A-475B-B537-2081940ED96A}" type="parTrans" cxnId="{69A31938-0F01-4C6A-9C24-60B5A27564AD}">
      <dgm:prSet/>
      <dgm:spPr/>
      <dgm:t>
        <a:bodyPr/>
        <a:lstStyle/>
        <a:p>
          <a:endParaRPr lang="en-US"/>
        </a:p>
      </dgm:t>
    </dgm:pt>
    <dgm:pt modelId="{C57FAD20-BAAF-4555-9E32-C8BABF91421B}" type="sibTrans" cxnId="{69A31938-0F01-4C6A-9C24-60B5A27564AD}">
      <dgm:prSet/>
      <dgm:spPr/>
      <dgm:t>
        <a:bodyPr/>
        <a:lstStyle/>
        <a:p>
          <a:endParaRPr lang="en-US"/>
        </a:p>
      </dgm:t>
    </dgm:pt>
    <dgm:pt modelId="{38CEC033-2BDB-4B5B-8735-BF89DCDE555E}">
      <dgm:prSet phldrT="[Text]"/>
      <dgm:spPr/>
      <dgm:t>
        <a:bodyPr/>
        <a:lstStyle/>
        <a:p>
          <a:r>
            <a:rPr lang="en-US" dirty="0" err="1"/>
            <a:t>hangup</a:t>
          </a:r>
          <a:r>
            <a:rPr lang="en-US" dirty="0"/>
            <a:t> of a service instance</a:t>
          </a:r>
        </a:p>
      </dgm:t>
    </dgm:pt>
    <dgm:pt modelId="{46AD4A76-B919-472A-B3BA-A60EF8B1B4AB}" type="parTrans" cxnId="{18E11DCB-6163-4CDD-8492-D07331B054E9}">
      <dgm:prSet/>
      <dgm:spPr/>
      <dgm:t>
        <a:bodyPr/>
        <a:lstStyle/>
        <a:p>
          <a:endParaRPr lang="en-US"/>
        </a:p>
      </dgm:t>
    </dgm:pt>
    <dgm:pt modelId="{526EBCDD-C059-4631-8203-919A89A16CEF}" type="sibTrans" cxnId="{18E11DCB-6163-4CDD-8492-D07331B054E9}">
      <dgm:prSet/>
      <dgm:spPr/>
      <dgm:t>
        <a:bodyPr/>
        <a:lstStyle/>
        <a:p>
          <a:endParaRPr lang="en-US"/>
        </a:p>
      </dgm:t>
    </dgm:pt>
    <dgm:pt modelId="{1E2450C5-C718-4806-BABB-1C4D7F80DFD4}">
      <dgm:prSet phldrT="[Text]"/>
      <dgm:spPr/>
      <dgm:t>
        <a:bodyPr/>
        <a:lstStyle/>
        <a:p>
          <a:r>
            <a:rPr lang="en-US" dirty="0"/>
            <a:t>Exhaust memory</a:t>
          </a:r>
        </a:p>
      </dgm:t>
    </dgm:pt>
    <dgm:pt modelId="{5A6A8164-60CC-4D6D-BDA9-FCEDAF780A11}" type="parTrans" cxnId="{A39127CC-D295-42D4-95D3-8376733275EB}">
      <dgm:prSet/>
      <dgm:spPr/>
      <dgm:t>
        <a:bodyPr/>
        <a:lstStyle/>
        <a:p>
          <a:endParaRPr lang="en-US"/>
        </a:p>
      </dgm:t>
    </dgm:pt>
    <dgm:pt modelId="{B2A4CFFC-9BD8-4CCC-8410-0CF1B0099FA6}" type="sibTrans" cxnId="{A39127CC-D295-42D4-95D3-8376733275EB}">
      <dgm:prSet/>
      <dgm:spPr/>
      <dgm:t>
        <a:bodyPr/>
        <a:lstStyle/>
        <a:p>
          <a:endParaRPr lang="en-US"/>
        </a:p>
      </dgm:t>
    </dgm:pt>
    <dgm:pt modelId="{BF81AD6B-2A56-4C41-8B7B-64653C8F9F2E}">
      <dgm:prSet phldrT="[Text]"/>
      <dgm:spPr/>
      <dgm:t>
        <a:bodyPr/>
        <a:lstStyle/>
        <a:p>
          <a:r>
            <a:rPr lang="en-US" dirty="0"/>
            <a:t>High load of requests</a:t>
          </a:r>
        </a:p>
      </dgm:t>
    </dgm:pt>
    <dgm:pt modelId="{1A4EBACD-FF3A-4C25-818F-B5E7F85DE3E5}" type="parTrans" cxnId="{4FA62A83-C67F-4DA7-B7CD-E05DFB585631}">
      <dgm:prSet/>
      <dgm:spPr/>
      <dgm:t>
        <a:bodyPr/>
        <a:lstStyle/>
        <a:p>
          <a:endParaRPr lang="en-US"/>
        </a:p>
      </dgm:t>
    </dgm:pt>
    <dgm:pt modelId="{74BDBDA2-B77B-4309-9E57-2A2DB486E2E8}" type="sibTrans" cxnId="{4FA62A83-C67F-4DA7-B7CD-E05DFB585631}">
      <dgm:prSet/>
      <dgm:spPr/>
      <dgm:t>
        <a:bodyPr/>
        <a:lstStyle/>
        <a:p>
          <a:endParaRPr lang="en-US"/>
        </a:p>
      </dgm:t>
    </dgm:pt>
    <dgm:pt modelId="{C164AB11-AF0E-4C5B-8B9D-6F487061E23E}">
      <dgm:prSet phldrT="[Text]"/>
      <dgm:spPr/>
      <dgm:t>
        <a:bodyPr/>
        <a:lstStyle/>
        <a:p>
          <a:r>
            <a:rPr lang="en-US" dirty="0"/>
            <a:t>Excessive Client’s request</a:t>
          </a:r>
        </a:p>
      </dgm:t>
    </dgm:pt>
    <dgm:pt modelId="{FB945D69-A0F9-4F0E-89D2-624306A6C1B5}" type="parTrans" cxnId="{F67548AC-100A-46DE-89C8-9365705E7D29}">
      <dgm:prSet/>
      <dgm:spPr/>
      <dgm:t>
        <a:bodyPr/>
        <a:lstStyle/>
        <a:p>
          <a:endParaRPr lang="en-US"/>
        </a:p>
      </dgm:t>
    </dgm:pt>
    <dgm:pt modelId="{8631287B-3AF2-4550-8122-756DFEAF5CC7}" type="sibTrans" cxnId="{F67548AC-100A-46DE-89C8-9365705E7D29}">
      <dgm:prSet/>
      <dgm:spPr/>
      <dgm:t>
        <a:bodyPr/>
        <a:lstStyle/>
        <a:p>
          <a:endParaRPr lang="en-US"/>
        </a:p>
      </dgm:t>
    </dgm:pt>
    <dgm:pt modelId="{83CAD80A-C1D3-4F8A-9A2F-5D50299E6A99}" type="pres">
      <dgm:prSet presAssocID="{34A8CD95-6EC3-42A9-B8F2-3BDC42B2A0E1}" presName="Name0" presStyleCnt="0">
        <dgm:presLayoutVars>
          <dgm:dir/>
          <dgm:animLvl val="lvl"/>
          <dgm:resizeHandles val="exact"/>
        </dgm:presLayoutVars>
      </dgm:prSet>
      <dgm:spPr/>
    </dgm:pt>
    <dgm:pt modelId="{59885B55-ECB9-40D4-8A51-06597F01686B}" type="pres">
      <dgm:prSet presAssocID="{AFD18B0A-0F4B-47A8-B41E-016E631C77A9}" presName="linNode" presStyleCnt="0"/>
      <dgm:spPr/>
    </dgm:pt>
    <dgm:pt modelId="{D131A8FA-3CF1-4B62-A194-86EF700C8695}" type="pres">
      <dgm:prSet presAssocID="{AFD18B0A-0F4B-47A8-B41E-016E631C77A9}" presName="parTx" presStyleLbl="revTx" presStyleIdx="0" presStyleCnt="3">
        <dgm:presLayoutVars>
          <dgm:chMax val="1"/>
          <dgm:bulletEnabled val="1"/>
        </dgm:presLayoutVars>
      </dgm:prSet>
      <dgm:spPr/>
    </dgm:pt>
    <dgm:pt modelId="{898B1AEB-6C54-4A00-8F82-CC1E5FB8CCA7}" type="pres">
      <dgm:prSet presAssocID="{AFD18B0A-0F4B-47A8-B41E-016E631C77A9}" presName="bracket" presStyleLbl="parChTrans1D1" presStyleIdx="0" presStyleCnt="3"/>
      <dgm:spPr/>
    </dgm:pt>
    <dgm:pt modelId="{A2AC76A8-209A-44A0-A40D-605A1C1E761D}" type="pres">
      <dgm:prSet presAssocID="{AFD18B0A-0F4B-47A8-B41E-016E631C77A9}" presName="spH" presStyleCnt="0"/>
      <dgm:spPr/>
    </dgm:pt>
    <dgm:pt modelId="{BD81EDBC-5C95-4826-B21C-262A60289523}" type="pres">
      <dgm:prSet presAssocID="{AFD18B0A-0F4B-47A8-B41E-016E631C77A9}" presName="desTx" presStyleLbl="node1" presStyleIdx="0" presStyleCnt="3" custScaleX="54317">
        <dgm:presLayoutVars>
          <dgm:bulletEnabled val="1"/>
        </dgm:presLayoutVars>
      </dgm:prSet>
      <dgm:spPr/>
    </dgm:pt>
    <dgm:pt modelId="{BAA47143-AA56-4AE5-BC85-62D868ED0DB8}" type="pres">
      <dgm:prSet presAssocID="{F490B07A-3F0F-471C-AD8F-A214277D08B7}" presName="spV" presStyleCnt="0"/>
      <dgm:spPr/>
    </dgm:pt>
    <dgm:pt modelId="{53668DF9-A9B1-4B1E-89A0-8AC2FA025705}" type="pres">
      <dgm:prSet presAssocID="{C164AB11-AF0E-4C5B-8B9D-6F487061E23E}" presName="linNode" presStyleCnt="0"/>
      <dgm:spPr/>
    </dgm:pt>
    <dgm:pt modelId="{F3886C95-E5D2-4503-8AC9-7FA4E70AE01E}" type="pres">
      <dgm:prSet presAssocID="{C164AB11-AF0E-4C5B-8B9D-6F487061E23E}" presName="parTx" presStyleLbl="revTx" presStyleIdx="1" presStyleCnt="3">
        <dgm:presLayoutVars>
          <dgm:chMax val="1"/>
          <dgm:bulletEnabled val="1"/>
        </dgm:presLayoutVars>
      </dgm:prSet>
      <dgm:spPr/>
    </dgm:pt>
    <dgm:pt modelId="{74534975-7AF3-4C52-8B2F-ED6445CD51C1}" type="pres">
      <dgm:prSet presAssocID="{C164AB11-AF0E-4C5B-8B9D-6F487061E23E}" presName="bracket" presStyleLbl="parChTrans1D1" presStyleIdx="1" presStyleCnt="3"/>
      <dgm:spPr/>
    </dgm:pt>
    <dgm:pt modelId="{942AF864-1025-42CE-8D47-B795E99AFAC5}" type="pres">
      <dgm:prSet presAssocID="{C164AB11-AF0E-4C5B-8B9D-6F487061E23E}" presName="spH" presStyleCnt="0"/>
      <dgm:spPr/>
    </dgm:pt>
    <dgm:pt modelId="{5C14A692-E7E6-4688-8889-207EE658683E}" type="pres">
      <dgm:prSet presAssocID="{C164AB11-AF0E-4C5B-8B9D-6F487061E23E}" presName="desTx" presStyleLbl="node1" presStyleIdx="1" presStyleCnt="3" custScaleX="54816">
        <dgm:presLayoutVars>
          <dgm:bulletEnabled val="1"/>
        </dgm:presLayoutVars>
      </dgm:prSet>
      <dgm:spPr/>
    </dgm:pt>
    <dgm:pt modelId="{B7EBFD8C-4D46-4748-8BC5-DB089AF818B5}" type="pres">
      <dgm:prSet presAssocID="{8631287B-3AF2-4550-8122-756DFEAF5CC7}" presName="spV" presStyleCnt="0"/>
      <dgm:spPr/>
    </dgm:pt>
    <dgm:pt modelId="{C0AE0032-2780-41A6-9753-B0FC9378B7BC}" type="pres">
      <dgm:prSet presAssocID="{DB828D36-CEC1-4272-ACFB-AF4612CA41CB}" presName="linNode" presStyleCnt="0"/>
      <dgm:spPr/>
    </dgm:pt>
    <dgm:pt modelId="{9763DD81-2ECF-4E62-90C9-914A93B5EB34}" type="pres">
      <dgm:prSet presAssocID="{DB828D36-CEC1-4272-ACFB-AF4612CA41CB}" presName="parTx" presStyleLbl="revTx" presStyleIdx="2" presStyleCnt="3">
        <dgm:presLayoutVars>
          <dgm:chMax val="1"/>
          <dgm:bulletEnabled val="1"/>
        </dgm:presLayoutVars>
      </dgm:prSet>
      <dgm:spPr/>
    </dgm:pt>
    <dgm:pt modelId="{DFE5D449-552A-44AC-A611-E09685020344}" type="pres">
      <dgm:prSet presAssocID="{DB828D36-CEC1-4272-ACFB-AF4612CA41CB}" presName="bracket" presStyleLbl="parChTrans1D1" presStyleIdx="2" presStyleCnt="3"/>
      <dgm:spPr/>
    </dgm:pt>
    <dgm:pt modelId="{F552C497-D0BD-49B4-9136-96D0B381409C}" type="pres">
      <dgm:prSet presAssocID="{DB828D36-CEC1-4272-ACFB-AF4612CA41CB}" presName="spH" presStyleCnt="0"/>
      <dgm:spPr/>
    </dgm:pt>
    <dgm:pt modelId="{D8F2B2D1-998E-448B-9870-8C1D2288D122}" type="pres">
      <dgm:prSet presAssocID="{DB828D36-CEC1-4272-ACFB-AF4612CA41CB}" presName="desTx" presStyleLbl="node1" presStyleIdx="2" presStyleCnt="3" custScaleX="53919">
        <dgm:presLayoutVars>
          <dgm:bulletEnabled val="1"/>
        </dgm:presLayoutVars>
      </dgm:prSet>
      <dgm:spPr/>
    </dgm:pt>
  </dgm:ptLst>
  <dgm:cxnLst>
    <dgm:cxn modelId="{432FCC1D-CD19-44FD-AF8F-70839D67F3D0}" type="presOf" srcId="{C164AB11-AF0E-4C5B-8B9D-6F487061E23E}" destId="{F3886C95-E5D2-4503-8AC9-7FA4E70AE01E}" srcOrd="0" destOrd="0" presId="urn:diagrams.loki3.com/BracketList"/>
    <dgm:cxn modelId="{69A31938-0F01-4C6A-9C24-60B5A27564AD}" srcId="{34A8CD95-6EC3-42A9-B8F2-3BDC42B2A0E1}" destId="{DB828D36-CEC1-4272-ACFB-AF4612CA41CB}" srcOrd="2" destOrd="0" parTransId="{CDC177C0-EC5A-475B-B537-2081940ED96A}" sibTransId="{C57FAD20-BAAF-4555-9E32-C8BABF91421B}"/>
    <dgm:cxn modelId="{3D64EC3A-2BF6-448E-9BF2-E97250A2EB41}" type="presOf" srcId="{DB828D36-CEC1-4272-ACFB-AF4612CA41CB}" destId="{9763DD81-2ECF-4E62-90C9-914A93B5EB34}" srcOrd="0" destOrd="0" presId="urn:diagrams.loki3.com/BracketList"/>
    <dgm:cxn modelId="{A4DD5640-7BDA-465E-BC9D-FC149F131740}" srcId="{34A8CD95-6EC3-42A9-B8F2-3BDC42B2A0E1}" destId="{AFD18B0A-0F4B-47A8-B41E-016E631C77A9}" srcOrd="0" destOrd="0" parTransId="{8E9ED42A-249C-4DAC-90E5-536125742333}" sibTransId="{F490B07A-3F0F-471C-AD8F-A214277D08B7}"/>
    <dgm:cxn modelId="{6E08B05E-9854-4629-9218-B25027B5EE31}" type="presOf" srcId="{8EDF4E5C-5DAA-4682-8C0D-3B428F01D8E8}" destId="{BD81EDBC-5C95-4826-B21C-262A60289523}" srcOrd="0" destOrd="0" presId="urn:diagrams.loki3.com/BracketList"/>
    <dgm:cxn modelId="{0460D35E-072A-4191-B93D-FC297ECC594D}" type="presOf" srcId="{34A8CD95-6EC3-42A9-B8F2-3BDC42B2A0E1}" destId="{83CAD80A-C1D3-4F8A-9A2F-5D50299E6A99}" srcOrd="0" destOrd="0" presId="urn:diagrams.loki3.com/BracketList"/>
    <dgm:cxn modelId="{23793B61-FDA5-4E85-BDF1-95C0642E54DA}" type="presOf" srcId="{38CEC033-2BDB-4B5B-8735-BF89DCDE555E}" destId="{D8F2B2D1-998E-448B-9870-8C1D2288D122}" srcOrd="0" destOrd="0" presId="urn:diagrams.loki3.com/BracketList"/>
    <dgm:cxn modelId="{E0C88142-D727-41C8-80A6-B92476778EB8}" srcId="{AFD18B0A-0F4B-47A8-B41E-016E631C77A9}" destId="{8EDF4E5C-5DAA-4682-8C0D-3B428F01D8E8}" srcOrd="0" destOrd="0" parTransId="{C93F3C0E-F785-4BED-834E-535D2174C466}" sibTransId="{A88CFFD7-AE12-4C6A-96B1-816C6ECB2561}"/>
    <dgm:cxn modelId="{FD2AB84C-AB32-41EC-9B9D-31E826941111}" type="presOf" srcId="{AFD18B0A-0F4B-47A8-B41E-016E631C77A9}" destId="{D131A8FA-3CF1-4B62-A194-86EF700C8695}" srcOrd="0" destOrd="0" presId="urn:diagrams.loki3.com/BracketList"/>
    <dgm:cxn modelId="{0E7AB652-F719-41F3-AE75-017BBAC7FC35}" type="presOf" srcId="{BF81AD6B-2A56-4C41-8B7B-64653C8F9F2E}" destId="{5C14A692-E7E6-4688-8889-207EE658683E}" srcOrd="0" destOrd="0" presId="urn:diagrams.loki3.com/BracketList"/>
    <dgm:cxn modelId="{4FA62A83-C67F-4DA7-B7CD-E05DFB585631}" srcId="{C164AB11-AF0E-4C5B-8B9D-6F487061E23E}" destId="{BF81AD6B-2A56-4C41-8B7B-64653C8F9F2E}" srcOrd="0" destOrd="0" parTransId="{1A4EBACD-FF3A-4C25-818F-B5E7F85DE3E5}" sibTransId="{74BDBDA2-B77B-4309-9E57-2A2DB486E2E8}"/>
    <dgm:cxn modelId="{F67548AC-100A-46DE-89C8-9365705E7D29}" srcId="{34A8CD95-6EC3-42A9-B8F2-3BDC42B2A0E1}" destId="{C164AB11-AF0E-4C5B-8B9D-6F487061E23E}" srcOrd="1" destOrd="0" parTransId="{FB945D69-A0F9-4F0E-89D2-624306A6C1B5}" sibTransId="{8631287B-3AF2-4550-8122-756DFEAF5CC7}"/>
    <dgm:cxn modelId="{4C7A01CB-C446-40D1-A665-79CE97AF26C6}" type="presOf" srcId="{1E2450C5-C718-4806-BABB-1C4D7F80DFD4}" destId="{BD81EDBC-5C95-4826-B21C-262A60289523}" srcOrd="0" destOrd="1" presId="urn:diagrams.loki3.com/BracketList"/>
    <dgm:cxn modelId="{18E11DCB-6163-4CDD-8492-D07331B054E9}" srcId="{DB828D36-CEC1-4272-ACFB-AF4612CA41CB}" destId="{38CEC033-2BDB-4B5B-8735-BF89DCDE555E}" srcOrd="0" destOrd="0" parTransId="{46AD4A76-B919-472A-B3BA-A60EF8B1B4AB}" sibTransId="{526EBCDD-C059-4631-8203-919A89A16CEF}"/>
    <dgm:cxn modelId="{A39127CC-D295-42D4-95D3-8376733275EB}" srcId="{AFD18B0A-0F4B-47A8-B41E-016E631C77A9}" destId="{1E2450C5-C718-4806-BABB-1C4D7F80DFD4}" srcOrd="1" destOrd="0" parTransId="{5A6A8164-60CC-4D6D-BDA9-FCEDAF780A11}" sibTransId="{B2A4CFFC-9BD8-4CCC-8410-0CF1B0099FA6}"/>
    <dgm:cxn modelId="{04BF6F8A-0EC8-413C-AD32-F17DF1EEB306}" type="presParOf" srcId="{83CAD80A-C1D3-4F8A-9A2F-5D50299E6A99}" destId="{59885B55-ECB9-40D4-8A51-06597F01686B}" srcOrd="0" destOrd="0" presId="urn:diagrams.loki3.com/BracketList"/>
    <dgm:cxn modelId="{AB00C527-0935-4B62-8E41-51AFE0D4FC8E}" type="presParOf" srcId="{59885B55-ECB9-40D4-8A51-06597F01686B}" destId="{D131A8FA-3CF1-4B62-A194-86EF700C8695}" srcOrd="0" destOrd="0" presId="urn:diagrams.loki3.com/BracketList"/>
    <dgm:cxn modelId="{43BAF9F2-301F-4338-A222-AAFDCD4CAFE1}" type="presParOf" srcId="{59885B55-ECB9-40D4-8A51-06597F01686B}" destId="{898B1AEB-6C54-4A00-8F82-CC1E5FB8CCA7}" srcOrd="1" destOrd="0" presId="urn:diagrams.loki3.com/BracketList"/>
    <dgm:cxn modelId="{C68411B1-CAC5-4CC8-AF65-4E1E53A8C467}" type="presParOf" srcId="{59885B55-ECB9-40D4-8A51-06597F01686B}" destId="{A2AC76A8-209A-44A0-A40D-605A1C1E761D}" srcOrd="2" destOrd="0" presId="urn:diagrams.loki3.com/BracketList"/>
    <dgm:cxn modelId="{0502FF5A-28CF-4C5D-8834-CC527AD16818}" type="presParOf" srcId="{59885B55-ECB9-40D4-8A51-06597F01686B}" destId="{BD81EDBC-5C95-4826-B21C-262A60289523}" srcOrd="3" destOrd="0" presId="urn:diagrams.loki3.com/BracketList"/>
    <dgm:cxn modelId="{98753F57-EF5D-4F2A-871E-1B479B8D8AD6}" type="presParOf" srcId="{83CAD80A-C1D3-4F8A-9A2F-5D50299E6A99}" destId="{BAA47143-AA56-4AE5-BC85-62D868ED0DB8}" srcOrd="1" destOrd="0" presId="urn:diagrams.loki3.com/BracketList"/>
    <dgm:cxn modelId="{B906005C-B231-49B4-86D5-7F1525F07066}" type="presParOf" srcId="{83CAD80A-C1D3-4F8A-9A2F-5D50299E6A99}" destId="{53668DF9-A9B1-4B1E-89A0-8AC2FA025705}" srcOrd="2" destOrd="0" presId="urn:diagrams.loki3.com/BracketList"/>
    <dgm:cxn modelId="{8AC246BE-D73D-4B4C-945D-75B7B392CCF4}" type="presParOf" srcId="{53668DF9-A9B1-4B1E-89A0-8AC2FA025705}" destId="{F3886C95-E5D2-4503-8AC9-7FA4E70AE01E}" srcOrd="0" destOrd="0" presId="urn:diagrams.loki3.com/BracketList"/>
    <dgm:cxn modelId="{671FBCB0-99F1-404C-AFD5-A2FD31DF5F6C}" type="presParOf" srcId="{53668DF9-A9B1-4B1E-89A0-8AC2FA025705}" destId="{74534975-7AF3-4C52-8B2F-ED6445CD51C1}" srcOrd="1" destOrd="0" presId="urn:diagrams.loki3.com/BracketList"/>
    <dgm:cxn modelId="{5318F0AC-B827-4337-84CD-A79F3075F969}" type="presParOf" srcId="{53668DF9-A9B1-4B1E-89A0-8AC2FA025705}" destId="{942AF864-1025-42CE-8D47-B795E99AFAC5}" srcOrd="2" destOrd="0" presId="urn:diagrams.loki3.com/BracketList"/>
    <dgm:cxn modelId="{0ADBC635-C5E0-41D2-A245-805139E41DB1}" type="presParOf" srcId="{53668DF9-A9B1-4B1E-89A0-8AC2FA025705}" destId="{5C14A692-E7E6-4688-8889-207EE658683E}" srcOrd="3" destOrd="0" presId="urn:diagrams.loki3.com/BracketList"/>
    <dgm:cxn modelId="{F39005CF-19A8-41E2-8A89-5F0D09CEFFF8}" type="presParOf" srcId="{83CAD80A-C1D3-4F8A-9A2F-5D50299E6A99}" destId="{B7EBFD8C-4D46-4748-8BC5-DB089AF818B5}" srcOrd="3" destOrd="0" presId="urn:diagrams.loki3.com/BracketList"/>
    <dgm:cxn modelId="{C908D68A-2E6E-45D1-8666-2C4CE1BD6C82}" type="presParOf" srcId="{83CAD80A-C1D3-4F8A-9A2F-5D50299E6A99}" destId="{C0AE0032-2780-41A6-9753-B0FC9378B7BC}" srcOrd="4" destOrd="0" presId="urn:diagrams.loki3.com/BracketList"/>
    <dgm:cxn modelId="{D1DAA8AC-9D00-4EE2-8A47-E9787A1D9CB3}" type="presParOf" srcId="{C0AE0032-2780-41A6-9753-B0FC9378B7BC}" destId="{9763DD81-2ECF-4E62-90C9-914A93B5EB34}" srcOrd="0" destOrd="0" presId="urn:diagrams.loki3.com/BracketList"/>
    <dgm:cxn modelId="{E97A0CDF-E5AB-4C9E-90BE-5AEB8DC4DAAE}" type="presParOf" srcId="{C0AE0032-2780-41A6-9753-B0FC9378B7BC}" destId="{DFE5D449-552A-44AC-A611-E09685020344}" srcOrd="1" destOrd="0" presId="urn:diagrams.loki3.com/BracketList"/>
    <dgm:cxn modelId="{63B6C589-853B-4FA2-8FB9-716E2A9F7534}" type="presParOf" srcId="{C0AE0032-2780-41A6-9753-B0FC9378B7BC}" destId="{F552C497-D0BD-49B4-9136-96D0B381409C}" srcOrd="2" destOrd="0" presId="urn:diagrams.loki3.com/BracketList"/>
    <dgm:cxn modelId="{264616FF-FB60-4EF0-8652-DD1A41B8D77A}" type="presParOf" srcId="{C0AE0032-2780-41A6-9753-B0FC9378B7BC}" destId="{D8F2B2D1-998E-448B-9870-8C1D2288D12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1A8FA-3CF1-4B62-A194-86EF700C8695}">
      <dsp:nvSpPr>
        <dsp:cNvPr id="0" name=""/>
        <dsp:cNvSpPr/>
      </dsp:nvSpPr>
      <dsp:spPr>
        <a:xfrm>
          <a:off x="864912" y="1008054"/>
          <a:ext cx="1403036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 Exhaustion</a:t>
          </a:r>
        </a:p>
      </dsp:txBody>
      <dsp:txXfrm>
        <a:off x="864912" y="1008054"/>
        <a:ext cx="1403036" cy="534600"/>
      </dsp:txXfrm>
    </dsp:sp>
    <dsp:sp modelId="{898B1AEB-6C54-4A00-8F82-CC1E5FB8CCA7}">
      <dsp:nvSpPr>
        <dsp:cNvPr id="0" name=""/>
        <dsp:cNvSpPr/>
      </dsp:nvSpPr>
      <dsp:spPr>
        <a:xfrm>
          <a:off x="2267948" y="966288"/>
          <a:ext cx="280607" cy="61813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1EDBC-5C95-4826-B21C-262A60289523}">
      <dsp:nvSpPr>
        <dsp:cNvPr id="0" name=""/>
        <dsp:cNvSpPr/>
      </dsp:nvSpPr>
      <dsp:spPr>
        <a:xfrm>
          <a:off x="2660798" y="966288"/>
          <a:ext cx="2072877" cy="618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Exhaust CPU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Exhaust memory</a:t>
          </a:r>
        </a:p>
      </dsp:txBody>
      <dsp:txXfrm>
        <a:off x="2660798" y="966288"/>
        <a:ext cx="2072877" cy="618131"/>
      </dsp:txXfrm>
    </dsp:sp>
    <dsp:sp modelId="{F3886C95-E5D2-4503-8AC9-7FA4E70AE01E}">
      <dsp:nvSpPr>
        <dsp:cNvPr id="0" name=""/>
        <dsp:cNvSpPr/>
      </dsp:nvSpPr>
      <dsp:spPr>
        <a:xfrm>
          <a:off x="864912" y="1642019"/>
          <a:ext cx="1403036" cy="75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Excessive Client’s request</a:t>
          </a:r>
        </a:p>
      </dsp:txBody>
      <dsp:txXfrm>
        <a:off x="864912" y="1642019"/>
        <a:ext cx="1403036" cy="752400"/>
      </dsp:txXfrm>
    </dsp:sp>
    <dsp:sp modelId="{74534975-7AF3-4C52-8B2F-ED6445CD51C1}">
      <dsp:nvSpPr>
        <dsp:cNvPr id="0" name=""/>
        <dsp:cNvSpPr/>
      </dsp:nvSpPr>
      <dsp:spPr>
        <a:xfrm>
          <a:off x="2267948" y="1642019"/>
          <a:ext cx="280607" cy="7524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4A692-E7E6-4688-8889-207EE658683E}">
      <dsp:nvSpPr>
        <dsp:cNvPr id="0" name=""/>
        <dsp:cNvSpPr/>
      </dsp:nvSpPr>
      <dsp:spPr>
        <a:xfrm>
          <a:off x="2660798" y="1642019"/>
          <a:ext cx="2091920" cy="75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High load of requests</a:t>
          </a:r>
        </a:p>
      </dsp:txBody>
      <dsp:txXfrm>
        <a:off x="2660798" y="1642019"/>
        <a:ext cx="2091920" cy="752400"/>
      </dsp:txXfrm>
    </dsp:sp>
    <dsp:sp modelId="{9763DD81-2ECF-4E62-90C9-914A93B5EB34}">
      <dsp:nvSpPr>
        <dsp:cNvPr id="0" name=""/>
        <dsp:cNvSpPr/>
      </dsp:nvSpPr>
      <dsp:spPr>
        <a:xfrm>
          <a:off x="864912" y="2468726"/>
          <a:ext cx="1403036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Container Pause</a:t>
          </a:r>
        </a:p>
      </dsp:txBody>
      <dsp:txXfrm>
        <a:off x="864912" y="2468726"/>
        <a:ext cx="1403036" cy="534600"/>
      </dsp:txXfrm>
    </dsp:sp>
    <dsp:sp modelId="{DFE5D449-552A-44AC-A611-E09685020344}">
      <dsp:nvSpPr>
        <dsp:cNvPr id="0" name=""/>
        <dsp:cNvSpPr/>
      </dsp:nvSpPr>
      <dsp:spPr>
        <a:xfrm>
          <a:off x="2267948" y="2452019"/>
          <a:ext cx="280607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2B2D1-998E-448B-9870-8C1D2288D122}">
      <dsp:nvSpPr>
        <dsp:cNvPr id="0" name=""/>
        <dsp:cNvSpPr/>
      </dsp:nvSpPr>
      <dsp:spPr>
        <a:xfrm>
          <a:off x="2660798" y="2452019"/>
          <a:ext cx="2057688" cy="568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hangup</a:t>
          </a:r>
          <a:r>
            <a:rPr lang="en-US" sz="1600" kern="1200" dirty="0"/>
            <a:t> of a service instance</a:t>
          </a:r>
        </a:p>
      </dsp:txBody>
      <dsp:txXfrm>
        <a:off x="2660798" y="2452019"/>
        <a:ext cx="2057688" cy="568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5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7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5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55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2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56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2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E657D4-341B-4123-93E2-EE63B48CE7B9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26E6C6-FEF3-44F4-8DA0-16D7FF019302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8340AA-A0FD-474B-AC5A-E7633E5DC2DE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4B529B-4953-432D-B03F-EB211F8D37A1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374620-1F65-4CC3-88EB-58C9DD26F46E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E777A18-95EE-4DD8-9BD8-20FC04C50247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BA24AA-B7D5-4FFE-8D73-17E57C4CE829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2E271776-67EC-484C-8398-831DC4FA5109}" type="datetime1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147C50-A150-4E7A-B4A5-3F4CF9B1E3B2}" type="datetime1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6EBBE365-CF2F-4A12-A6A4-20E9054E4628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4236" y="1258998"/>
            <a:ext cx="10226566" cy="4066164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Anomaly Detection in Microservices Cloud application:</a:t>
            </a:r>
            <a:br>
              <a:rPr lang="en-US" sz="4400" b="1" dirty="0"/>
            </a:br>
            <a:r>
              <a:rPr lang="en-US" sz="4400" b="1" dirty="0"/>
              <a:t> </a:t>
            </a:r>
            <a:br>
              <a:rPr lang="en-US" sz="4400" b="1" dirty="0"/>
            </a:br>
            <a:r>
              <a:rPr lang="en-US" sz="3600" dirty="0"/>
              <a:t>Benchmark &amp; Scenarios</a:t>
            </a:r>
            <a:br>
              <a:rPr lang="en-US" sz="4400" b="1" dirty="0"/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Co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urse on Graph Neural Networks (Summer Term 22)</a:t>
            </a: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0725" y="4706741"/>
            <a:ext cx="7515022" cy="178006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Barkowski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matthias.barkowski@hpi.de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  <a:p>
            <a:r>
              <a:rPr lang="en-US" altLang="x-none" sz="6400" dirty="0" err="1">
                <a:ea typeface="ＭＳ Ｐゴシック" charset="-128"/>
              </a:rPr>
              <a:t>Iqra</a:t>
            </a:r>
            <a:r>
              <a:rPr lang="en-US" altLang="x-none" sz="6400" dirty="0">
                <a:ea typeface="ＭＳ Ｐゴシック" charset="-128"/>
              </a:rPr>
              <a:t> Zafar (</a:t>
            </a:r>
            <a:r>
              <a:rPr lang="en-US" altLang="x-none" sz="64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77301693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EA4B-B912-19BF-A44B-57DEA0AC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Monitored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5E5B-6F55-0842-E4A3-88C07A46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14A1242-104F-52E5-93CF-2EE77C3DC791}"/>
              </a:ext>
            </a:extLst>
          </p:cNvPr>
          <p:cNvSpPr txBox="1">
            <a:spLocks/>
          </p:cNvSpPr>
          <p:nvPr/>
        </p:nvSpPr>
        <p:spPr>
          <a:xfrm>
            <a:off x="358774" y="878246"/>
            <a:ext cx="11474451" cy="334860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Monitored Nodes: </a:t>
            </a:r>
            <a:r>
              <a:rPr lang="en-US" sz="1600" dirty="0"/>
              <a:t>all services involved in under-monitoring system </a:t>
            </a:r>
            <a:r>
              <a:rPr lang="en-US" sz="1600" dirty="0">
                <a:solidFill>
                  <a:schemeClr val="accent1"/>
                </a:solidFill>
              </a:rPr>
              <a:t>(carts,catalogue,front-end,orders,payment,queue-master,rabbitmq,session-db,shipping,user,user-db)</a:t>
            </a:r>
          </a:p>
          <a:p>
            <a:r>
              <a:rPr lang="en-US" sz="1600" b="1" dirty="0"/>
              <a:t>Features: </a:t>
            </a:r>
            <a:r>
              <a:rPr lang="en-US" sz="1600" dirty="0"/>
              <a:t>CPU Usage, Memory Usage</a:t>
            </a:r>
          </a:p>
          <a:p>
            <a:r>
              <a:rPr lang="en-US" sz="1600" b="1" dirty="0"/>
              <a:t>Data Set: </a:t>
            </a:r>
          </a:p>
          <a:p>
            <a:pPr marL="697194" lvl="1" indent="-457200">
              <a:buFont typeface="+mj-lt"/>
              <a:buAutoNum type="arabicPeriod"/>
            </a:pPr>
            <a:r>
              <a:rPr lang="en-US" sz="1600" dirty="0"/>
              <a:t>Training set (Normal) used for calibration </a:t>
            </a:r>
          </a:p>
          <a:p>
            <a:pPr marL="697194" lvl="1" indent="-457200">
              <a:buFont typeface="+mj-lt"/>
              <a:buAutoNum type="arabicPeriod"/>
            </a:pPr>
            <a:r>
              <a:rPr lang="en-US" sz="1600" dirty="0"/>
              <a:t>Test set (Abnormal)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25267-9E93-0E9C-9576-1247F0CB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88" y="3485231"/>
            <a:ext cx="8623418" cy="3228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21F1E0-1204-F859-DC8D-0AD74CFA2F7B}"/>
              </a:ext>
            </a:extLst>
          </p:cNvPr>
          <p:cNvSpPr/>
          <p:nvPr/>
        </p:nvSpPr>
        <p:spPr bwMode="gray">
          <a:xfrm>
            <a:off x="3069771" y="3498980"/>
            <a:ext cx="653143" cy="32150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0EB20-B896-EB77-0651-F2CC61BE2324}"/>
              </a:ext>
            </a:extLst>
          </p:cNvPr>
          <p:cNvSpPr/>
          <p:nvPr/>
        </p:nvSpPr>
        <p:spPr bwMode="gray">
          <a:xfrm>
            <a:off x="6382139" y="3515779"/>
            <a:ext cx="581608" cy="32150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10" name="Graphic 9" descr="Line arrow: Slight curve with solid fill">
            <a:extLst>
              <a:ext uri="{FF2B5EF4-FFF2-40B4-BE49-F238E27FC236}">
                <a16:creationId xmlns:a16="http://schemas.microsoft.com/office/drawing/2014/main" id="{D931888D-4E45-23CE-5D8A-B5BAE8008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5211" y="376381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98BF53-14E6-B9AB-3F2A-85B0300A7951}"/>
              </a:ext>
            </a:extLst>
          </p:cNvPr>
          <p:cNvSpPr txBox="1"/>
          <p:nvPr/>
        </p:nvSpPr>
        <p:spPr bwMode="gray">
          <a:xfrm>
            <a:off x="1274218" y="3995334"/>
            <a:ext cx="1091681" cy="2315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>
                <a:solidFill>
                  <a:schemeClr val="accent1"/>
                </a:solidFill>
              </a:rPr>
              <a:t>timestamp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ED29F-A41C-6351-0B88-43D4DFC6632E}"/>
              </a:ext>
            </a:extLst>
          </p:cNvPr>
          <p:cNvSpPr txBox="1"/>
          <p:nvPr/>
        </p:nvSpPr>
        <p:spPr bwMode="gray">
          <a:xfrm>
            <a:off x="7145037" y="2615310"/>
            <a:ext cx="2424993" cy="26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>
                <a:solidFill>
                  <a:schemeClr val="accent1"/>
                </a:solidFill>
              </a:rPr>
              <a:t>CPU Usage of Order service</a:t>
            </a:r>
          </a:p>
        </p:txBody>
      </p:sp>
      <p:pic>
        <p:nvPicPr>
          <p:cNvPr id="16" name="Graphic 15" descr="Line arrow: Counter-clockwise curve with solid fill">
            <a:extLst>
              <a:ext uri="{FF2B5EF4-FFF2-40B4-BE49-F238E27FC236}">
                <a16:creationId xmlns:a16="http://schemas.microsoft.com/office/drawing/2014/main" id="{55F38C21-26C7-4A84-3F68-524EEA33D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718544">
            <a:off x="6348988" y="254082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E6F61-DDCF-9DCD-C353-579125F6D4C5}"/>
              </a:ext>
            </a:extLst>
          </p:cNvPr>
          <p:cNvSpPr txBox="1"/>
          <p:nvPr/>
        </p:nvSpPr>
        <p:spPr bwMode="gray">
          <a:xfrm>
            <a:off x="681135" y="4478694"/>
            <a:ext cx="190092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2/17/2022 10:30:30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2/17/2022 10:30:40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     For every 10 sec</a:t>
            </a:r>
          </a:p>
        </p:txBody>
      </p:sp>
    </p:spTree>
    <p:extLst>
      <p:ext uri="{BB962C8B-B14F-4D97-AF65-F5344CB8AC3E}">
        <p14:creationId xmlns:p14="http://schemas.microsoft.com/office/powerpoint/2010/main" val="286133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40CB-F259-36A1-98E1-6B195481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453183"/>
          </a:xfrm>
        </p:spPr>
        <p:txBody>
          <a:bodyPr/>
          <a:lstStyle/>
          <a:p>
            <a:r>
              <a:rPr lang="en-US" sz="2000" dirty="0"/>
              <a:t>Comparison btw Time-Series vs Graph based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045D-FB6B-E369-E80D-620DCACD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19671"/>
            <a:ext cx="4932727" cy="2797176"/>
          </a:xfrm>
        </p:spPr>
        <p:txBody>
          <a:bodyPr/>
          <a:lstStyle/>
          <a:p>
            <a:r>
              <a:rPr lang="en-US" b="1" dirty="0"/>
              <a:t>Time-Series anomaly Detection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Anomaly detection involves identifying the differences, deviations, and exceptions from the norm in a dataset 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Approach: Extreme value Theory </a:t>
            </a:r>
          </a:p>
          <a:p>
            <a:r>
              <a:rPr lang="en-US" b="1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FCDD4-6293-3A20-89E0-02D60F3A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D65DD-D53B-CC2D-07C7-495E91FEE155}"/>
              </a:ext>
            </a:extLst>
          </p:cNvPr>
          <p:cNvSpPr txBox="1"/>
          <p:nvPr/>
        </p:nvSpPr>
        <p:spPr bwMode="gray">
          <a:xfrm>
            <a:off x="478369" y="6067668"/>
            <a:ext cx="79516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Hooi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Bryan.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Anomaly detection in graphs and time series: Algorithms and applications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Diss. Army Research Laboratory, 2019.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FD7BD1-1CDA-573C-A394-6259F390144D}"/>
              </a:ext>
            </a:extLst>
          </p:cNvPr>
          <p:cNvSpPr txBox="1">
            <a:spLocks/>
          </p:cNvSpPr>
          <p:nvPr/>
        </p:nvSpPr>
        <p:spPr bwMode="gray">
          <a:xfrm>
            <a:off x="6633154" y="1019671"/>
            <a:ext cx="4932727" cy="234833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Graph-based anomaly Detection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2E2E"/>
                </a:solidFill>
                <a:effectLst/>
                <a:latin typeface="NexusSerif"/>
              </a:rPr>
              <a:t>analyze connectivity patterns in communication networks and identify suspicious behaviors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2E2E"/>
                </a:solidFill>
                <a:latin typeface="NexusSerif"/>
              </a:rPr>
              <a:t>Approach: </a:t>
            </a:r>
            <a:r>
              <a:rPr lang="en-US" sz="1800" dirty="0">
                <a:solidFill>
                  <a:srgbClr val="000000"/>
                </a:solidFill>
                <a:latin typeface="Gulliver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ulliver"/>
              </a:rPr>
              <a:t>ttributed graph model</a:t>
            </a:r>
            <a:r>
              <a:rPr lang="en-US" dirty="0"/>
              <a:t> 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0A655E-0E53-68C0-B31B-43A04506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4" y="3818763"/>
            <a:ext cx="3005706" cy="19146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BBAE5-CB57-263A-9868-A1AFCE268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37" y="3595012"/>
            <a:ext cx="34385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9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45E4-0990-E971-C587-E6963C6F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94662"/>
            <a:ext cx="9169401" cy="104828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WP-1 – Anomaly Detection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808D-756F-EAF8-99BB-F09469CB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1153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Anomaly Detection using (Extreme Value Theory-EVT)-&gt; Find out anomalous KPI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Granger Causality test -&gt; capture correlation among time series data</a:t>
            </a:r>
          </a:p>
          <a:p>
            <a:r>
              <a:rPr lang="en-US" dirty="0"/>
              <a:t>                                     -&gt; help to determine anomaly propagation (WP-2)</a:t>
            </a:r>
          </a:p>
          <a:p>
            <a:endParaRPr lang="en-US" dirty="0"/>
          </a:p>
          <a:p>
            <a:pPr marL="0" lvl="1" indent="0">
              <a:buNone/>
            </a:pPr>
            <a:r>
              <a:rPr lang="en-US" dirty="0"/>
              <a:t>  </a:t>
            </a:r>
            <a:endParaRPr lang="en-US" dirty="0">
              <a:solidFill>
                <a:srgbClr val="333333"/>
              </a:solidFill>
              <a:latin typeface="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0AF5-A662-8334-3BB0-67E11468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0EEE4-6F5A-2315-1EE9-E671BAC4F5D9}"/>
              </a:ext>
            </a:extLst>
          </p:cNvPr>
          <p:cNvSpPr txBox="1"/>
          <p:nvPr/>
        </p:nvSpPr>
        <p:spPr bwMode="gray">
          <a:xfrm>
            <a:off x="384424" y="3828810"/>
            <a:ext cx="1170622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 Ji,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Suozhao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Wenjun Wu, and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Yanjun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Pu. 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"Multi-indicators prediction in microservice using Granger causality test and Attention LSTM."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IEEE World Congress on Services (SERVICES)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2020.</a:t>
            </a:r>
          </a:p>
          <a:p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2- </a:t>
            </a:r>
            <a:r>
              <a:rPr lang="en-US" sz="1400" dirty="0"/>
              <a:t>Li Wu, Johan </a:t>
            </a:r>
            <a:r>
              <a:rPr lang="en-US" sz="1400" dirty="0" err="1"/>
              <a:t>Tordsson</a:t>
            </a:r>
            <a:r>
              <a:rPr lang="en-US" sz="1400" dirty="0"/>
              <a:t>, Erik </a:t>
            </a:r>
            <a:r>
              <a:rPr lang="en-US" sz="1400" dirty="0" err="1"/>
              <a:t>Elmroth</a:t>
            </a:r>
            <a:r>
              <a:rPr lang="en-US" sz="1400" dirty="0"/>
              <a:t>, </a:t>
            </a:r>
            <a:r>
              <a:rPr lang="en-US" sz="1400" dirty="0" err="1"/>
              <a:t>Odej</a:t>
            </a:r>
            <a:r>
              <a:rPr lang="en-US" sz="1400" dirty="0"/>
              <a:t> Kao. </a:t>
            </a:r>
            <a:r>
              <a:rPr lang="en-US" sz="1400" b="1" dirty="0"/>
              <a:t>Causal Inference Techniques for Microservice Performance Diagnosis: Evaluation and Guiding Recommendations</a:t>
            </a:r>
            <a:r>
              <a:rPr lang="en-US" sz="1400" dirty="0"/>
              <a:t>. ACSOS 2021</a:t>
            </a:r>
          </a:p>
          <a:p>
            <a:endParaRPr lang="en-US" sz="1400" dirty="0"/>
          </a:p>
          <a:p>
            <a:r>
              <a:rPr lang="en-US" sz="1400" dirty="0"/>
              <a:t>3-Wang, Qing, et al. </a:t>
            </a:r>
            <a:r>
              <a:rPr lang="en-US" sz="1400" b="1" dirty="0"/>
              <a:t>"Detecting Causal Structure on Cloud Application Microservices Using Granger Causality Models." </a:t>
            </a:r>
            <a:r>
              <a:rPr lang="en-US" sz="1400" dirty="0"/>
              <a:t>2021 IEEE 14th International Conference on Cloud Computing (CLOUD). IEEE, 2021.</a:t>
            </a:r>
          </a:p>
          <a:p>
            <a:endParaRPr lang="en-US" sz="1400" dirty="0"/>
          </a:p>
          <a:p>
            <a:r>
              <a:rPr lang="en-US" sz="1400" dirty="0"/>
              <a:t>4-Siffer, Alban, et al. </a:t>
            </a:r>
            <a:r>
              <a:rPr lang="en-US" sz="1400" b="1" dirty="0"/>
              <a:t>"Anomaly detection in streams with extreme value theory."</a:t>
            </a:r>
            <a:r>
              <a:rPr lang="en-US" sz="1400" dirty="0"/>
              <a:t> Proceedings of the 23rd ACM SIGKDD International Conference on Knowledge Discovery and Data Mining. 2017.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A4933-E1C3-1035-C83B-B790B382D502}"/>
              </a:ext>
            </a:extLst>
          </p:cNvPr>
          <p:cNvSpPr txBox="1"/>
          <p:nvPr/>
        </p:nvSpPr>
        <p:spPr bwMode="gray">
          <a:xfrm>
            <a:off x="384424" y="3317375"/>
            <a:ext cx="2617257" cy="31647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b="1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356013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Microservices architecture (Intro)</a:t>
            </a:r>
          </a:p>
        </p:txBody>
      </p:sp>
    </p:spTree>
    <p:extLst>
      <p:ext uri="{BB962C8B-B14F-4D97-AF65-F5344CB8AC3E}">
        <p14:creationId xmlns:p14="http://schemas.microsoft.com/office/powerpoint/2010/main" val="3581528746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8596-B6FC-4DDA-BBC4-9C181F3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704598"/>
          </a:xfrm>
        </p:spPr>
        <p:txBody>
          <a:bodyPr/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60BA-A2BB-4349-B5CA-8FCFEF71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6032159" cy="2694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Architectural style emerging out of Service-Oriented Architecture (SOA)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Distributed applications are broken up into small independently deployable services.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service running in its own process and communicating via lightweight mechanisms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Speed up the development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B4D4-D8F5-4195-8C72-156A342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F2D16-8883-920E-2D32-C53F5BB1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468" y="1981672"/>
            <a:ext cx="5587532" cy="3444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181576-DC4B-58D8-8555-3A0DFEE78F04}"/>
              </a:ext>
            </a:extLst>
          </p:cNvPr>
          <p:cNvSpPr txBox="1"/>
          <p:nvPr/>
        </p:nvSpPr>
        <p:spPr bwMode="gray">
          <a:xfrm>
            <a:off x="9491540" y="5230372"/>
            <a:ext cx="809456" cy="1959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>
                <a:solidFill>
                  <a:schemeClr val="accent1"/>
                </a:solidFill>
              </a:rPr>
              <a:t>Kubernetes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B1A88-0E5D-46F7-A665-C1FE17B49DE2}"/>
              </a:ext>
            </a:extLst>
          </p:cNvPr>
          <p:cNvSpPr txBox="1"/>
          <p:nvPr/>
        </p:nvSpPr>
        <p:spPr bwMode="gray">
          <a:xfrm>
            <a:off x="478369" y="6344667"/>
            <a:ext cx="7746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https://www.leanix.net/en/wiki/vsm/microservices-architecture</a:t>
            </a:r>
          </a:p>
        </p:txBody>
      </p:sp>
    </p:spTree>
    <p:extLst>
      <p:ext uri="{BB962C8B-B14F-4D97-AF65-F5344CB8AC3E}">
        <p14:creationId xmlns:p14="http://schemas.microsoft.com/office/powerpoint/2010/main" val="393149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E97A-2E04-D445-4A2B-DB316430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FD8D-A34C-4CAD-A33D-E7EC0A11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8531519" cy="28997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Refactoring,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Localizing the sources of anomalies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 application structure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Indirect anomaly propagation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types of metric (Latency, Throughput, CPU load, RAM, Disk I/O, Power, Availability 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6D255-6F07-6565-170F-A18BC236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D06A3-A4CB-7CE1-6AA1-99824BE85297}"/>
              </a:ext>
            </a:extLst>
          </p:cNvPr>
          <p:cNvSpPr txBox="1"/>
          <p:nvPr/>
        </p:nvSpPr>
        <p:spPr bwMode="gray">
          <a:xfrm>
            <a:off x="2722714" y="4955022"/>
            <a:ext cx="692505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LinLibertineT"/>
              </a:rPr>
              <a:t>This highly dynamic environment aggravates the difficulty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LinLibertineT"/>
              </a:rPr>
              <a:t>in detecting anomaly and its root cause localization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8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EF44-2EF5-C946-1623-D0E8A045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0214F-6F18-DCE4-73AF-3E61E0CA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06D05-D003-89EB-27BF-65DA58D35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513" y="1441722"/>
            <a:ext cx="4426996" cy="4087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604F8-7A9D-8498-136B-D87E13BCEBAB}"/>
              </a:ext>
            </a:extLst>
          </p:cNvPr>
          <p:cNvSpPr txBox="1"/>
          <p:nvPr/>
        </p:nvSpPr>
        <p:spPr bwMode="gray">
          <a:xfrm>
            <a:off x="4850942" y="5529023"/>
            <a:ext cx="1650290" cy="4406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Cloud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0B008-D6B4-5D3A-593B-D53BC3ED29AB}"/>
              </a:ext>
            </a:extLst>
          </p:cNvPr>
          <p:cNvSpPr txBox="1"/>
          <p:nvPr/>
        </p:nvSpPr>
        <p:spPr bwMode="gray">
          <a:xfrm>
            <a:off x="7627648" y="5529023"/>
            <a:ext cx="1650290" cy="4406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Outlier Detector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9565D-2FC8-BCB3-CFA5-4928EF2815E9}"/>
              </a:ext>
            </a:extLst>
          </p:cNvPr>
          <p:cNvSpPr txBox="1"/>
          <p:nvPr/>
        </p:nvSpPr>
        <p:spPr bwMode="gray">
          <a:xfrm>
            <a:off x="4850942" y="2431246"/>
            <a:ext cx="1650290" cy="2081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/>
              <a:t>Microservices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D2A59-19CC-6464-0703-AF7205720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59" y="2000250"/>
            <a:ext cx="4147636" cy="31107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048F8D-C857-048A-A8C8-E03925C1316E}"/>
              </a:ext>
            </a:extLst>
          </p:cNvPr>
          <p:cNvSpPr txBox="1"/>
          <p:nvPr/>
        </p:nvSpPr>
        <p:spPr bwMode="gray">
          <a:xfrm>
            <a:off x="240244" y="6439820"/>
            <a:ext cx="624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https://kubernetes.io/</a:t>
            </a:r>
          </a:p>
        </p:txBody>
      </p:sp>
      <p:pic>
        <p:nvPicPr>
          <p:cNvPr id="14" name="Graphic 13" descr="Arrow: Slight curve outline">
            <a:extLst>
              <a:ext uri="{FF2B5EF4-FFF2-40B4-BE49-F238E27FC236}">
                <a16:creationId xmlns:a16="http://schemas.microsoft.com/office/drawing/2014/main" id="{FCC8B737-8CD9-4B33-80CD-B86F2E929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045704" y="31095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 fontScale="90000"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</a:pPr>
            <a:br>
              <a:rPr lang="en-US" sz="3200" dirty="0"/>
            </a:br>
            <a:r>
              <a:rPr lang="en-US" sz="3200" dirty="0"/>
              <a:t>Anomaly detection Scenarios</a:t>
            </a:r>
            <a:br>
              <a:rPr lang="en-US" sz="3200" dirty="0"/>
            </a:br>
            <a:r>
              <a:rPr lang="en-US" sz="3200" dirty="0"/>
              <a:t>and Benchmark application</a:t>
            </a:r>
          </a:p>
        </p:txBody>
      </p:sp>
    </p:spTree>
    <p:extLst>
      <p:ext uri="{BB962C8B-B14F-4D97-AF65-F5344CB8AC3E}">
        <p14:creationId xmlns:p14="http://schemas.microsoft.com/office/powerpoint/2010/main" val="3772210040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B0FC-DBF6-CDA8-A669-C7B8A190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92897-CEF3-A936-7482-A81498C5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8756E4C-FEC5-6E80-2E79-85FF4D8B44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973686"/>
              </p:ext>
            </p:extLst>
          </p:nvPr>
        </p:nvGraphicFramePr>
        <p:xfrm>
          <a:off x="249091" y="381712"/>
          <a:ext cx="5617631" cy="398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6607834-FD8A-E479-D032-2F48F3E72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902" y="1385349"/>
            <a:ext cx="4426996" cy="4087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64DDCB-1188-A671-B7F2-A45D8FAC0DD2}"/>
              </a:ext>
            </a:extLst>
          </p:cNvPr>
          <p:cNvSpPr txBox="1"/>
          <p:nvPr/>
        </p:nvSpPr>
        <p:spPr bwMode="gray">
          <a:xfrm>
            <a:off x="6523331" y="5472650"/>
            <a:ext cx="1650290" cy="4406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Cloud Environment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12C84-06E9-A02B-6798-F03254DF215A}"/>
              </a:ext>
            </a:extLst>
          </p:cNvPr>
          <p:cNvSpPr txBox="1"/>
          <p:nvPr/>
        </p:nvSpPr>
        <p:spPr bwMode="gray">
          <a:xfrm>
            <a:off x="9300037" y="5472650"/>
            <a:ext cx="1650290" cy="4406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Outlier Detector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4E077-B55D-161E-28FD-EB2C76A072B0}"/>
              </a:ext>
            </a:extLst>
          </p:cNvPr>
          <p:cNvSpPr txBox="1"/>
          <p:nvPr/>
        </p:nvSpPr>
        <p:spPr bwMode="gray">
          <a:xfrm>
            <a:off x="6523331" y="2374873"/>
            <a:ext cx="1650290" cy="2081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/>
              <a:t>Microservices</a:t>
            </a:r>
          </a:p>
        </p:txBody>
      </p:sp>
      <p:pic>
        <p:nvPicPr>
          <p:cNvPr id="15" name="Graphic 14" descr="Arrow: Slight curve outline">
            <a:extLst>
              <a:ext uri="{FF2B5EF4-FFF2-40B4-BE49-F238E27FC236}">
                <a16:creationId xmlns:a16="http://schemas.microsoft.com/office/drawing/2014/main" id="{CB1E7B35-882A-4576-495B-7836193DFC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44610" y="1564103"/>
            <a:ext cx="1378721" cy="13787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D2AC89-709D-53AF-E4EA-E0483182C176}"/>
              </a:ext>
            </a:extLst>
          </p:cNvPr>
          <p:cNvSpPr txBox="1"/>
          <p:nvPr/>
        </p:nvSpPr>
        <p:spPr bwMode="gray">
          <a:xfrm>
            <a:off x="5181600" y="161953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Inject anomaly</a:t>
            </a:r>
          </a:p>
        </p:txBody>
      </p:sp>
    </p:spTree>
    <p:extLst>
      <p:ext uri="{BB962C8B-B14F-4D97-AF65-F5344CB8AC3E}">
        <p14:creationId xmlns:p14="http://schemas.microsoft.com/office/powerpoint/2010/main" val="11782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872B-B795-864E-C0C0-9EF1547D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Microservices-Benchmark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0E006-7C7E-9A86-7A57-9CB38B22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909CC-6595-4E97-B485-4089917C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32" y="2242213"/>
            <a:ext cx="5358064" cy="4244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204CC3-9223-5C14-44DB-EF60B5C6E381}"/>
              </a:ext>
            </a:extLst>
          </p:cNvPr>
          <p:cNvSpPr txBox="1"/>
          <p:nvPr/>
        </p:nvSpPr>
        <p:spPr bwMode="gray">
          <a:xfrm>
            <a:off x="8504461" y="6529333"/>
            <a:ext cx="2061557" cy="23104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Sock Shop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551FD-653D-C9C8-C83D-B14042F9EDDD}"/>
              </a:ext>
            </a:extLst>
          </p:cNvPr>
          <p:cNvSpPr txBox="1"/>
          <p:nvPr/>
        </p:nvSpPr>
        <p:spPr bwMode="gray">
          <a:xfrm>
            <a:off x="345621" y="6344667"/>
            <a:ext cx="6242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https://microservices-demo.github.io/</a:t>
            </a:r>
          </a:p>
        </p:txBody>
      </p:sp>
      <p:pic>
        <p:nvPicPr>
          <p:cNvPr id="1026" name="Picture 2" descr="Sock Shop frontend">
            <a:extLst>
              <a:ext uri="{FF2B5EF4-FFF2-40B4-BE49-F238E27FC236}">
                <a16:creationId xmlns:a16="http://schemas.microsoft.com/office/drawing/2014/main" id="{4FEC7D87-5E2F-D938-900F-909F0F3D3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1" y="952639"/>
            <a:ext cx="6181884" cy="331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6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D097-02A5-4778-2AA1-228419AD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Sockshop</a:t>
            </a:r>
            <a:r>
              <a:rPr lang="en-US" dirty="0"/>
              <a:t> embedded in Kubernetes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1AF65-816D-EC61-2C3A-1DB609BE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66889-26BC-9DF2-DA52-6D72F558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9" y="1094068"/>
            <a:ext cx="9253361" cy="5392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2850E-9119-5A25-12BD-F70464A619E4}"/>
              </a:ext>
            </a:extLst>
          </p:cNvPr>
          <p:cNvSpPr txBox="1"/>
          <p:nvPr/>
        </p:nvSpPr>
        <p:spPr bwMode="gray">
          <a:xfrm>
            <a:off x="9876370" y="3706653"/>
            <a:ext cx="1750485" cy="3543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900" dirty="0"/>
              <a:t>Container {CPU, memory, …}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ED543-4762-CD32-035E-34903F60B69D}"/>
              </a:ext>
            </a:extLst>
          </p:cNvPr>
          <p:cNvSpPr txBox="1"/>
          <p:nvPr/>
        </p:nvSpPr>
        <p:spPr bwMode="gray">
          <a:xfrm>
            <a:off x="6038347" y="1382429"/>
            <a:ext cx="2369977" cy="1902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900" dirty="0"/>
              <a:t>Host {CPU:75% , memory:75% , …}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9421-0362-16D7-4E22-BAD230EEED97}"/>
              </a:ext>
            </a:extLst>
          </p:cNvPr>
          <p:cNvSpPr txBox="1"/>
          <p:nvPr/>
        </p:nvSpPr>
        <p:spPr bwMode="gray">
          <a:xfrm>
            <a:off x="2000339" y="4756959"/>
            <a:ext cx="306443" cy="2239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E231A-94D6-3E4E-3858-B883B472B1F0}"/>
              </a:ext>
            </a:extLst>
          </p:cNvPr>
          <p:cNvSpPr txBox="1"/>
          <p:nvPr/>
        </p:nvSpPr>
        <p:spPr bwMode="gray">
          <a:xfrm>
            <a:off x="8408324" y="4814803"/>
            <a:ext cx="1096687" cy="3321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Response Time: 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E0065-B0D0-E4ED-119B-17EDF8CBD9EB}"/>
              </a:ext>
            </a:extLst>
          </p:cNvPr>
          <p:cNvSpPr txBox="1"/>
          <p:nvPr/>
        </p:nvSpPr>
        <p:spPr bwMode="gray">
          <a:xfrm>
            <a:off x="3615779" y="4161213"/>
            <a:ext cx="306443" cy="2239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1A802-F54A-98C6-115C-275773DED7A3}"/>
              </a:ext>
            </a:extLst>
          </p:cNvPr>
          <p:cNvSpPr txBox="1"/>
          <p:nvPr/>
        </p:nvSpPr>
        <p:spPr bwMode="gray">
          <a:xfrm>
            <a:off x="6038347" y="4756959"/>
            <a:ext cx="306443" cy="2239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3DBCA9-F9AC-09F6-7095-8881AD8BB257}"/>
              </a:ext>
            </a:extLst>
          </p:cNvPr>
          <p:cNvSpPr txBox="1"/>
          <p:nvPr/>
        </p:nvSpPr>
        <p:spPr bwMode="gray">
          <a:xfrm>
            <a:off x="3083764" y="5308370"/>
            <a:ext cx="306443" cy="2239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32904-ED70-9F68-3607-74DA5F83836E}"/>
              </a:ext>
            </a:extLst>
          </p:cNvPr>
          <p:cNvSpPr txBox="1"/>
          <p:nvPr/>
        </p:nvSpPr>
        <p:spPr bwMode="gray">
          <a:xfrm>
            <a:off x="2466387" y="3674596"/>
            <a:ext cx="306443" cy="2239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84DF1-3A3E-EE0D-A2D1-A79AEB9A9723}"/>
              </a:ext>
            </a:extLst>
          </p:cNvPr>
          <p:cNvSpPr txBox="1"/>
          <p:nvPr/>
        </p:nvSpPr>
        <p:spPr bwMode="gray">
          <a:xfrm>
            <a:off x="4139480" y="5308370"/>
            <a:ext cx="306443" cy="2239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0746D-842D-1636-C69F-AE2D6813A29D}"/>
              </a:ext>
            </a:extLst>
          </p:cNvPr>
          <p:cNvSpPr txBox="1"/>
          <p:nvPr/>
        </p:nvSpPr>
        <p:spPr bwMode="gray">
          <a:xfrm>
            <a:off x="5291669" y="5271219"/>
            <a:ext cx="306443" cy="2239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B847F7-7FCB-4CAD-A232-9017FF0D3CD1}"/>
              </a:ext>
            </a:extLst>
          </p:cNvPr>
          <p:cNvSpPr txBox="1"/>
          <p:nvPr/>
        </p:nvSpPr>
        <p:spPr bwMode="gray">
          <a:xfrm>
            <a:off x="8058867" y="5271218"/>
            <a:ext cx="306443" cy="2239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65212668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7521</TotalTime>
  <Words>645</Words>
  <Application>Microsoft Office PowerPoint</Application>
  <PresentationFormat>Widescreen</PresentationFormat>
  <Paragraphs>112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Gulliver</vt:lpstr>
      <vt:lpstr>LinLibertineT</vt:lpstr>
      <vt:lpstr>NexusSerif</vt:lpstr>
      <vt:lpstr>Sans</vt:lpstr>
      <vt:lpstr>Verdana</vt:lpstr>
      <vt:lpstr>HPI PPT-Template</vt:lpstr>
      <vt:lpstr>Anomaly Detection in Microservices Cloud application:   Benchmark &amp; Scenarios   Course on Graph Neural Networks (Summer Term 22) </vt:lpstr>
      <vt:lpstr>Microservices architecture (Intro)</vt:lpstr>
      <vt:lpstr>Microservices architecture</vt:lpstr>
      <vt:lpstr>Open Challenges</vt:lpstr>
      <vt:lpstr>Process Overview </vt:lpstr>
      <vt:lpstr> Anomaly detection Scenarios and Benchmark application</vt:lpstr>
      <vt:lpstr>Anomaly Detection Scenarios</vt:lpstr>
      <vt:lpstr>Microservices-Benchmark application</vt:lpstr>
      <vt:lpstr>Sockshop embedded in Kubernetes cluster</vt:lpstr>
      <vt:lpstr>Dataset</vt:lpstr>
      <vt:lpstr>Monitored Dataset</vt:lpstr>
      <vt:lpstr>Comparison btw Time-Series vs Graph based Anomaly Detection</vt:lpstr>
      <vt:lpstr>WP-1 – Anomaly Detection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20/21  Lecture-2 Comparing Graphs  Graph Neural Networks</dc:title>
  <dc:creator>Christian Adriano</dc:creator>
  <cp:lastModifiedBy>HP</cp:lastModifiedBy>
  <cp:revision>93</cp:revision>
  <dcterms:created xsi:type="dcterms:W3CDTF">2020-11-11T09:19:24Z</dcterms:created>
  <dcterms:modified xsi:type="dcterms:W3CDTF">2022-05-11T13:13:42Z</dcterms:modified>
</cp:coreProperties>
</file>