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04" r:id="rId2"/>
    <p:sldId id="262" r:id="rId3"/>
    <p:sldId id="261" r:id="rId4"/>
    <p:sldId id="506" r:id="rId5"/>
    <p:sldId id="507" r:id="rId6"/>
    <p:sldId id="509" r:id="rId7"/>
    <p:sldId id="510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82755" autoAdjust="0"/>
  </p:normalViewPr>
  <p:slideViewPr>
    <p:cSldViewPr snapToGrid="0">
      <p:cViewPr varScale="1">
        <p:scale>
          <a:sx n="128" d="100"/>
          <a:sy n="128" d="100"/>
        </p:scale>
        <p:origin x="150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1B85-9E6E-4876-A6E0-1E9E9CED1F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755CC-6FB9-47B5-9BD5-7D66CDD4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937788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63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7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01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77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59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12293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8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9E3F-4FC6-414D-8E84-E0C478E5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4A78-6392-440E-80F6-21326FFD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D4B9-FAFF-4AEC-AA67-342B296F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2E19-5B2E-4B9A-847D-05009DD1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3AD4-F191-44F3-A3BC-DEC1F17F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135520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933114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696085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158998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806393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9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40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8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9CECC50-FC94-47D5-8C2A-40D547FCC7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5945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otexts.com/fpp3/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djsaunde.github.io/read/books/pdfs/probabilistic%20graphical%20model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071" y="964734"/>
            <a:ext cx="10618839" cy="3577461"/>
          </a:xfrm>
        </p:spPr>
        <p:txBody>
          <a:bodyPr>
            <a:normAutofit/>
          </a:bodyPr>
          <a:lstStyle/>
          <a:p>
            <a:r>
              <a:rPr lang="en-US" sz="4400" b="1" dirty="0"/>
              <a:t>Intro to Time Series</a:t>
            </a:r>
            <a:br>
              <a:rPr lang="en-US" sz="4400" b="1" dirty="0"/>
            </a:br>
            <a:r>
              <a:rPr lang="en-US" sz="3200" dirty="0"/>
              <a:t>lecture-9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Machine Learning on </a:t>
            </a:r>
            <a:r>
              <a:rPr lang="en-US" altLang="x-none" sz="2400" dirty="0" err="1">
                <a:ea typeface="ＭＳ Ｐゴシック" charset="-128"/>
              </a:rPr>
              <a:t>Spatio</a:t>
            </a:r>
            <a:r>
              <a:rPr lang="en-US" altLang="x-none" sz="2400" dirty="0">
                <a:ea typeface="ＭＳ Ｐゴシック" charset="-128"/>
              </a:rPr>
              <a:t>-Temporal Graphs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(Summer Term 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2531293-2E39-8F60-570F-037E998DDA7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10725" y="4706741"/>
            <a:ext cx="7515022" cy="178006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Matthias Barkowsky (</a:t>
            </a:r>
            <a:r>
              <a:rPr lang="en-US" altLang="x-none" sz="640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>
                <a:ea typeface="ＭＳ Ｐゴシック" charset="-128"/>
              </a:rPr>
              <a:t>  )</a:t>
            </a:r>
          </a:p>
          <a:p>
            <a:r>
              <a:rPr lang="en-US" altLang="x-none" sz="6400">
                <a:ea typeface="ＭＳ Ｐゴシック" charset="-128"/>
              </a:rPr>
              <a:t>Iqra Zafar (</a:t>
            </a:r>
            <a:r>
              <a:rPr lang="en-US" altLang="x-none" sz="640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A6C9-7C4A-4F4D-82E5-641DFCF8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C59E-7583-4A3D-856E-EB9D00B16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018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Series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 Property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Non-Stationarity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F30E8B1-DD97-45D0-16FB-396D49B52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979873"/>
              </p:ext>
            </p:extLst>
          </p:nvPr>
        </p:nvGraphicFramePr>
        <p:xfrm>
          <a:off x="8546778" y="1247669"/>
          <a:ext cx="2201984" cy="235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95960" imgH="4710240" progId="Paint.Picture">
                  <p:embed/>
                </p:oleObj>
              </mc:Choice>
              <mc:Fallback>
                <p:oleObj name="Bitmap Image" r:id="rId2" imgW="4395960" imgH="4710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46778" y="1247669"/>
                        <a:ext cx="2201984" cy="2359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B7FDF6-CC49-5783-41E6-3769748292F6}"/>
              </a:ext>
            </a:extLst>
          </p:cNvPr>
          <p:cNvSpPr txBox="1"/>
          <p:nvPr/>
        </p:nvSpPr>
        <p:spPr bwMode="gray">
          <a:xfrm>
            <a:off x="3362325" y="1726365"/>
            <a:ext cx="5019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Free PDFs available at: </a:t>
            </a:r>
            <a:r>
              <a:rPr lang="en-US" dirty="0">
                <a:hlinkClick r:id="rId4"/>
              </a:rPr>
              <a:t>https://djsaunde.github.io/read/books/pdfs/probabilistic%20graphical%20models.pdf</a:t>
            </a:r>
            <a:r>
              <a:rPr lang="en-US" dirty="0"/>
              <a:t> </a:t>
            </a:r>
          </a:p>
        </p:txBody>
      </p:sp>
      <p:pic>
        <p:nvPicPr>
          <p:cNvPr id="11" name="Picture 10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6E8C3505-759F-8BA4-B997-A4C09687E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26" y="3833347"/>
            <a:ext cx="1868888" cy="2723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3DDA96-8EFD-18C6-A181-5DE08F370073}"/>
              </a:ext>
            </a:extLst>
          </p:cNvPr>
          <p:cNvSpPr txBox="1"/>
          <p:nvPr/>
        </p:nvSpPr>
        <p:spPr bwMode="gray">
          <a:xfrm>
            <a:off x="3362325" y="3953218"/>
            <a:ext cx="3421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https://otexts.com/fpp3/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538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586D-E5DA-4642-B6F7-6AD17F86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699404"/>
          </a:xfrm>
        </p:spPr>
        <p:txBody>
          <a:bodyPr/>
          <a:lstStyle/>
          <a:p>
            <a:r>
              <a:rPr lang="en-US" sz="3600" b="1" dirty="0">
                <a:latin typeface="Calibri,Helvetica,sans-serif,EmojiFont,Apple Color Emoji,Segoe UI Emoji,NotoColorEmoji,Segoe UI Symbol,Android Emoji,EmojiSymbols"/>
              </a:rPr>
              <a:t>Time Series </a:t>
            </a:r>
            <a:r>
              <a:rPr lang="en-US" sz="2800" dirty="0">
                <a:latin typeface="Calibri,Helvetica,sans-serif,EmojiFont,Apple Color Emoji,Segoe UI Emoji,NotoColorEmoji,Segoe UI Symbol,Android Emoji,EmojiSymbols"/>
              </a:rPr>
              <a:t>[Kohler &amp; Friedman 2009]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877EC-8984-46FF-AEDA-AE36E884E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0666" y="1840615"/>
                <a:ext cx="10515600" cy="27971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:r>
                  <a:rPr lang="en-US" i="1" dirty="0"/>
                  <a:t>t</a:t>
                </a:r>
              </a:p>
              <a:p>
                <a:r>
                  <a:rPr lang="en-US" dirty="0"/>
                  <a:t>For a set of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denote the set of variables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 [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Each possible world in the probability space is a trajectory, i.e., an assignment of values to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for each time </a:t>
                </a:r>
                <a:r>
                  <a:rPr lang="en-US" i="1" dirty="0"/>
                  <a:t>t</a:t>
                </a:r>
              </a:p>
              <a:p>
                <a:endParaRPr lang="en-US" i="1" dirty="0"/>
              </a:p>
              <a:p>
                <a:r>
                  <a:rPr lang="en-US" dirty="0"/>
                  <a:t>The usual goal is to represent the joint probability distribution over such trajectories.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877EC-8984-46FF-AEDA-AE36E884E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666" y="1840615"/>
                <a:ext cx="10515600" cy="2797176"/>
              </a:xfrm>
              <a:blipFill>
                <a:blip r:embed="rId2"/>
                <a:stretch>
                  <a:fillRect l="-1391" t="-1961" b="-4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46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6A96-1D32-644F-A8ED-AD37AD3D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C17BE-855E-A39B-155F-2668B9AA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643562"/>
              </a:xfrm>
            </p:spPr>
            <p:txBody>
              <a:bodyPr/>
              <a:lstStyle/>
              <a:p>
                <a:r>
                  <a:rPr lang="en-US" dirty="0"/>
                  <a:t>Consider a distribution over trajectories sampled over  a prefix time t =0,…, T, e.g., P(X^0,…,X^T), abbreviated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We can re-parameterize the distribution using the chain rule of probabilities in a direction that is </a:t>
                </a:r>
                <a:r>
                  <a:rPr lang="en-US" u="sng" dirty="0"/>
                  <a:t>consistent with time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(0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C17BE-855E-A39B-155F-2668B9AA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643562"/>
              </a:xfrm>
              <a:blipFill>
                <a:blip r:embed="rId2"/>
                <a:stretch>
                  <a:fillRect l="-1275" t="-1505" r="-319" b="-18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3EDBFEE-5713-A2C3-9DA2-F5BFC80D8237}"/>
              </a:ext>
            </a:extLst>
          </p:cNvPr>
          <p:cNvSpPr txBox="1"/>
          <p:nvPr/>
        </p:nvSpPr>
        <p:spPr bwMode="gray">
          <a:xfrm>
            <a:off x="8744263" y="3485270"/>
            <a:ext cx="3117549" cy="8843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The distribution over trajectories is the product of conditional distributions, for the variables in each slice of time given the preceding ones.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A48A7-4E22-EFF5-1209-7205BF0FB55A}"/>
                  </a:ext>
                </a:extLst>
              </p:cNvPr>
              <p:cNvSpPr txBox="1"/>
              <p:nvPr/>
            </p:nvSpPr>
            <p:spPr bwMode="gray">
              <a:xfrm>
                <a:off x="3755037" y="4760329"/>
                <a:ext cx="3754632" cy="884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dirty="0"/>
                  <a:t>Markov Assumption: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 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|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A48A7-4E22-EFF5-1209-7205BF0F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55037" y="4760329"/>
                <a:ext cx="3754632" cy="884363"/>
              </a:xfrm>
              <a:prstGeom prst="rect">
                <a:avLst/>
              </a:prstGeom>
              <a:blipFill>
                <a:blip r:embed="rId3"/>
                <a:stretch>
                  <a:fillRect l="-2922" t="-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0A3B5C-73EB-941C-7D35-6427805CE2FB}"/>
              </a:ext>
            </a:extLst>
          </p:cNvPr>
          <p:cNvSpPr txBox="1"/>
          <p:nvPr/>
        </p:nvSpPr>
        <p:spPr bwMode="gray">
          <a:xfrm>
            <a:off x="8581870" y="4856870"/>
            <a:ext cx="3268566" cy="8843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Dynamical systems that satisfy the Markov assumption are called </a:t>
            </a:r>
            <a:r>
              <a:rPr lang="en-US" sz="1200" u="sng" dirty="0"/>
              <a:t>Markovian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6AF50E-EBE9-0AAB-DF46-31B532E371E8}"/>
                  </a:ext>
                </a:extLst>
              </p:cNvPr>
              <p:cNvSpPr txBox="1"/>
              <p:nvPr/>
            </p:nvSpPr>
            <p:spPr bwMode="gray">
              <a:xfrm>
                <a:off x="2649513" y="5741233"/>
                <a:ext cx="6243402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6AF50E-EBE9-0AAB-DF46-31B532E37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9513" y="5741233"/>
                <a:ext cx="6243402" cy="871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8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39AA-EF40-A730-6510-D4725482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3AF50-F801-485F-D4FF-358A6ABF8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490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conditional probabilities are constant, which does not mean that the time series stays at same level.</a:t>
                </a:r>
              </a:p>
              <a:p>
                <a:endParaRPr lang="en-US" dirty="0"/>
              </a:p>
              <a:p>
                <a:r>
                  <a:rPr lang="en-US" dirty="0"/>
                  <a:t>A process that generates this type of time series is also called invariant or homogeneous.</a:t>
                </a:r>
              </a:p>
              <a:p>
                <a:r>
                  <a:rPr lang="en-US" dirty="0"/>
                  <a:t>A stationary process can have patterns, cycles, etc...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𝐍𝐨𝐧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𝐒𝐭𝐚𝐭𝐢𝐨𝐧𝐚𝐫𝐲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𝐄𝐱𝐚𝐦𝐩𝐥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𝐞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or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random noise.</a:t>
                </a:r>
              </a:p>
              <a:p>
                <a:pPr/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3AF50-F801-485F-D4FF-358A6ABF8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490221"/>
              </a:xfrm>
              <a:blipFill>
                <a:blip r:embed="rId2"/>
                <a:stretch>
                  <a:fillRect l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8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601C-846D-B274-19C8-2EF1D2D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Processes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3A4A077-BDE4-0D34-EFD6-A0A8A6805A2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78369" y="1510447"/>
                <a:ext cx="10557185" cy="36009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GDP</a:t>
                </a:r>
                <a:r>
                  <a:rPr kumimoji="0" lang="en-US" altLang="en-US" sz="1200" b="0" i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0" lang="en-US" altLang="en-US" sz="1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be aggregate output of the economy at time </a:t>
                </a:r>
                <a:r>
                  <a:rPr kumimoji="0" lang="en-US" altLang="en-US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t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.</a:t>
                </a:r>
              </a:p>
              <a:p>
                <a:pPr marL="412744" lvl="1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altLang="en-US" sz="1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en-US" sz="1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i="1" dirty="0" err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1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latin typeface="+mj-lt"/>
                  </a:rPr>
                  <a:t> is NOT a stationary process</a:t>
                </a:r>
              </a:p>
              <a:p>
                <a:pPr marL="412744" lvl="1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However, the growth</a:t>
                </a:r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en-US" sz="12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0" lang="en-US" altLang="en-US" sz="12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0" lang="en-US" altLang="en-US" sz="1200" b="0" i="1" u="none" strike="noStrike" cap="none" normalizeH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200" b="0" i="1" u="none" strike="noStrike" cap="none" normalizeH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0" lang="en-US" altLang="en-US" sz="1200" b="0" i="1" u="none" strike="noStrike" cap="none" normalizeH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0" lang="en-US" altLang="en-US" sz="12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kumimoji="0" lang="en-US" altLang="en-US" sz="1200" b="0" i="1" u="none" strike="noStrike" cap="none" normalizeH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200" b="0" i="1" u="none" strike="noStrike" cap="none" normalizeH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0" lang="en-US" altLang="en-US" sz="1200" b="0" i="1" u="none" strike="noStrike" cap="none" normalizeH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en-US" sz="1200" b="0" i="1" u="none" strike="noStrike" cap="none" normalizeH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0" lang="en-US" altLang="en-US" sz="12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is usually </a:t>
                </a:r>
                <a:r>
                  <a:rPr lang="en-US" altLang="en-US" sz="1200" dirty="0">
                    <a:latin typeface="+mj-lt"/>
                  </a:rPr>
                  <a:t>treated as a </a:t>
                </a:r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stationary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process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en-US" sz="1200" dirty="0">
                  <a:latin typeface="+mj-lt"/>
                </a:endParaRP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altLang="en-US" sz="1200" dirty="0">
                  <a:latin typeface="+mj-lt"/>
                </a:endParaRP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Random Walk and</a:t>
                </a:r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its</a:t>
                </a:r>
                <a:r>
                  <a:rPr lang="en-US" sz="1200" dirty="0"/>
                  <a:t> continuous time analogue, the 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Wiener</a:t>
                </a:r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Process, </a:t>
                </a:r>
                <a:r>
                  <a:rPr lang="en-US" altLang="en-US" sz="1200" dirty="0">
                    <a:latin typeface="+mj-lt"/>
                  </a:rPr>
                  <a:t>are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NOT</a:t>
                </a:r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stationary</a:t>
                </a: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altLang="en-US" sz="1200" dirty="0">
                  <a:latin typeface="+mj-lt"/>
                </a:endParaRP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altLang="en-US" sz="1200" dirty="0">
                  <a:latin typeface="+mj-lt"/>
                </a:endParaRP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altLang="en-US" sz="1200" dirty="0">
                  <a:latin typeface="+mj-lt"/>
                </a:endParaRP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dirty="0">
                    <a:latin typeface="+mj-lt"/>
                  </a:rPr>
                  <a:t>Temperature is NOT stationary</a:t>
                </a:r>
              </a:p>
              <a:p>
                <a:pPr marL="412744" lvl="1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However, if time series of average temperate of a month or even a specif</a:t>
                </a:r>
                <a:r>
                  <a:rPr lang="en-US" altLang="en-US" sz="1200" dirty="0">
                    <a:latin typeface="+mj-lt"/>
                  </a:rPr>
                  <a:t>ic </a:t>
                </a:r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day over many </a:t>
                </a:r>
                <a:r>
                  <a:rPr lang="en-US" altLang="en-US" sz="1200" dirty="0">
                    <a:latin typeface="+mj-lt"/>
                  </a:rPr>
                  <a:t>years are considered to be stationary</a:t>
                </a: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altLang="en-US" sz="1200" dirty="0">
                  <a:latin typeface="+mj-lt"/>
                </a:endParaRP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altLang="en-US" sz="1200" dirty="0">
                  <a:latin typeface="+mj-lt"/>
                </a:endParaRPr>
              </a:p>
              <a:p>
                <a:pPr marL="171450" lvl="0" indent="-17145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altLang="en-US" sz="1200" dirty="0">
                  <a:latin typeface="+mj-lt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3A4A077-BDE4-0D34-EFD6-A0A8A6805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78369" y="1510447"/>
                <a:ext cx="10557185" cy="3600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58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9A6E-7387-3311-846D-6705A3DA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and Covariant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3D79-A3F6-E4CF-A12D-AA031954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4509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process is strictly stationary if the joint distribution is time invariant.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process is covariance stationary if the unconditional expectation and the autocovariance exist and do not vary over time.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6E063-D378-692C-239D-8D2E3B3E8986}"/>
              </a:ext>
            </a:extLst>
          </p:cNvPr>
          <p:cNvSpPr txBox="1"/>
          <p:nvPr/>
        </p:nvSpPr>
        <p:spPr bwMode="gray">
          <a:xfrm>
            <a:off x="2874365" y="4076607"/>
            <a:ext cx="624340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Strict stationarity does not imply covariance stationarity and covariance stationarity does not imply strict stationarity.</a:t>
            </a:r>
          </a:p>
        </p:txBody>
      </p:sp>
    </p:spTree>
    <p:extLst>
      <p:ext uri="{BB962C8B-B14F-4D97-AF65-F5344CB8AC3E}">
        <p14:creationId xmlns:p14="http://schemas.microsoft.com/office/powerpoint/2010/main" val="97759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A98A9-9535-4818-8A63-5C488FD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9569B-38A5-4F45-97A4-80C0147C5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3194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Planning_Organization</Template>
  <TotalTime>756</TotalTime>
  <Words>545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Calibri,Helvetica,sans-serif,EmojiFont,Apple Color Emoji,Segoe UI Emoji,NotoColorEmoji,Segoe UI Symbol,Android Emoji,EmojiSymbols</vt:lpstr>
      <vt:lpstr>Cambria Math</vt:lpstr>
      <vt:lpstr>Verdana</vt:lpstr>
      <vt:lpstr>HPI PPT-Template</vt:lpstr>
      <vt:lpstr>Bitmap Image</vt:lpstr>
      <vt:lpstr>Intro to Time Series lecture-9  Course on Machine Learning on Spatio-Temporal Graphs (Summer Term 22)</vt:lpstr>
      <vt:lpstr>Index and Bibliography</vt:lpstr>
      <vt:lpstr>Time Series [Kohler &amp; Friedman 2009]</vt:lpstr>
      <vt:lpstr>Basic Assumption</vt:lpstr>
      <vt:lpstr>Stationary Time Series</vt:lpstr>
      <vt:lpstr>Stationary Processes Examples</vt:lpstr>
      <vt:lpstr>Strict and Covariant Stationarity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 for Graph Isomorphism and Graph Queries</dc:title>
  <dc:creator>Christian Adriano</dc:creator>
  <cp:lastModifiedBy>Christian Adriano</cp:lastModifiedBy>
  <cp:revision>63</cp:revision>
  <dcterms:created xsi:type="dcterms:W3CDTF">2021-11-24T08:57:33Z</dcterms:created>
  <dcterms:modified xsi:type="dcterms:W3CDTF">2022-06-14T17:09:10Z</dcterms:modified>
</cp:coreProperties>
</file>