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72" r:id="rId4"/>
    <p:sldId id="261" r:id="rId5"/>
    <p:sldId id="371" r:id="rId6"/>
    <p:sldId id="370" r:id="rId7"/>
    <p:sldId id="368" r:id="rId8"/>
    <p:sldId id="298" r:id="rId9"/>
    <p:sldId id="271" r:id="rId10"/>
    <p:sldId id="377" r:id="rId11"/>
    <p:sldId id="288" r:id="rId12"/>
    <p:sldId id="297" r:id="rId13"/>
    <p:sldId id="296" r:id="rId14"/>
    <p:sldId id="30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B1063A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9035" autoAdjust="0"/>
  </p:normalViewPr>
  <p:slideViewPr>
    <p:cSldViewPr snapToGrid="0">
      <p:cViewPr varScale="1">
        <p:scale>
          <a:sx n="61" d="100"/>
          <a:sy n="61" d="100"/>
        </p:scale>
        <p:origin x="64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77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26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Leskovec, Jure, et al. "Community structure in large networks: Natural cluster sizes and the absence of large well-defined clusters." </a:t>
            </a:r>
            <a:r>
              <a:rPr lang="en-US" i="1" dirty="0"/>
              <a:t>Internet Mathematics</a:t>
            </a:r>
            <a:r>
              <a:rPr lang="en-US" dirty="0"/>
              <a:t> 6.1 (2009): 29-123.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12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4DDB5538-DA78-4C2C-BF6B-9485BBAF1D8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iqra.zafar@hpi.de" TargetMode="External"/><Relationship Id="rId5" Type="http://schemas.openxmlformats.org/officeDocument/2006/relationships/hyperlink" Target="mailto:matthias.barkowsky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christian.adriano@hpi.de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chistian.adriano@hpi.de" TargetMode="External"/><Relationship Id="rId2" Type="http://schemas.openxmlformats.org/officeDocument/2006/relationships/hyperlink" Target="https://github.com/orgs/hpi-sam/" TargetMode="Externa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ytorch-geometric.readthedocs.io/en/latest/" TargetMode="External"/><Relationship Id="rId3" Type="http://schemas.openxmlformats.org/officeDocument/2006/relationships/hyperlink" Target="https://snap.stanford.edu/data/" TargetMode="External"/><Relationship Id="rId7" Type="http://schemas.openxmlformats.org/officeDocument/2006/relationships/hyperlink" Target="http://snap.stanford.edu/snappy/index.html" TargetMode="External"/><Relationship Id="rId2" Type="http://schemas.openxmlformats.org/officeDocument/2006/relationships/hyperlink" Target="http://networkrepository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networkx.org/documentation/stable/tutorial.html" TargetMode="External"/><Relationship Id="rId5" Type="http://schemas.openxmlformats.org/officeDocument/2006/relationships/hyperlink" Target="https://github.com/rapidsai/cugraph" TargetMode="External"/><Relationship Id="rId4" Type="http://schemas.openxmlformats.org/officeDocument/2006/relationships/hyperlink" Target="https://networkdata.ics.uci.edu/" TargetMode="External"/><Relationship Id="rId9" Type="http://schemas.openxmlformats.org/officeDocument/2006/relationships/hyperlink" Target="https://github.com/orgs/hpi-sam/projects/3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1477" y="520578"/>
            <a:ext cx="9144000" cy="4066164"/>
          </a:xfrm>
        </p:spPr>
        <p:txBody>
          <a:bodyPr>
            <a:normAutofit/>
          </a:bodyPr>
          <a:lstStyle/>
          <a:p>
            <a:r>
              <a:rPr lang="en-US" altLang="x-none" sz="1800" dirty="0">
                <a:ea typeface="ＭＳ Ｐゴシック" charset="-128"/>
              </a:rPr>
              <a:t>Summer Term 22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b="1" dirty="0"/>
              <a:t> </a:t>
            </a:r>
            <a:r>
              <a:rPr lang="en-US" sz="5400" b="1" dirty="0"/>
              <a:t>Machine Learning on </a:t>
            </a:r>
            <a:r>
              <a:rPr lang="en-US" sz="5400" b="1" dirty="0" err="1"/>
              <a:t>Spatio</a:t>
            </a:r>
            <a:r>
              <a:rPr lang="en-US" sz="5400" b="1" dirty="0"/>
              <a:t>-Temporal Graphs</a:t>
            </a:r>
            <a:br>
              <a:rPr lang="en-US" altLang="x-none" sz="4900" b="1" dirty="0">
                <a:ea typeface="ＭＳ Ｐゴシック" charset="-128"/>
              </a:rPr>
            </a:br>
            <a:r>
              <a:rPr lang="en-US" altLang="x-none" sz="3200" b="1" dirty="0">
                <a:ea typeface="ＭＳ Ｐゴシック" charset="-128"/>
              </a:rPr>
              <a:t>Org &amp; Introduction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88670" y="4811929"/>
            <a:ext cx="7515022" cy="1784256"/>
          </a:xfrm>
        </p:spPr>
        <p:txBody>
          <a:bodyPr>
            <a:normAutofit fontScale="25000" lnSpcReduction="20000"/>
          </a:bodyPr>
          <a:lstStyle/>
          <a:p>
            <a:r>
              <a:rPr lang="en-US" altLang="x-none" sz="6400" dirty="0">
                <a:ea typeface="ＭＳ Ｐゴシック" charset="-128"/>
              </a:rPr>
              <a:t>Prof. Dr. Holger Giese (</a:t>
            </a:r>
            <a:r>
              <a:rPr lang="en-US" altLang="x-none" sz="6400" dirty="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 dirty="0">
                <a:ea typeface="ＭＳ Ｐゴシック" charset="-128"/>
              </a:rPr>
              <a:t> </a:t>
            </a:r>
          </a:p>
          <a:p>
            <a:r>
              <a:rPr lang="en-US" altLang="x-none" sz="6400" dirty="0">
                <a:ea typeface="ＭＳ Ｐゴシック" charset="-128"/>
              </a:rPr>
              <a:t>Christian Medeiros Adriano (</a:t>
            </a:r>
            <a:r>
              <a:rPr lang="en-US" altLang="x-none" sz="64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 dirty="0">
                <a:ea typeface="ＭＳ Ｐゴシック" charset="-128"/>
              </a:rPr>
              <a:t>) - </a:t>
            </a:r>
            <a:r>
              <a:rPr lang="en-US" altLang="x-none" sz="6400" b="1" dirty="0">
                <a:ea typeface="ＭＳ Ｐゴシック" charset="-128"/>
              </a:rPr>
              <a:t>“Chris”</a:t>
            </a:r>
            <a:endParaRPr lang="en-US" altLang="x-none" sz="6400" dirty="0">
              <a:ea typeface="ＭＳ Ｐゴシック" charset="-128"/>
            </a:endParaRPr>
          </a:p>
          <a:p>
            <a:pPr marL="0" indent="0" algn="ctr">
              <a:buNone/>
            </a:pPr>
            <a:r>
              <a:rPr lang="en-US" altLang="x-none" sz="6600" dirty="0">
                <a:ea typeface="ＭＳ Ｐゴシック" charset="-128"/>
              </a:rPr>
              <a:t>Matthias </a:t>
            </a:r>
            <a:r>
              <a:rPr lang="en-US" altLang="x-none" sz="6600" dirty="0" err="1">
                <a:ea typeface="ＭＳ Ｐゴシック" charset="-128"/>
              </a:rPr>
              <a:t>Barkowsky</a:t>
            </a:r>
            <a:r>
              <a:rPr lang="en-US" altLang="x-none" sz="6600" dirty="0">
                <a:ea typeface="ＭＳ Ｐゴシック" charset="-128"/>
              </a:rPr>
              <a:t> (</a:t>
            </a:r>
            <a:r>
              <a:rPr lang="en-US" altLang="x-none" sz="6600" dirty="0">
                <a:ea typeface="ＭＳ Ｐゴシック" charset="-128"/>
                <a:hlinkClick r:id="rId5"/>
              </a:rPr>
              <a:t>matthias.barkowsky@hpi.de</a:t>
            </a:r>
            <a:r>
              <a:rPr lang="en-US" altLang="x-none" sz="6600" dirty="0">
                <a:ea typeface="ＭＳ Ｐゴシック" charset="-128"/>
              </a:rPr>
              <a:t>)</a:t>
            </a:r>
          </a:p>
          <a:p>
            <a:r>
              <a:rPr lang="en-US" altLang="x-none" sz="6600" dirty="0" err="1">
                <a:ea typeface="ＭＳ Ｐゴシック" charset="-128"/>
              </a:rPr>
              <a:t>Iqra</a:t>
            </a:r>
            <a:r>
              <a:rPr lang="en-US" altLang="x-none" sz="6600" dirty="0">
                <a:ea typeface="ＭＳ Ｐゴシック" charset="-128"/>
              </a:rPr>
              <a:t> Zafar (</a:t>
            </a:r>
            <a:r>
              <a:rPr lang="en-US" altLang="x-none" sz="6600" dirty="0">
                <a:ea typeface="ＭＳ Ｐゴシック" charset="-128"/>
                <a:hlinkClick r:id="rId6"/>
              </a:rPr>
              <a:t>iqra.zafar@hpi.de</a:t>
            </a:r>
            <a:r>
              <a:rPr lang="en-US" altLang="x-none" sz="6600" dirty="0">
                <a:ea typeface="ＭＳ Ｐゴシック" charset="-128"/>
              </a:rPr>
              <a:t>)</a:t>
            </a:r>
          </a:p>
          <a:p>
            <a:pPr marL="0" indent="0" algn="ctr">
              <a:buNone/>
            </a:pPr>
            <a:endParaRPr lang="en-US" altLang="x-none" sz="6600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A3D1D6-E75E-4B89-9314-53896EF2BC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2104679"/>
          </a:xfrm>
        </p:spPr>
        <p:txBody>
          <a:bodyPr/>
          <a:lstStyle/>
          <a:p>
            <a:r>
              <a:rPr lang="en-US" dirty="0"/>
              <a:t>Send an email to </a:t>
            </a:r>
            <a:r>
              <a:rPr lang="en-US" dirty="0">
                <a:hlinkClick r:id="rId2"/>
              </a:rPr>
              <a:t>christian.adriano@hpi.de</a:t>
            </a:r>
            <a:endParaRPr lang="en-US" dirty="0"/>
          </a:p>
          <a:p>
            <a:r>
              <a:rPr lang="en-US" dirty="0"/>
              <a:t>Accept invitation to Slack, Zotero, and GitHub project</a:t>
            </a:r>
          </a:p>
          <a:p>
            <a:r>
              <a:rPr lang="en-US" dirty="0"/>
              <a:t>Select one of the survey papers to read</a:t>
            </a:r>
          </a:p>
          <a:p>
            <a:pPr lvl="1"/>
            <a:r>
              <a:rPr lang="en-US" dirty="0"/>
              <a:t>Write a gist (context, problems, approaches) 2 to 3 slides.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E0E452-26B0-460A-B081-04D06E2B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Task</a:t>
            </a:r>
          </a:p>
        </p:txBody>
      </p:sp>
    </p:spTree>
    <p:extLst>
      <p:ext uri="{BB962C8B-B14F-4D97-AF65-F5344CB8AC3E}">
        <p14:creationId xmlns:p14="http://schemas.microsoft.com/office/powerpoint/2010/main" val="72632441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3F9473-7305-42B0-A304-EDF3B0B7A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3909485"/>
            <a:ext cx="11228913" cy="2495551"/>
          </a:xfrm>
        </p:spPr>
        <p:txBody>
          <a:bodyPr anchor="ctr">
            <a:normAutofit/>
          </a:bodyPr>
          <a:lstStyle/>
          <a:p>
            <a:r>
              <a:rPr lang="en-US" dirty="0"/>
              <a:t>Motivation for Learning on Graphs and GNNs</a:t>
            </a:r>
          </a:p>
        </p:txBody>
      </p:sp>
    </p:spTree>
    <p:extLst>
      <p:ext uri="{BB962C8B-B14F-4D97-AF65-F5344CB8AC3E}">
        <p14:creationId xmlns:p14="http://schemas.microsoft.com/office/powerpoint/2010/main" val="3030652915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D876-1FC9-4633-BE63-6A98E43F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and Network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ED226-388D-4DC4-8A34-DAFF2ABFC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83" y="3497338"/>
            <a:ext cx="11209369" cy="3116238"/>
          </a:xfrm>
        </p:spPr>
        <p:txBody>
          <a:bodyPr/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/>
              <a:t>Scenarios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Clustering in social network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Protein interaction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Cell similarity networks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Failure propagation in infrastructure networks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Fake news detection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Side-effects of drugs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Network attacks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Traffic jams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6A23D8-ED97-43F2-9E2D-BDA48DDBF4C0}"/>
              </a:ext>
            </a:extLst>
          </p:cNvPr>
          <p:cNvSpPr txBox="1">
            <a:spLocks/>
          </p:cNvSpPr>
          <p:nvPr/>
        </p:nvSpPr>
        <p:spPr bwMode="gray">
          <a:xfrm>
            <a:off x="478369" y="1213308"/>
            <a:ext cx="11473384" cy="207749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fontAlgn="ctr">
              <a:spcBef>
                <a:spcPts val="0"/>
              </a:spcBef>
              <a:spcAft>
                <a:spcPts val="0"/>
              </a:spcAft>
            </a:pPr>
            <a:r>
              <a:rPr lang="en-US" sz="1800" b="1" dirty="0"/>
              <a:t>Network Types</a:t>
            </a:r>
          </a:p>
          <a:p>
            <a:pPr marL="628650" indent="-28575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Event graphs</a:t>
            </a:r>
          </a:p>
          <a:p>
            <a:pPr marL="628650" indent="-28575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Disease pathways</a:t>
            </a:r>
          </a:p>
          <a:p>
            <a:pPr marL="628650" indent="-28575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Knowledge-graphs</a:t>
            </a:r>
          </a:p>
          <a:p>
            <a:pPr marL="628650" indent="-28575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Scene graphs</a:t>
            </a:r>
          </a:p>
          <a:p>
            <a:pPr marL="628650" indent="-28575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Heterogeneous graphs (different types of nodes and edges)</a:t>
            </a:r>
          </a:p>
        </p:txBody>
      </p:sp>
    </p:spTree>
    <p:extLst>
      <p:ext uri="{BB962C8B-B14F-4D97-AF65-F5344CB8AC3E}">
        <p14:creationId xmlns:p14="http://schemas.microsoft.com/office/powerpoint/2010/main" val="4063681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2570-03B2-480B-B166-204B04CF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1C2D7-EDA7-4845-9554-04C7F7C4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348883"/>
          </a:xfrm>
        </p:spPr>
        <p:txBody>
          <a:bodyPr/>
          <a:lstStyle/>
          <a:p>
            <a:r>
              <a:rPr lang="en-US" b="1" dirty="0"/>
              <a:t>Node classification</a:t>
            </a:r>
          </a:p>
          <a:p>
            <a:r>
              <a:rPr lang="en-US" dirty="0"/>
              <a:t>What type of node is this?</a:t>
            </a:r>
          </a:p>
          <a:p>
            <a:endParaRPr lang="en-US" dirty="0"/>
          </a:p>
          <a:p>
            <a:r>
              <a:rPr lang="en-US" b="1" dirty="0"/>
              <a:t>Link prediction</a:t>
            </a:r>
          </a:p>
          <a:p>
            <a:r>
              <a:rPr lang="en-US" dirty="0"/>
              <a:t>Are these two nodes connected? </a:t>
            </a:r>
          </a:p>
          <a:p>
            <a:r>
              <a:rPr lang="en-US" dirty="0"/>
              <a:t>With which strength?</a:t>
            </a:r>
          </a:p>
          <a:p>
            <a:endParaRPr lang="en-US" b="1" dirty="0"/>
          </a:p>
          <a:p>
            <a:r>
              <a:rPr lang="en-US" b="1" dirty="0"/>
              <a:t>Graph Classification</a:t>
            </a:r>
            <a:endParaRPr lang="en-US" dirty="0"/>
          </a:p>
          <a:p>
            <a:r>
              <a:rPr lang="en-US" dirty="0"/>
              <a:t>Patterns of connectivity (motifs)</a:t>
            </a:r>
          </a:p>
          <a:p>
            <a:r>
              <a:rPr lang="en-US" dirty="0"/>
              <a:t>Network similarity (isomorphism)</a:t>
            </a:r>
          </a:p>
        </p:txBody>
      </p:sp>
    </p:spTree>
    <p:extLst>
      <p:ext uri="{BB962C8B-B14F-4D97-AF65-F5344CB8AC3E}">
        <p14:creationId xmlns:p14="http://schemas.microsoft.com/office/powerpoint/2010/main" val="277510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5239511"/>
          </a:xfrm>
        </p:spPr>
        <p:txBody>
          <a:bodyPr/>
          <a:lstStyle/>
          <a:p>
            <a:r>
              <a:rPr lang="en-US" dirty="0"/>
              <a:t>Weekly Hours: </a:t>
            </a:r>
            <a:r>
              <a:rPr lang="en-US" b="1" dirty="0"/>
              <a:t>4</a:t>
            </a:r>
          </a:p>
          <a:p>
            <a:r>
              <a:rPr lang="en-US" dirty="0"/>
              <a:t>Credit Points: </a:t>
            </a:r>
            <a:r>
              <a:rPr lang="en-US" b="1" dirty="0"/>
              <a:t>6</a:t>
            </a:r>
          </a:p>
          <a:p>
            <a:r>
              <a:rPr lang="en-US" dirty="0"/>
              <a:t>Teaching Form: </a:t>
            </a:r>
            <a:r>
              <a:rPr lang="en-US" b="1" dirty="0"/>
              <a:t>Project</a:t>
            </a:r>
            <a:r>
              <a:rPr lang="en-US" dirty="0"/>
              <a:t> </a:t>
            </a:r>
            <a:r>
              <a:rPr lang="en-US" b="1" dirty="0"/>
              <a:t>Seminar</a:t>
            </a:r>
          </a:p>
          <a:p>
            <a:r>
              <a:rPr lang="en-US" dirty="0"/>
              <a:t>Enrolment Type: </a:t>
            </a:r>
            <a:r>
              <a:rPr lang="en-US" b="1" dirty="0"/>
              <a:t>Compulsory Elective Module </a:t>
            </a:r>
            <a:r>
              <a:rPr lang="en-US" dirty="0"/>
              <a:t>(“</a:t>
            </a:r>
            <a:r>
              <a:rPr lang="en-US" dirty="0" err="1"/>
              <a:t>Wahlpflichtmodul</a:t>
            </a:r>
            <a:r>
              <a:rPr lang="en-US" dirty="0"/>
              <a:t>”)</a:t>
            </a:r>
          </a:p>
          <a:p>
            <a:r>
              <a:rPr lang="en-US" dirty="0"/>
              <a:t>Course Language: </a:t>
            </a:r>
            <a:r>
              <a:rPr lang="en-US" b="1" dirty="0"/>
              <a:t>English</a:t>
            </a:r>
          </a:p>
          <a:p>
            <a:r>
              <a:rPr lang="en-US" dirty="0"/>
              <a:t>Study Programs and Modules:</a:t>
            </a:r>
          </a:p>
          <a:p>
            <a:pPr lvl="1"/>
            <a:r>
              <a:rPr lang="en-US" sz="1600" b="1" dirty="0"/>
              <a:t>IT-Systems Engineering MA</a:t>
            </a:r>
          </a:p>
          <a:p>
            <a:pPr lvl="2"/>
            <a:r>
              <a:rPr lang="en-US" sz="1600" dirty="0"/>
              <a:t>Specialization module(s): </a:t>
            </a:r>
            <a:r>
              <a:rPr lang="en-US" sz="1600" i="1" dirty="0"/>
              <a:t>„Software Architecture &amp; Modeling Technology“ (SAMT)</a:t>
            </a:r>
          </a:p>
          <a:p>
            <a:pPr lvl="1"/>
            <a:r>
              <a:rPr lang="de-DE" sz="1600" b="1" dirty="0"/>
              <a:t>Data Engineering MA </a:t>
            </a:r>
          </a:p>
          <a:p>
            <a:pPr lvl="2"/>
            <a:r>
              <a:rPr lang="de-DE" sz="1600" dirty="0"/>
              <a:t>CODS: </a:t>
            </a:r>
            <a:r>
              <a:rPr lang="de-DE" sz="1600" dirty="0" err="1"/>
              <a:t>Complex</a:t>
            </a:r>
            <a:r>
              <a:rPr lang="de-DE" sz="1600" dirty="0"/>
              <a:t> Data Systems</a:t>
            </a:r>
          </a:p>
          <a:p>
            <a:pPr lvl="1"/>
            <a:r>
              <a:rPr lang="en-US" sz="1600" b="1" dirty="0"/>
              <a:t>Digital Health MA</a:t>
            </a:r>
          </a:p>
          <a:p>
            <a:pPr lvl="2"/>
            <a:r>
              <a:rPr lang="en-US" sz="1600" dirty="0"/>
              <a:t>SCAD: Scalable Computing and Algorithms for Digital Health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Key Facts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D480C-87FD-4965-9C49-9EABB5D7412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84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4348883"/>
          </a:xfrm>
        </p:spPr>
        <p:txBody>
          <a:bodyPr/>
          <a:lstStyle/>
          <a:p>
            <a:r>
              <a:rPr lang="en-US" dirty="0"/>
              <a:t>Enrollment deadline: </a:t>
            </a:r>
            <a:r>
              <a:rPr lang="en-US" b="1" dirty="0"/>
              <a:t>01.04.2022 – 30.04.2022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  <a:p>
            <a:r>
              <a:rPr lang="en-US" dirty="0"/>
              <a:t>Introductory meeting: </a:t>
            </a:r>
            <a:r>
              <a:rPr lang="en-US" b="1" dirty="0"/>
              <a:t>26.04.2022  </a:t>
            </a:r>
            <a:r>
              <a:rPr lang="en-US" b="1" dirty="0">
                <a:solidFill>
                  <a:schemeClr val="accent1"/>
                </a:solidFill>
              </a:rPr>
              <a:t>[NOW]</a:t>
            </a:r>
          </a:p>
          <a:p>
            <a:endParaRPr lang="en-US" b="1" dirty="0"/>
          </a:p>
          <a:p>
            <a:r>
              <a:rPr lang="en-US" dirty="0"/>
              <a:t>Meetings:</a:t>
            </a:r>
            <a:endParaRPr lang="en-US" b="1" dirty="0"/>
          </a:p>
          <a:p>
            <a:pPr lvl="1"/>
            <a:r>
              <a:rPr lang="en-US" sz="1600" i="1" dirty="0"/>
              <a:t>Lectures - scheduled</a:t>
            </a:r>
          </a:p>
          <a:p>
            <a:pPr lvl="1"/>
            <a:r>
              <a:rPr lang="en-US" sz="1600" i="1" dirty="0"/>
              <a:t>Update meetings – on demand, usually weekly</a:t>
            </a:r>
          </a:p>
          <a:p>
            <a:pPr lvl="1"/>
            <a:endParaRPr lang="en-US" dirty="0"/>
          </a:p>
          <a:p>
            <a:r>
              <a:rPr lang="en-US" dirty="0"/>
              <a:t>Final Presentations at end of the semester: </a:t>
            </a:r>
            <a:r>
              <a:rPr lang="en-US" b="1" dirty="0"/>
              <a:t>To be decided </a:t>
            </a:r>
          </a:p>
          <a:p>
            <a:pPr lvl="1"/>
            <a:r>
              <a:rPr lang="en-US" i="1" dirty="0"/>
              <a:t>Presentations will be at the lecture room and the participants will be able to join via Zoom.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6D41EB-4144-4F25-9693-4672506CFF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5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1E85-F882-469F-B88F-4664B515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Communicantion Plan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F4BC91-20F4-4E01-9FB2-23E35073F1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3237" y="1022061"/>
          <a:ext cx="11090561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345">
                  <a:extLst>
                    <a:ext uri="{9D8B030D-6E8A-4147-A177-3AD203B41FA5}">
                      <a16:colId xmlns:a16="http://schemas.microsoft.com/office/drawing/2014/main" val="3230664161"/>
                    </a:ext>
                  </a:extLst>
                </a:gridCol>
                <a:gridCol w="3401291">
                  <a:extLst>
                    <a:ext uri="{9D8B030D-6E8A-4147-A177-3AD203B41FA5}">
                      <a16:colId xmlns:a16="http://schemas.microsoft.com/office/drawing/2014/main" val="2221070142"/>
                    </a:ext>
                  </a:extLst>
                </a:gridCol>
                <a:gridCol w="4959925">
                  <a:extLst>
                    <a:ext uri="{9D8B030D-6E8A-4147-A177-3AD203B41FA5}">
                      <a16:colId xmlns:a16="http://schemas.microsoft.com/office/drawing/2014/main" val="278241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Medium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0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Artifacts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Source code, Data Documentation, Wiki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Github - </a:t>
                      </a:r>
                      <a:r>
                        <a:rPr lang="en-US" sz="2000" dirty="0">
                          <a:hlinkClick r:id="rId2"/>
                        </a:rPr>
                        <a:t>https://github.com/orgs/hpi-sam/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8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Papers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Copyrighted material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/>
                        <a:t>Zotero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44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Messaging ad hoc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Questions, Suggestions, Sharing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/>
                        <a:t>Our</a:t>
                      </a:r>
                      <a:r>
                        <a:rPr lang="pt-BR" sz="2000" dirty="0"/>
                        <a:t> Slack </a:t>
                      </a:r>
                      <a:r>
                        <a:rPr lang="pt-BR" sz="2000" dirty="0" err="1"/>
                        <a:t>group</a:t>
                      </a:r>
                      <a:r>
                        <a:rPr lang="en-US" sz="2000" dirty="0">
                          <a:solidFill>
                            <a:srgbClr val="5A6065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5A6065"/>
                          </a:solidFill>
                          <a:effectLst/>
                          <a:latin typeface="Arial" panose="020B0604020202020204" pitchFamily="34" charset="0"/>
                        </a:rPr>
                        <a:t>Send email to</a:t>
                      </a:r>
                      <a:r>
                        <a:rPr lang="en-US" sz="2000" b="1" dirty="0">
                          <a:solidFill>
                            <a:srgbClr val="5A6065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hlinkClick r:id="rId3"/>
                        </a:rPr>
                        <a:t>christian.adriano@hpi.de</a:t>
                      </a:r>
                      <a:r>
                        <a:rPr lang="pt-BR" sz="2000" dirty="0"/>
                        <a:t> </a:t>
                      </a:r>
                      <a:endParaRPr lang="en-US" sz="2000" b="1" dirty="0">
                        <a:solidFill>
                          <a:srgbClr val="5A6065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12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Official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Schedule, </a:t>
                      </a:r>
                      <a:r>
                        <a:rPr lang="pt-BR" sz="2000" dirty="0" err="1"/>
                        <a:t>Orientations</a:t>
                      </a:r>
                      <a:r>
                        <a:rPr lang="pt-BR" sz="2000" dirty="0"/>
                        <a:t>,</a:t>
                      </a:r>
                    </a:p>
                    <a:p>
                      <a:r>
                        <a:rPr lang="pt-BR" sz="2000" dirty="0" err="1"/>
                        <a:t>Administrative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 err="1"/>
                        <a:t>issues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Email </a:t>
                      </a:r>
                      <a:r>
                        <a:rPr lang="pt-BR" sz="2000" dirty="0">
                          <a:hlinkClick r:id="rId3"/>
                        </a:rPr>
                        <a:t>christian.adriano@hpi.de</a:t>
                      </a:r>
                      <a:r>
                        <a:rPr lang="pt-BR" sz="2000" dirty="0"/>
                        <a:t>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3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Lectures, Status, Work meetings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Zoom, Skype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1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Emergency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Call, SMS, messaging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Chris mobile </a:t>
                      </a:r>
                      <a:r>
                        <a:rPr lang="pt-BR" sz="2000" dirty="0" err="1"/>
                        <a:t>number</a:t>
                      </a:r>
                      <a:r>
                        <a:rPr lang="pt-BR" sz="2000" dirty="0"/>
                        <a:t> (</a:t>
                      </a:r>
                      <a:r>
                        <a:rPr lang="pt-BR" sz="2000" dirty="0" err="1"/>
                        <a:t>check</a:t>
                      </a:r>
                      <a:r>
                        <a:rPr lang="pt-BR" sz="2000" dirty="0"/>
                        <a:t> Chris’ Slack profile)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52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34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B738-C400-4B84-B983-3AA5487A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FE5B0-EB76-4AD6-87A9-DDCF8EBAE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246564"/>
          </a:xfrm>
        </p:spPr>
        <p:txBody>
          <a:bodyPr/>
          <a:lstStyle/>
          <a:p>
            <a:r>
              <a:rPr lang="en-US" b="1" dirty="0"/>
              <a:t>Team size</a:t>
            </a:r>
            <a:r>
              <a:rPr lang="en-US" dirty="0"/>
              <a:t>: up to four (preferred)</a:t>
            </a:r>
          </a:p>
          <a:p>
            <a:endParaRPr lang="en-US" dirty="0"/>
          </a:p>
          <a:p>
            <a:r>
              <a:rPr lang="en-US" b="1" dirty="0"/>
              <a:t>Project proposal in two stages</a:t>
            </a:r>
            <a:r>
              <a:rPr lang="en-US" dirty="0"/>
              <a:t>:</a:t>
            </a:r>
          </a:p>
          <a:p>
            <a:r>
              <a:rPr lang="en-US" dirty="0"/>
              <a:t>1- State-of-art (1 page, double column) –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~ in approx. 6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covering at least 5 well-selected papers per person</a:t>
            </a:r>
          </a:p>
          <a:p>
            <a:endParaRPr lang="en-US" dirty="0"/>
          </a:p>
          <a:p>
            <a:r>
              <a:rPr lang="en-US" dirty="0"/>
              <a:t>2- Proposal 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first draft ~ in approx. 8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Detail the problem (what is it? why should I care?, why is it challenging?)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Describe the scenario (source, size, main features, cite any papers that used 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Determine the methods that you plan to use (preliminary insights, it might change)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Discuss how you will evaluate your results (benchmarks, baselines, null-models)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0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0549139" cy="5246564"/>
          </a:xfrm>
        </p:spPr>
        <p:txBody>
          <a:bodyPr/>
          <a:lstStyle/>
          <a:p>
            <a:r>
              <a:rPr lang="en-US" b="1" dirty="0"/>
              <a:t>Project Phase 1: Learn fundamentals - Lectures</a:t>
            </a:r>
          </a:p>
          <a:p>
            <a:pPr lvl="1"/>
            <a:r>
              <a:rPr lang="en-US" sz="1600" dirty="0"/>
              <a:t>Goal: learn fundamentals</a:t>
            </a:r>
          </a:p>
          <a:p>
            <a:pPr lvl="1"/>
            <a:r>
              <a:rPr lang="en-US" sz="1600" dirty="0"/>
              <a:t>Deadline: Mid-End of May</a:t>
            </a:r>
          </a:p>
          <a:p>
            <a:pPr lvl="1"/>
            <a:r>
              <a:rPr lang="en-US" sz="1600" dirty="0"/>
              <a:t>Two lectures per week (Tuesday and Wednesday 11:00)</a:t>
            </a:r>
          </a:p>
          <a:p>
            <a:r>
              <a:rPr lang="en-US" b="1" dirty="0"/>
              <a:t>Project Phase 2: Present Proposal -  Reading and Writing</a:t>
            </a:r>
          </a:p>
          <a:p>
            <a:pPr lvl="1"/>
            <a:r>
              <a:rPr lang="en-US" sz="1600" dirty="0"/>
              <a:t>Goal: learn about the state of art of one application area</a:t>
            </a:r>
          </a:p>
          <a:p>
            <a:r>
              <a:rPr lang="en-US" b="1" dirty="0"/>
              <a:t>Project Phase 3: Apply a method -  Coding and Evaluation</a:t>
            </a:r>
          </a:p>
          <a:p>
            <a:pPr lvl="1"/>
            <a:r>
              <a:rPr lang="en-US" sz="1600" dirty="0"/>
              <a:t>Goal: learn to apply and evaluate a method</a:t>
            </a:r>
          </a:p>
          <a:p>
            <a:pPr lvl="1"/>
            <a:r>
              <a:rPr lang="en-US" sz="1600" dirty="0"/>
              <a:t>Present update in weekly meetings (either Tuesday and Wednesday 11:00)</a:t>
            </a:r>
          </a:p>
          <a:p>
            <a:pPr lvl="1"/>
            <a:endParaRPr lang="en-US" sz="1600" dirty="0"/>
          </a:p>
          <a:p>
            <a:r>
              <a:rPr lang="en-US" b="1" dirty="0"/>
              <a:t>Final Presentations </a:t>
            </a:r>
            <a:r>
              <a:rPr lang="en-US" dirty="0"/>
              <a:t>in one session in late </a:t>
            </a:r>
            <a:r>
              <a:rPr lang="en-US" b="1" dirty="0"/>
              <a:t>July 2022</a:t>
            </a:r>
            <a:endParaRPr lang="en-US" dirty="0"/>
          </a:p>
          <a:p>
            <a:r>
              <a:rPr lang="en-US" b="1" dirty="0"/>
              <a:t>Submission of final report </a:t>
            </a:r>
            <a:r>
              <a:rPr lang="en-US" dirty="0"/>
              <a:t>one week after the presentation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Roadmap (1/2)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B022D5-6A29-44B9-BB67-9C867A9DE7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30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387A-9B0D-46E0-8B44-4DB9E61D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Road Map (2/2)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E8E0B-DE42-418B-8913-D8A19537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7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2401A-49B6-4950-A4BC-A253D9A84CD8}"/>
              </a:ext>
            </a:extLst>
          </p:cNvPr>
          <p:cNvSpPr txBox="1"/>
          <p:nvPr/>
        </p:nvSpPr>
        <p:spPr bwMode="gray">
          <a:xfrm>
            <a:off x="110395" y="906114"/>
            <a:ext cx="6446713" cy="5213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i="0" dirty="0">
                <a:solidFill>
                  <a:srgbClr val="222222"/>
                </a:solidFill>
                <a:effectLst/>
                <a:latin typeface="+mj-lt"/>
              </a:rPr>
              <a:t>Graph 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Basics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i="0" dirty="0">
                <a:solidFill>
                  <a:srgbClr val="222222"/>
                </a:solidFill>
                <a:effectLst/>
                <a:latin typeface="+mj-lt"/>
              </a:rPr>
              <a:t>Metr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ics and Random Models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Structural Features – Clustering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Algorithms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Embeddings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Message Passing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Convolutional Networks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Sequential Graph Data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Attention Networks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Evolution Networks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Temporal Graph Networks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Propagation Graph Neural Networks</a:t>
            </a:r>
            <a:r>
              <a:rPr lang="en-US" sz="1600" b="1" dirty="0"/>
              <a:t> 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Network Effects, Cascading and Contagion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Outbreak Detection and Influence Maximization</a:t>
            </a:r>
            <a:endParaRPr lang="en-US" dirty="0">
              <a:solidFill>
                <a:srgbClr val="222222"/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4DE529-E860-472E-AF51-78F5E51EBCC7}"/>
              </a:ext>
            </a:extLst>
          </p:cNvPr>
          <p:cNvSpPr/>
          <p:nvPr/>
        </p:nvSpPr>
        <p:spPr bwMode="gray">
          <a:xfrm>
            <a:off x="58275" y="886970"/>
            <a:ext cx="9851633" cy="1545296"/>
          </a:xfrm>
          <a:prstGeom prst="rect">
            <a:avLst/>
          </a:prstGeom>
          <a:solidFill>
            <a:srgbClr val="B1063A">
              <a:alpha val="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A5E20C-17A5-4C6D-BD8A-0A644A2B1EE0}"/>
              </a:ext>
            </a:extLst>
          </p:cNvPr>
          <p:cNvSpPr/>
          <p:nvPr/>
        </p:nvSpPr>
        <p:spPr bwMode="gray">
          <a:xfrm>
            <a:off x="58275" y="2488044"/>
            <a:ext cx="9851633" cy="997387"/>
          </a:xfrm>
          <a:prstGeom prst="rect">
            <a:avLst/>
          </a:prstGeom>
          <a:solidFill>
            <a:schemeClr val="accent3">
              <a:lumMod val="60000"/>
              <a:lumOff val="40000"/>
              <a:alpha val="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4BD534-D449-43AC-8092-82DFC79EA2FE}"/>
              </a:ext>
            </a:extLst>
          </p:cNvPr>
          <p:cNvSpPr/>
          <p:nvPr/>
        </p:nvSpPr>
        <p:spPr bwMode="gray">
          <a:xfrm>
            <a:off x="58275" y="3541209"/>
            <a:ext cx="9851633" cy="2618190"/>
          </a:xfrm>
          <a:prstGeom prst="rect">
            <a:avLst/>
          </a:prstGeom>
          <a:solidFill>
            <a:schemeClr val="accent4">
              <a:lumMod val="75000"/>
              <a:alpha val="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05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92F9D-79C2-4064-8AC8-3AD5AE1187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604165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Datasets</a:t>
            </a:r>
          </a:p>
          <a:p>
            <a:pPr fontAlgn="t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Arial" panose="020B0604020202020204" pitchFamily="34" charset="0"/>
                <a:hlinkClick r:id="rId2"/>
              </a:rPr>
              <a:t>http://networkrepository.com/</a:t>
            </a:r>
            <a:endParaRPr lang="en-US" sz="2000" dirty="0">
              <a:effectLst/>
            </a:endParaRPr>
          </a:p>
          <a:p>
            <a:pPr fontAlgn="t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Arial" panose="020B0604020202020204" pitchFamily="34" charset="0"/>
                <a:hlinkClick r:id="rId3"/>
              </a:rPr>
              <a:t>https://snap.stanford.edu/data/</a:t>
            </a:r>
            <a:endParaRPr lang="en-US" sz="2000" dirty="0">
              <a:effectLst/>
            </a:endParaRPr>
          </a:p>
          <a:p>
            <a:pPr fontAlgn="t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Arial" panose="020B0604020202020204" pitchFamily="34" charset="0"/>
                <a:hlinkClick r:id="rId4"/>
              </a:rPr>
              <a:t>https://networkdata.ics.uci.edu/</a:t>
            </a:r>
            <a:r>
              <a:rPr lang="en-US" sz="2000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2000" dirty="0">
              <a:effectLst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Tools (sorted by priority)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cuGraph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https://github.com/rapidsai/cugraph</a:t>
            </a:r>
            <a:r>
              <a:rPr lang="en-US" dirty="0"/>
              <a:t>  (Strongly recommend, fast)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NetworkX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https://networkx.org/documentation/stable/tutorial.html</a:t>
            </a:r>
            <a:r>
              <a:rPr lang="en-US" dirty="0"/>
              <a:t> (great coverage of graph algorithms)</a:t>
            </a:r>
          </a:p>
          <a:p>
            <a:pPr marL="457200" indent="-457200" fontAlgn="t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/>
              <a:t>Snap for Python: </a:t>
            </a:r>
            <a:r>
              <a:rPr lang="en-US" sz="2000" dirty="0">
                <a:hlinkClick r:id="rId7"/>
              </a:rPr>
              <a:t>http://snap.stanford.edu/snappy/index.html</a:t>
            </a:r>
            <a:r>
              <a:rPr lang="en-US" sz="2000" dirty="0"/>
              <a:t> </a:t>
            </a:r>
            <a:endParaRPr lang="en-US" sz="2000" dirty="0">
              <a:solidFill>
                <a:srgbClr val="5A6065"/>
              </a:solidFill>
              <a:effectLst/>
              <a:latin typeface="Arial" panose="020B0604020202020204" pitchFamily="34" charset="0"/>
            </a:endParaRPr>
          </a:p>
          <a:p>
            <a:pPr marL="457200" indent="-457200" fontAlgn="t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 err="1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Pytorch</a:t>
            </a:r>
            <a:r>
              <a:rPr lang="en-US" sz="2000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 Geometric: </a:t>
            </a:r>
            <a:r>
              <a:rPr lang="en-US" sz="2000" dirty="0">
                <a:effectLst/>
                <a:latin typeface="Arial" panose="020B0604020202020204" pitchFamily="34" charset="0"/>
                <a:hlinkClick r:id="rId8"/>
              </a:rPr>
              <a:t>https://pytorch-geometric.readthedocs.io/en/latest/</a:t>
            </a:r>
            <a:endParaRPr lang="en-US" sz="2000" dirty="0">
              <a:effectLst/>
              <a:latin typeface="Arial" panose="020B0604020202020204" pitchFamily="34" charset="0"/>
            </a:endParaRPr>
          </a:p>
          <a:p>
            <a:pPr marL="457200" indent="-457200" fontAlgn="t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 err="1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lang="en-US" sz="2000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 project: </a:t>
            </a:r>
            <a:r>
              <a:rPr lang="en-US" sz="2000" dirty="0">
                <a:effectLst/>
                <a:latin typeface="Arial" panose="020B0604020202020204" pitchFamily="34" charset="0"/>
                <a:hlinkClick r:id="rId9"/>
              </a:rPr>
              <a:t>https://github.com/orgs/hpi-sam/projects/3</a:t>
            </a:r>
            <a:endParaRPr lang="en-US" sz="20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9B32F-2CBB-41A8-A751-804A12DA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and Tools</a:t>
            </a:r>
          </a:p>
        </p:txBody>
      </p:sp>
    </p:spTree>
    <p:extLst>
      <p:ext uri="{BB962C8B-B14F-4D97-AF65-F5344CB8AC3E}">
        <p14:creationId xmlns:p14="http://schemas.microsoft.com/office/powerpoint/2010/main" val="30505585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121670"/>
            <a:ext cx="9897121" cy="4797724"/>
          </a:xfrm>
        </p:spPr>
        <p:txBody>
          <a:bodyPr/>
          <a:lstStyle/>
          <a:p>
            <a:r>
              <a:rPr lang="en-US" dirty="0"/>
              <a:t>Seminar work </a:t>
            </a:r>
            <a:r>
              <a:rPr lang="en-US" b="1" dirty="0">
                <a:solidFill>
                  <a:schemeClr val="accent1"/>
                </a:solidFill>
              </a:rPr>
              <a:t>alone or in groups </a:t>
            </a:r>
            <a:r>
              <a:rPr lang="en-US" dirty="0"/>
              <a:t>on </a:t>
            </a:r>
            <a:r>
              <a:rPr lang="en-US" b="1" dirty="0">
                <a:solidFill>
                  <a:schemeClr val="accent1"/>
                </a:solidFill>
              </a:rPr>
              <a:t>one selected topic/project</a:t>
            </a:r>
            <a:r>
              <a:rPr lang="en-US" dirty="0"/>
              <a:t>.</a:t>
            </a:r>
          </a:p>
          <a:p>
            <a:r>
              <a:rPr lang="en-US" dirty="0"/>
              <a:t>Each team is supervised individually by a teaching assistant.</a:t>
            </a:r>
          </a:p>
          <a:p>
            <a:r>
              <a:rPr lang="en-US" dirty="0"/>
              <a:t>Weekly update meeting</a:t>
            </a:r>
          </a:p>
          <a:p>
            <a:r>
              <a:rPr lang="en-US" dirty="0"/>
              <a:t>Intermediary Presentations</a:t>
            </a:r>
          </a:p>
          <a:p>
            <a:pPr marL="0" indent="0">
              <a:buNone/>
            </a:pPr>
            <a:r>
              <a:rPr lang="en-US" b="1" dirty="0"/>
              <a:t>Written deliverables:</a:t>
            </a:r>
            <a:r>
              <a:rPr lang="en-US" b="1" dirty="0">
                <a:solidFill>
                  <a:schemeClr val="accent1"/>
                </a:solidFill>
              </a:rPr>
              <a:t> [80% of final grade]</a:t>
            </a:r>
            <a:endParaRPr lang="en-US" b="1" dirty="0"/>
          </a:p>
          <a:p>
            <a:r>
              <a:rPr lang="en-US" dirty="0"/>
              <a:t>Final report on findings </a:t>
            </a:r>
            <a:r>
              <a:rPr lang="en-US" b="1" dirty="0"/>
              <a:t> </a:t>
            </a:r>
          </a:p>
          <a:p>
            <a:pPr lvl="1"/>
            <a:r>
              <a:rPr lang="en-US" sz="1600" dirty="0"/>
              <a:t>Length: 6 to 10 pages ACM Format per team</a:t>
            </a:r>
          </a:p>
          <a:p>
            <a:pPr lvl="1"/>
            <a:r>
              <a:rPr lang="en-US" sz="1600" dirty="0"/>
              <a:t>Some parts must be attributable to each individual author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Final Presentations:  </a:t>
            </a:r>
            <a:r>
              <a:rPr lang="en-US" b="1" dirty="0">
                <a:solidFill>
                  <a:schemeClr val="accent1"/>
                </a:solidFill>
              </a:rPr>
              <a:t>[20% of final grade]</a:t>
            </a:r>
            <a:endParaRPr lang="en-US" b="1" dirty="0"/>
          </a:p>
          <a:p>
            <a:r>
              <a:rPr lang="en-US" dirty="0"/>
              <a:t>Presentation on findings</a:t>
            </a:r>
          </a:p>
          <a:p>
            <a:r>
              <a:rPr lang="en-US" dirty="0"/>
              <a:t>Questions and feedback for other students' presentation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Seminar Work, Deliverables and Grading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D72F91-0197-40C2-95F0-988135704F9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40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MasterSlides</Template>
  <TotalTime>316</TotalTime>
  <Words>954</Words>
  <Application>Microsoft Office PowerPoint</Application>
  <PresentationFormat>Widescreen</PresentationFormat>
  <Paragraphs>161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Verdana</vt:lpstr>
      <vt:lpstr>Wingdings</vt:lpstr>
      <vt:lpstr>HPI PPT-Template</vt:lpstr>
      <vt:lpstr>Summer Term 22  Machine Learning on Spatio-Temporal Graphs Org &amp; Introduction</vt:lpstr>
      <vt:lpstr>Key Facts</vt:lpstr>
      <vt:lpstr>Dates</vt:lpstr>
      <vt:lpstr>Communicantion Plan</vt:lpstr>
      <vt:lpstr>Project Proposal</vt:lpstr>
      <vt:lpstr>Roadmap (1/2)</vt:lpstr>
      <vt:lpstr>Road Map (2/2)</vt:lpstr>
      <vt:lpstr>Datasets and Tools</vt:lpstr>
      <vt:lpstr>Seminar Work, Deliverables and Grading</vt:lpstr>
      <vt:lpstr>Next Task</vt:lpstr>
      <vt:lpstr>Motivation for Learning on Graphs and GNNs</vt:lpstr>
      <vt:lpstr>Scenarios and Network Types</vt:lpstr>
      <vt:lpstr>Types of Predictions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Term 2020  Online Learning for  Self-Healing and  Self-Optimization   Org &amp; Introduction</dc:title>
  <dc:creator>Christian Adriano</dc:creator>
  <cp:lastModifiedBy>Christian Adriano</cp:lastModifiedBy>
  <cp:revision>86</cp:revision>
  <dcterms:created xsi:type="dcterms:W3CDTF">2020-04-21T18:34:08Z</dcterms:created>
  <dcterms:modified xsi:type="dcterms:W3CDTF">2022-04-27T07:05:09Z</dcterms:modified>
</cp:coreProperties>
</file>