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85" r:id="rId3"/>
    <p:sldId id="323" r:id="rId4"/>
    <p:sldId id="325" r:id="rId5"/>
    <p:sldId id="290" r:id="rId6"/>
    <p:sldId id="291" r:id="rId7"/>
    <p:sldId id="294" r:id="rId8"/>
    <p:sldId id="293" r:id="rId9"/>
    <p:sldId id="324" r:id="rId10"/>
    <p:sldId id="301" r:id="rId11"/>
    <p:sldId id="302" r:id="rId12"/>
    <p:sldId id="303" r:id="rId13"/>
    <p:sldId id="304" r:id="rId14"/>
    <p:sldId id="306" r:id="rId15"/>
    <p:sldId id="305" r:id="rId16"/>
    <p:sldId id="310" r:id="rId17"/>
    <p:sldId id="289" r:id="rId18"/>
    <p:sldId id="308" r:id="rId19"/>
    <p:sldId id="309" r:id="rId20"/>
    <p:sldId id="307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2" r:id="rId30"/>
    <p:sldId id="321" r:id="rId31"/>
    <p:sldId id="320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23"/>
            <p14:sldId id="325"/>
            <p14:sldId id="290"/>
            <p14:sldId id="291"/>
            <p14:sldId id="294"/>
            <p14:sldId id="293"/>
            <p14:sldId id="324"/>
            <p14:sldId id="301"/>
            <p14:sldId id="302"/>
            <p14:sldId id="303"/>
            <p14:sldId id="304"/>
            <p14:sldId id="306"/>
            <p14:sldId id="305"/>
            <p14:sldId id="310"/>
            <p14:sldId id="289"/>
            <p14:sldId id="308"/>
            <p14:sldId id="309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6" autoAdjust="0"/>
    <p:restoredTop sz="85098" autoAdjust="0"/>
  </p:normalViewPr>
  <p:slideViewPr>
    <p:cSldViewPr snapToGrid="0">
      <p:cViewPr varScale="1">
        <p:scale>
          <a:sx n="59" d="100"/>
          <a:sy n="59" d="100"/>
        </p:scale>
        <p:origin x="390" y="-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Graph Metrics and Data Generation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lecture-2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Barkowski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Graphic spid="6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4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678221"/>
              </a:xfrm>
            </p:spPr>
            <p:txBody>
              <a:bodyPr/>
              <a:lstStyle/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5A6065"/>
                    </a:solidFill>
                    <a:latin typeface="Arial" panose="020B0604020202020204" pitchFamily="34" charset="0"/>
                  </a:rPr>
                  <a:t>1. Basic Concepts</a:t>
                </a:r>
              </a:p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2. 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r>
                  <a:rPr lang="en-US" sz="1800" dirty="0"/>
                  <a:t>3.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Kronecker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Deep Generative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678221"/>
              </a:xfrm>
              <a:blipFill>
                <a:blip r:embed="rId2"/>
                <a:stretch>
                  <a:fillRect l="-1506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919" y="5246693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796357" y="5996953"/>
                <a:ext cx="2262104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96357" y="5996953"/>
                <a:ext cx="2262104" cy="746808"/>
              </a:xfrm>
              <a:prstGeom prst="rect">
                <a:avLst/>
              </a:prstGeom>
              <a:blipFill>
                <a:blip r:embed="rId3"/>
                <a:stretch>
                  <a:fillRect l="-2156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</a:t>
                </a:r>
                <a:r>
                  <a:rPr lang="en-US" b="1" i="1" u="sng" dirty="0">
                    <a:latin typeface="Univers Light" panose="020B0604020202020204" pitchFamily="34" charset="0"/>
                  </a:rPr>
                  <a:t>f </a:t>
                </a:r>
                <a:r>
                  <a:rPr lang="en-US" u="sng" dirty="0"/>
                  <a:t>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581528746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Browse over a few datasets that have </a:t>
            </a:r>
            <a:r>
              <a:rPr lang="en-US" dirty="0" err="1"/>
              <a:t>spatio</a:t>
            </a:r>
            <a:r>
              <a:rPr lang="en-US" dirty="0"/>
              <a:t>-temporal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one or two examples using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at how networks compare </a:t>
            </a:r>
            <a:r>
              <a:rPr lang="en-US" dirty="0" err="1"/>
              <a:t>w.r.t.</a:t>
            </a:r>
            <a:r>
              <a:rPr lang="en-US" dirty="0"/>
              <a:t> metrics, do you see something surprising?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8596-B6FC-4DDA-BBC4-9C181F36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060BA-A2BB-4349-B5CA-8FCFEF71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</p:spPr>
            <p:txBody>
              <a:bodyPr/>
              <a:lstStyle/>
              <a:p>
                <a:r>
                  <a:rPr lang="en-US" dirty="0"/>
                  <a:t>A graph G is defined by:</a:t>
                </a:r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where:</a:t>
                </a:r>
                <a:endParaRPr lang="en-US" dirty="0">
                  <a:effectLst/>
                </a:endParaRPr>
              </a:p>
              <a:p>
                <a:r>
                  <a:rPr lang="en-US" dirty="0"/>
                  <a:t>- </a:t>
                </a:r>
                <a:r>
                  <a:rPr lang="en-US" i="1" dirty="0">
                    <a:effectLst/>
                  </a:rPr>
                  <a:t>V</a:t>
                </a:r>
                <a:r>
                  <a:rPr lang="en-US" dirty="0">
                    <a:effectLst/>
                  </a:rPr>
                  <a:t> is a set of elements</a:t>
                </a:r>
                <a:r>
                  <a:rPr lang="en-US" dirty="0"/>
                  <a:t> called nodes or vertices (singular: vertex), </a:t>
                </a:r>
              </a:p>
              <a:p>
                <a:r>
                  <a:rPr lang="en-US" dirty="0">
                    <a:effectLst/>
                  </a:rPr>
                  <a:t>- </a:t>
                </a:r>
                <a:r>
                  <a:rPr lang="en-US" i="1" dirty="0">
                    <a:effectLst/>
                  </a:rPr>
                  <a:t>E</a:t>
                </a:r>
                <a:r>
                  <a:rPr lang="en-US" dirty="0"/>
                  <a:t> is a set of paired vertices, whose elements are called links or edges .</a:t>
                </a:r>
              </a:p>
              <a:p>
                <a:endParaRPr lang="en-US" dirty="0"/>
              </a:p>
              <a:p>
                <a:r>
                  <a:rPr lang="en-US" dirty="0"/>
                  <a:t>The edges and nodes can have attributes associated to them.</a:t>
                </a:r>
              </a:p>
              <a:p>
                <a:endParaRPr lang="en-US" dirty="0"/>
              </a:p>
              <a:p>
                <a:r>
                  <a:rPr lang="en-US" b="1" dirty="0"/>
                  <a:t>Weighted Graph</a:t>
                </a:r>
              </a:p>
              <a:p>
                <a:r>
                  <a:rPr lang="en-US" dirty="0"/>
                  <a:t>In the case of weights associated to the edges (e.g., to represent strength of dependencies), the graph is called a weighted Graph.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060BA-A2BB-4349-B5CA-8FCFEF71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  <a:blipFill>
                <a:blip r:embed="rId2"/>
                <a:stretch>
                  <a:fillRect l="-127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B4D4-D8F5-4195-8C72-156A342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(DAG)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6564"/>
              </a:xfrm>
            </p:spPr>
            <p:txBody>
              <a:bodyPr/>
              <a:lstStyle/>
              <a:p>
                <a:r>
                  <a:rPr lang="en-US" sz="2000" dirty="0"/>
                  <a:t>G=(N,E) or (V,E)</a:t>
                </a:r>
              </a:p>
              <a:p>
                <a:r>
                  <a:rPr lang="en-US" sz="2000" dirty="0"/>
                  <a:t>Node (vertex)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6564"/>
              </a:xfrm>
              <a:blipFill>
                <a:blip r:embed="rId3"/>
                <a:stretch>
                  <a:fillRect l="-1328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/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N = number of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number of edges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N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nodes not in whiskers (size of largest biconnected component)</a:t>
                </a:r>
                <a:endParaRPr lang="en-US" sz="2000" dirty="0">
                  <a:effectLst/>
                  <a:latin typeface="Arial" panose="020B060402020202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of edges in biconnected component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blipFill>
                <a:blip r:embed="rId3"/>
                <a:stretch>
                  <a:fillRect l="-4970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Network Metrics</a:t>
            </a:r>
          </a:p>
        </p:txBody>
      </p:sp>
    </p:spTree>
    <p:extLst>
      <p:ext uri="{BB962C8B-B14F-4D97-AF65-F5344CB8AC3E}">
        <p14:creationId xmlns:p14="http://schemas.microsoft.com/office/powerpoint/2010/main" val="2906774342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2738</Words>
  <Application>Microsoft Office PowerPoint</Application>
  <PresentationFormat>Widescreen</PresentationFormat>
  <Paragraphs>564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Calibri,Helvetica,sans-serif</vt:lpstr>
      <vt:lpstr>Cambria Math</vt:lpstr>
      <vt:lpstr>Lucida Grande</vt:lpstr>
      <vt:lpstr>Times New Roman</vt:lpstr>
      <vt:lpstr>Univers Light</vt:lpstr>
      <vt:lpstr>Verdana</vt:lpstr>
      <vt:lpstr>HPI PPT-Template</vt:lpstr>
      <vt:lpstr>Graph Metrics and Data Generation Models lecture-2  Course on Graph Neural Networks (Summer Term 22) </vt:lpstr>
      <vt:lpstr>Lecture topics</vt:lpstr>
      <vt:lpstr>Basic Concepts</vt:lpstr>
      <vt:lpstr>Graph Definition</vt:lpstr>
      <vt:lpstr>Types of graphs</vt:lpstr>
      <vt:lpstr>Node and Edge degrees</vt:lpstr>
      <vt:lpstr>Adjacency matrix</vt:lpstr>
      <vt:lpstr>Most real-world networks are sparse</vt:lpstr>
      <vt:lpstr>Network Metrics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Suggested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65</cp:revision>
  <dcterms:created xsi:type="dcterms:W3CDTF">2020-11-11T09:19:24Z</dcterms:created>
  <dcterms:modified xsi:type="dcterms:W3CDTF">2022-04-27T07:46:18Z</dcterms:modified>
</cp:coreProperties>
</file>