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3" r:id="rId2"/>
    <p:sldId id="387" r:id="rId3"/>
    <p:sldId id="384" r:id="rId4"/>
    <p:sldId id="261" r:id="rId5"/>
    <p:sldId id="3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5EC51D-A2E7-4BB9-85E0-E272DA3157DA}">
          <p14:sldIdLst>
            <p14:sldId id="383"/>
            <p14:sldId id="387"/>
            <p14:sldId id="384"/>
            <p14:sldId id="261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507" autoAdjust="0"/>
  </p:normalViewPr>
  <p:slideViewPr>
    <p:cSldViewPr snapToGrid="0">
      <p:cViewPr varScale="1">
        <p:scale>
          <a:sx n="53" d="100"/>
          <a:sy n="53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783A0-3355-4AD7-940B-2E78D07ECA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272DC-1F10-486E-9BE3-E14F89D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Phenomenon</a:t>
            </a:r>
            <a:r>
              <a:rPr lang="en-US" dirty="0"/>
              <a:t>: Failure cascades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Model</a:t>
            </a:r>
            <a:r>
              <a:rPr lang="en-US" dirty="0"/>
              <a:t>: Anomaly detection on multiple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Mitigation</a:t>
            </a:r>
            <a:r>
              <a:rPr lang="en-US" dirty="0"/>
              <a:t>: Classify which anomalies are </a:t>
            </a:r>
            <a:r>
              <a:rPr lang="en-US" dirty="0" err="1"/>
              <a:t>spatio</a:t>
            </a:r>
            <a:r>
              <a:rPr lang="en-US" dirty="0"/>
              <a:t>-temporal dependent (i.e., potentially causally connected)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272DC-1F10-486E-9BE3-E14F89D8AE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1393302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32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882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7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8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6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8569918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16156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3459711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785356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366713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4523980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0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2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71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EF1A4CB2-B0C7-4AF6-92A0-AEF25DAE34D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E535E45-6E13-4364-A2FF-2D7A9CF2407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253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123712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</a:t>
            </a:r>
            <a:r>
              <a:rPr lang="en-US" sz="4400" b="1"/>
              <a:t>Scope Overview</a:t>
            </a:r>
            <a:br>
              <a:rPr lang="en-US" sz="4400" b="1" dirty="0"/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0725" y="4706741"/>
            <a:ext cx="7515022" cy="178006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Matthias </a:t>
            </a:r>
            <a:r>
              <a:rPr lang="en-US" altLang="x-none" sz="6400" dirty="0" err="1">
                <a:ea typeface="ＭＳ Ｐゴシック" charset="-128"/>
              </a:rPr>
              <a:t>Barkowsky</a:t>
            </a:r>
            <a:r>
              <a:rPr lang="en-US" altLang="x-none" sz="6400" dirty="0">
                <a:ea typeface="ＭＳ Ｐゴシック" charset="-128"/>
              </a:rPr>
              <a:t> (</a:t>
            </a:r>
            <a:r>
              <a:rPr lang="en-US" altLang="x-none" sz="64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 dirty="0">
                <a:ea typeface="ＭＳ Ｐゴシック" charset="-128"/>
              </a:rPr>
              <a:t>  )</a:t>
            </a:r>
          </a:p>
          <a:p>
            <a:r>
              <a:rPr lang="en-US" altLang="x-none" sz="6400" dirty="0" err="1">
                <a:ea typeface="ＭＳ Ｐゴシック" charset="-128"/>
              </a:rPr>
              <a:t>Iqra</a:t>
            </a:r>
            <a:r>
              <a:rPr lang="en-US" altLang="x-none" sz="6400" dirty="0">
                <a:ea typeface="ＭＳ Ｐゴシック" charset="-128"/>
              </a:rPr>
              <a:t> Zafar (</a:t>
            </a:r>
            <a:r>
              <a:rPr lang="en-US" altLang="x-none" sz="64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09D8-E424-8CEC-3F08-BB48438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99AF-8171-6339-E6F3-D272B610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49" y="1140880"/>
            <a:ext cx="11796665" cy="52850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Time Series: </a:t>
            </a:r>
            <a:r>
              <a:rPr lang="en-US" dirty="0"/>
              <a:t>a sequential set of data points labelled with temporal stamps (discrete or continuous)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Anomaly</a:t>
            </a:r>
            <a:r>
              <a:rPr lang="en-US" dirty="0"/>
              <a:t>: an outlier in a time series representing resource usage of a webservice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event that happens after an anomaly happens to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</a:t>
            </a:r>
            <a:r>
              <a:rPr lang="en-US" dirty="0"/>
              <a:t>: event that happens when a failure on one service affects another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Failure Propagation Graph</a:t>
            </a:r>
            <a:r>
              <a:rPr lang="en-US" dirty="0"/>
              <a:t>: a graph where a node is a service, and an edge represents the propagation of a failure from one service to another at given moment in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Graph Matching</a:t>
            </a:r>
            <a:r>
              <a:rPr lang="en-US" dirty="0"/>
              <a:t>: Given a subgraph (source), search for subgraphs on a larger graph (target). Produces a ranking of subgraphs with respect to similarity to the source subgraph.</a:t>
            </a:r>
          </a:p>
          <a:p>
            <a:r>
              <a:rPr lang="en-US" b="1" dirty="0"/>
              <a:t>Perturbations (tentative) – </a:t>
            </a:r>
            <a:r>
              <a:rPr lang="en-US" dirty="0"/>
              <a:t>should affect the ability to do graph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nodes: add nodes (instances), modify features (connectivity, current load),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Changes in edges: remove edges, alter temporal information, etc.</a:t>
            </a:r>
          </a:p>
        </p:txBody>
      </p:sp>
    </p:spTree>
    <p:extLst>
      <p:ext uri="{BB962C8B-B14F-4D97-AF65-F5344CB8AC3E}">
        <p14:creationId xmlns:p14="http://schemas.microsoft.com/office/powerpoint/2010/main" val="34731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2F57-7591-73FC-813D-47BBC7B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15B3-9728-CAF3-316D-D505AF20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r>
              <a:rPr lang="en-US" b="1" dirty="0"/>
              <a:t>WP-1 Anomaly Detection (Time Series)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Identify which anomalies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Resource usage time series;  </a:t>
            </a:r>
            <a:r>
              <a:rPr lang="en-US" b="1" dirty="0"/>
              <a:t>Output</a:t>
            </a:r>
            <a:r>
              <a:rPr lang="en-US" dirty="0"/>
              <a:t>: List of services with correlated anomalies</a:t>
            </a:r>
          </a:p>
          <a:p>
            <a:r>
              <a:rPr lang="en-US" b="1" dirty="0"/>
              <a:t>WP-2 Failure Propagation Classification (Graph Matching)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2.1</a:t>
            </a:r>
            <a:r>
              <a:rPr lang="en-US" dirty="0"/>
              <a:t>: Generate Failure Propagation Graphs (for training/testing)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Input: </a:t>
            </a:r>
            <a:r>
              <a:rPr lang="en-US" dirty="0"/>
              <a:t>from WP1; </a:t>
            </a:r>
            <a:r>
              <a:rPr lang="en-US" b="1" dirty="0"/>
              <a:t>Output:</a:t>
            </a:r>
            <a:r>
              <a:rPr lang="en-US" dirty="0"/>
              <a:t> Graph Database with Temporal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2.2</a:t>
            </a:r>
            <a:r>
              <a:rPr lang="en-US" dirty="0"/>
              <a:t>: Categorize Failure Propagation Graphs 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  <a:p>
            <a:r>
              <a:rPr lang="en-US" b="1" dirty="0"/>
              <a:t>WP-3 Robustness under Perturbations (Evolving Graphs)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Generalize results of Goal 2.2 for changes in the edges and/or node features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Modified System Graph and Failure Propagation Graph; </a:t>
            </a:r>
            <a:r>
              <a:rPr lang="en-US" b="1" dirty="0"/>
              <a:t>Output</a:t>
            </a:r>
            <a:r>
              <a:rPr lang="en-US" dirty="0"/>
              <a:t>: Graph Matching Ranking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24653-6B17-10CC-1677-D28CAE78B1E5}"/>
              </a:ext>
            </a:extLst>
          </p:cNvPr>
          <p:cNvSpPr/>
          <p:nvPr/>
        </p:nvSpPr>
        <p:spPr bwMode="gray">
          <a:xfrm>
            <a:off x="99587" y="959667"/>
            <a:ext cx="11899491" cy="1566250"/>
          </a:xfrm>
          <a:prstGeom prst="round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D6F163-DD39-B589-048C-4FE1F7D9DFF2}"/>
              </a:ext>
            </a:extLst>
          </p:cNvPr>
          <p:cNvSpPr/>
          <p:nvPr/>
        </p:nvSpPr>
        <p:spPr bwMode="gray">
          <a:xfrm>
            <a:off x="99588" y="2525917"/>
            <a:ext cx="11852165" cy="2245259"/>
          </a:xfrm>
          <a:prstGeom prst="roundRect">
            <a:avLst/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2592-BD4C-90BE-7075-1AFF1598E38F}"/>
              </a:ext>
            </a:extLst>
          </p:cNvPr>
          <p:cNvSpPr/>
          <p:nvPr/>
        </p:nvSpPr>
        <p:spPr bwMode="gray">
          <a:xfrm>
            <a:off x="99588" y="4827244"/>
            <a:ext cx="11852165" cy="1566250"/>
          </a:xfrm>
          <a:prstGeom prst="round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4C84-5C8F-BA23-DFFF-80FE7EC0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format for 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6A3A-92D1-5DB5-BF3D-39F90B7F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8854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Each goal should have the following triad: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phenomenon description and how to reproduce it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Data Generation Process + Metrics</a:t>
            </a:r>
          </a:p>
          <a:p>
            <a:pPr lvl="1">
              <a:spcBef>
                <a:spcPts val="0"/>
              </a:spcBef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model that abstracts the irrelevant details and explains the essence of </a:t>
            </a:r>
            <a:r>
              <a:rPr lang="en-US" sz="2000">
                <a:latin typeface="+mj-lt"/>
                <a:ea typeface="Verdana" panose="020B0604030504040204" pitchFamily="34" charset="0"/>
              </a:rPr>
              <a:t>the phenomenon</a:t>
            </a: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Assumptions + Representation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latin typeface="+mj-lt"/>
              <a:ea typeface="Verdana" panose="020B060403050404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The strategy/solution to mitigate the negative effects of the phenomenon.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j-lt"/>
                <a:ea typeface="Verdana" panose="020B0604030504040204" pitchFamily="34" charset="0"/>
              </a:rPr>
              <a:t>Algorithms + Evaluation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E4E3E-A704-859E-9420-CB147BA2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3911097"/>
            <a:ext cx="11228913" cy="2716040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525730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Graph Metrics and Random Models</Template>
  <TotalTime>150</TotalTime>
  <Words>463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HPI PPT-Template</vt:lpstr>
      <vt:lpstr>Project Scope Overview  Course on Machine Learning on Spatio-Temporal Graphs (Summer Term 22)</vt:lpstr>
      <vt:lpstr>Terminology</vt:lpstr>
      <vt:lpstr>Summary of Working Packages</vt:lpstr>
      <vt:lpstr>Planning format for each goal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 Course on Graph Neural Networks (Summer Term 22) </dc:title>
  <dc:creator>Christian Adriano</dc:creator>
  <cp:lastModifiedBy>Christian Adriano</cp:lastModifiedBy>
  <cp:revision>12</cp:revision>
  <dcterms:created xsi:type="dcterms:W3CDTF">2022-05-10T07:07:48Z</dcterms:created>
  <dcterms:modified xsi:type="dcterms:W3CDTF">2022-05-11T09:28:17Z</dcterms:modified>
</cp:coreProperties>
</file>