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7" r:id="rId2"/>
    <p:sldId id="367" r:id="rId3"/>
    <p:sldId id="371" r:id="rId4"/>
    <p:sldId id="381" r:id="rId5"/>
    <p:sldId id="380" r:id="rId6"/>
    <p:sldId id="379" r:id="rId7"/>
    <p:sldId id="382" r:id="rId8"/>
    <p:sldId id="383" r:id="rId9"/>
    <p:sldId id="384" r:id="rId10"/>
    <p:sldId id="386" r:id="rId11"/>
    <p:sldId id="300" r:id="rId12"/>
    <p:sldId id="377" r:id="rId13"/>
    <p:sldId id="3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371"/>
            <p14:sldId id="381"/>
            <p14:sldId id="380"/>
            <p14:sldId id="379"/>
            <p14:sldId id="382"/>
          </p14:sldIdLst>
        </p14:section>
        <p14:section name="Untitled Section" id="{264C4183-E4D7-4D46-A95E-381C6902DF63}">
          <p14:sldIdLst>
            <p14:sldId id="383"/>
            <p14:sldId id="384"/>
            <p14:sldId id="386"/>
            <p14:sldId id="300"/>
            <p14:sldId id="377"/>
            <p14:sldId id="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39" autoAdjust="0"/>
    <p:restoredTop sz="94189" autoAdjust="0"/>
  </p:normalViewPr>
  <p:slideViewPr>
    <p:cSldViewPr snapToGrid="0">
      <p:cViewPr varScale="1">
        <p:scale>
          <a:sx n="65" d="100"/>
          <a:sy n="65" d="100"/>
        </p:scale>
        <p:origin x="168"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https://statmodeling.stat.columbia.edu/2019/08/21/you-should-usually-log-transform-your-positive-data/</a:t>
            </a:r>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551571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5/11/2022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5/11/2022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5/11/2022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5/11/2022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5/11/2022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5/11/2022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5/11/2022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5/11/2022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5/11/2022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5/11/2022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iqra.zafar@hpi.de" TargetMode="External"/><Relationship Id="rId5" Type="http://schemas.openxmlformats.org/officeDocument/2006/relationships/hyperlink" Target="mailto:matthias.barkowsk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494071" y="1558552"/>
            <a:ext cx="10618839" cy="2983643"/>
          </a:xfrm>
        </p:spPr>
        <p:txBody>
          <a:bodyPr>
            <a:normAutofit/>
          </a:bodyPr>
          <a:lstStyle/>
          <a:p>
            <a:r>
              <a:rPr lang="en-US" sz="4400" b="1" dirty="0"/>
              <a:t>Learning Graph Representations</a:t>
            </a:r>
            <a:br>
              <a:rPr lang="en-US" sz="4400" b="1" dirty="0"/>
            </a:br>
            <a:r>
              <a:rPr lang="en-US" sz="3200" dirty="0"/>
              <a:t>lecture-5</a:t>
            </a:r>
            <a:br>
              <a:rPr lang="en-US" sz="3200" dirty="0"/>
            </a:br>
            <a:br>
              <a:rPr lang="en-US" sz="3200" dirty="0"/>
            </a:br>
            <a:r>
              <a:rPr lang="en-US" sz="2400" dirty="0">
                <a:ea typeface="ＭＳ Ｐゴシック" charset="-128"/>
              </a:rPr>
              <a:t>Co</a:t>
            </a:r>
            <a:r>
              <a:rPr lang="en-US" altLang="x-none" sz="2400" dirty="0">
                <a:ea typeface="ＭＳ Ｐゴシック" charset="-128"/>
              </a:rPr>
              <a:t>urse on Machine Learning on </a:t>
            </a:r>
            <a:r>
              <a:rPr lang="en-US" altLang="x-none" sz="2400" dirty="0" err="1">
                <a:ea typeface="ＭＳ Ｐゴシック" charset="-128"/>
              </a:rPr>
              <a:t>Spatio</a:t>
            </a:r>
            <a:r>
              <a:rPr lang="en-US" altLang="x-none" sz="2400" dirty="0">
                <a:ea typeface="ＭＳ Ｐゴシック" charset="-128"/>
              </a:rPr>
              <a:t>-Temporal Graphs</a:t>
            </a:r>
            <a:br>
              <a:rPr lang="en-US" altLang="x-none" sz="2400" dirty="0">
                <a:ea typeface="ＭＳ Ｐゴシック" charset="-128"/>
              </a:rPr>
            </a:br>
            <a:r>
              <a:rPr lang="en-US" altLang="x-none" sz="2400" dirty="0">
                <a:ea typeface="ＭＳ Ｐゴシック" charset="-128"/>
              </a:rPr>
              <a:t>(Summer Term 22)</a:t>
            </a:r>
            <a:endParaRPr lang="en-US" altLang="x-none" b="1" dirty="0">
              <a:ea typeface="ＭＳ Ｐゴシック" charset="-128"/>
            </a:endParaRP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
        <p:nvSpPr>
          <p:cNvPr id="7" name="Rectangle 3">
            <a:extLst>
              <a:ext uri="{FF2B5EF4-FFF2-40B4-BE49-F238E27FC236}">
                <a16:creationId xmlns:a16="http://schemas.microsoft.com/office/drawing/2014/main" id="{02531293-2E39-8F60-570F-037E998DDA75}"/>
              </a:ext>
            </a:extLst>
          </p:cNvPr>
          <p:cNvSpPr txBox="1">
            <a:spLocks noChangeArrowheads="1"/>
          </p:cNvSpPr>
          <p:nvPr/>
        </p:nvSpPr>
        <p:spPr bwMode="gray">
          <a:xfrm>
            <a:off x="2410725" y="4706741"/>
            <a:ext cx="7515022" cy="1780064"/>
          </a:xfrm>
          <a:prstGeom prst="rect">
            <a:avLst/>
          </a:prstGeom>
        </p:spPr>
        <p:txBody>
          <a:bodyPr vert="horz" lIns="0" tIns="0" rIns="0" bIns="0" rtlCol="0" anchor="t" anchorCtr="0">
            <a:normAutofit fontScale="25000" lnSpcReduction="20000"/>
          </a:bodyPr>
          <a:lstStyle>
            <a:lvl1pPr marL="0" indent="0" algn="ctr" defTabSz="1219170" rtl="0" eaLnBrk="1" latinLnBrk="0" hangingPunct="1">
              <a:lnSpc>
                <a:spcPts val="2667"/>
              </a:lnSpc>
              <a:spcBef>
                <a:spcPts val="400"/>
              </a:spcBef>
              <a:spcAft>
                <a:spcPts val="400"/>
              </a:spcAft>
              <a:buFont typeface="Arial" panose="020B0604020202020204" pitchFamily="34" charset="0"/>
              <a:buNone/>
              <a:defRPr sz="2400" kern="1200">
                <a:solidFill>
                  <a:schemeClr val="tx1"/>
                </a:solidFill>
                <a:latin typeface="+mn-lt"/>
                <a:ea typeface="+mn-ea"/>
                <a:cs typeface="+mn-cs"/>
              </a:defRPr>
            </a:lvl1pPr>
            <a:lvl2pPr marL="4572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2000" kern="1200">
                <a:solidFill>
                  <a:schemeClr val="tx1"/>
                </a:solidFill>
                <a:latin typeface="+mn-lt"/>
                <a:ea typeface="+mn-ea"/>
                <a:cs typeface="+mn-cs"/>
              </a:defRPr>
            </a:lvl2pPr>
            <a:lvl3pPr marL="9144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1800" kern="1200">
                <a:solidFill>
                  <a:schemeClr val="tx1"/>
                </a:solidFill>
                <a:latin typeface="+mn-lt"/>
                <a:ea typeface="+mn-ea"/>
                <a:cs typeface="+mn-cs"/>
              </a:defRPr>
            </a:lvl3pPr>
            <a:lvl4pPr marL="13716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1600" kern="1200">
                <a:solidFill>
                  <a:schemeClr val="tx1"/>
                </a:solidFill>
                <a:latin typeface="+mn-lt"/>
                <a:ea typeface="+mn-ea"/>
                <a:cs typeface="+mn-cs"/>
              </a:defRPr>
            </a:lvl4pPr>
            <a:lvl5pPr marL="1828800" indent="0" algn="ctr" defTabSz="1219170" rtl="0" eaLnBrk="1" latinLnBrk="0" hangingPunct="1">
              <a:lnSpc>
                <a:spcPts val="2667"/>
              </a:lnSpc>
              <a:spcBef>
                <a:spcPts val="400"/>
              </a:spcBef>
              <a:spcAft>
                <a:spcPts val="400"/>
              </a:spcAft>
              <a:buClr>
                <a:schemeClr val="accent1"/>
              </a:buClr>
              <a:buSzPct val="100000"/>
              <a:buFont typeface="+mj-lt"/>
              <a:buNone/>
              <a:defRPr sz="1600" kern="1200">
                <a:solidFill>
                  <a:schemeClr val="tx1"/>
                </a:solidFill>
                <a:latin typeface="+mn-lt"/>
                <a:ea typeface="+mn-ea"/>
                <a:cs typeface="+mn-cs"/>
              </a:defRPr>
            </a:lvl5pPr>
            <a:lvl6pPr marL="2286000" indent="0" algn="ctr" defTabSz="1219170" rtl="0" eaLnBrk="1" latinLnBrk="0" hangingPunct="1">
              <a:lnSpc>
                <a:spcPts val="2667"/>
              </a:lnSpc>
              <a:spcBef>
                <a:spcPts val="400"/>
              </a:spcBef>
              <a:spcAft>
                <a:spcPts val="400"/>
              </a:spcAft>
              <a:buClr>
                <a:schemeClr val="accent1"/>
              </a:buClr>
              <a:buSzPct val="100000"/>
              <a:buFont typeface="+mj-lt"/>
              <a:buNone/>
              <a:defRPr sz="1600" kern="1200">
                <a:solidFill>
                  <a:schemeClr val="tx1"/>
                </a:solidFill>
                <a:latin typeface="+mn-lt"/>
                <a:ea typeface="+mn-ea"/>
                <a:cs typeface="+mn-cs"/>
              </a:defRPr>
            </a:lvl6pPr>
            <a:lvl7pPr marL="2743200" indent="0" algn="ctr"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3200400" indent="0" algn="ctr" defTabSz="1219170" rtl="0" eaLnBrk="1" latinLnBrk="0" hangingPunct="1">
              <a:lnSpc>
                <a:spcPts val="2800"/>
              </a:lnSpc>
              <a:spcBef>
                <a:spcPts val="533"/>
              </a:spcBef>
              <a:spcAft>
                <a:spcPts val="533"/>
              </a:spcAft>
              <a:buFont typeface="Arial" panose="020B0604020202020204" pitchFamily="34" charset="0"/>
              <a:buNone/>
              <a:defRPr sz="1600" b="0" kern="1200" cap="all" baseline="0">
                <a:solidFill>
                  <a:schemeClr val="accent1"/>
                </a:solidFill>
                <a:latin typeface="+mn-lt"/>
                <a:ea typeface="+mn-ea"/>
                <a:cs typeface="+mn-cs"/>
              </a:defRPr>
            </a:lvl8pPr>
            <a:lvl9pPr marL="3657600" indent="0" algn="ctr" defTabSz="1219170" rtl="0" eaLnBrk="1" latinLnBrk="0" hangingPunct="1">
              <a:lnSpc>
                <a:spcPts val="2800"/>
              </a:lnSpc>
              <a:spcBef>
                <a:spcPts val="533"/>
              </a:spcBef>
              <a:spcAft>
                <a:spcPts val="533"/>
              </a:spcAft>
              <a:buFont typeface="Arial" panose="020B0604020202020204" pitchFamily="34" charset="0"/>
              <a:buNone/>
              <a:defRPr sz="1600" b="0" kern="1200" cap="all" baseline="0">
                <a:solidFill>
                  <a:schemeClr val="accent1"/>
                </a:solidFill>
                <a:latin typeface="+mn-lt"/>
                <a:ea typeface="+mn-ea"/>
                <a:cs typeface="+mn-cs"/>
              </a:defRPr>
            </a:lvl9pPr>
          </a:lstStyle>
          <a:p>
            <a:r>
              <a:rPr lang="en-US" altLang="x-none" sz="6400">
                <a:ea typeface="ＭＳ Ｐゴシック" charset="-128"/>
              </a:rPr>
              <a:t>Prof. Dr. Holger Giese (</a:t>
            </a:r>
            <a:r>
              <a:rPr lang="en-US" altLang="x-none" sz="6400">
                <a:ea typeface="ＭＳ Ｐゴシック" charset="-128"/>
                <a:hlinkClick r:id="rId3"/>
              </a:rPr>
              <a:t>holger.giese@hpi.uni-potsdam.de)</a:t>
            </a:r>
            <a:r>
              <a:rPr lang="en-US" altLang="x-none" sz="6400">
                <a:ea typeface="ＭＳ Ｐゴシック" charset="-128"/>
              </a:rPr>
              <a:t> </a:t>
            </a:r>
          </a:p>
          <a:p>
            <a:r>
              <a:rPr lang="en-US" altLang="x-none" sz="6400">
                <a:ea typeface="ＭＳ Ｐゴシック" charset="-128"/>
              </a:rPr>
              <a:t>Christian Medeiros Adriano (</a:t>
            </a:r>
            <a:r>
              <a:rPr lang="en-US" altLang="x-none" sz="6400">
                <a:ea typeface="ＭＳ Ｐゴシック" charset="-128"/>
                <a:hlinkClick r:id="rId4"/>
              </a:rPr>
              <a:t>christian.adriano@hpi.de</a:t>
            </a:r>
            <a:r>
              <a:rPr lang="en-US" altLang="x-none" sz="6400">
                <a:ea typeface="ＭＳ Ｐゴシック" charset="-128"/>
              </a:rPr>
              <a:t>) - </a:t>
            </a:r>
            <a:r>
              <a:rPr lang="en-US" altLang="x-none" sz="6400" b="1">
                <a:ea typeface="ＭＳ Ｐゴシック" charset="-128"/>
              </a:rPr>
              <a:t>“Chris”</a:t>
            </a:r>
            <a:endParaRPr lang="en-US" altLang="x-none" sz="6400">
              <a:ea typeface="ＭＳ Ｐゴシック" charset="-128"/>
            </a:endParaRPr>
          </a:p>
          <a:p>
            <a:r>
              <a:rPr lang="en-US" altLang="x-none" sz="6400">
                <a:ea typeface="ＭＳ Ｐゴシック" charset="-128"/>
              </a:rPr>
              <a:t> Matthias Barkowsky (</a:t>
            </a:r>
            <a:r>
              <a:rPr lang="en-US" altLang="x-none" sz="6400">
                <a:ea typeface="ＭＳ Ｐゴシック" charset="-128"/>
                <a:hlinkClick r:id="rId5"/>
              </a:rPr>
              <a:t>matthias.barkowsky@hpi.de</a:t>
            </a:r>
            <a:r>
              <a:rPr lang="en-US" altLang="x-none" sz="6400">
                <a:ea typeface="ＭＳ Ｐゴシック" charset="-128"/>
              </a:rPr>
              <a:t>  )</a:t>
            </a:r>
          </a:p>
          <a:p>
            <a:r>
              <a:rPr lang="en-US" altLang="x-none" sz="6400">
                <a:ea typeface="ＭＳ Ｐゴシック" charset="-128"/>
              </a:rPr>
              <a:t>Iqra Zafar (</a:t>
            </a:r>
            <a:r>
              <a:rPr lang="en-US" altLang="x-none" sz="6400">
                <a:ea typeface="ＭＳ Ｐゴシック" charset="-128"/>
                <a:hlinkClick r:id="rId6"/>
              </a:rPr>
              <a:t>iqra.zafar@hpi.de</a:t>
            </a:r>
            <a:r>
              <a:rPr lang="en-US" altLang="x-none" sz="6400">
                <a:ea typeface="ＭＳ Ｐゴシック" charset="-128"/>
              </a:rPr>
              <a:t>)</a:t>
            </a:r>
            <a:endParaRPr lang="en-US" altLang="x-none" sz="6400" dirty="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 – Anonymous Walks</a:t>
            </a:r>
          </a:p>
        </p:txBody>
      </p:sp>
      <p:sp>
        <p:nvSpPr>
          <p:cNvPr id="4" name="Slide Number Placeholder 3">
            <a:extLst>
              <a:ext uri="{FF2B5EF4-FFF2-40B4-BE49-F238E27FC236}">
                <a16:creationId xmlns:a16="http://schemas.microsoft.com/office/drawing/2014/main" id="{10AF09F1-5C99-41F4-B7D0-7963C68E214E}"/>
              </a:ext>
            </a:extLst>
          </p:cNvPr>
          <p:cNvSpPr>
            <a:spLocks noGrp="1"/>
          </p:cNvSpPr>
          <p:nvPr>
            <p:ph type="sldNum" sz="quarter" idx="12"/>
          </p:nvPr>
        </p:nvSpPr>
        <p:spPr/>
        <p:txBody>
          <a:bodyPr/>
          <a:lstStyle/>
          <a:p>
            <a:fld id="{81561042-0DC2-4A04-AA50-F6D44EB20EBA}" type="slidenum">
              <a:rPr lang="en-US" smtClean="0"/>
              <a:t>10</a:t>
            </a:fld>
            <a:endParaRPr lang="en-US"/>
          </a:p>
        </p:txBody>
      </p:sp>
      <p:pic>
        <p:nvPicPr>
          <p:cNvPr id="44" name="Picture 43">
            <a:extLst>
              <a:ext uri="{FF2B5EF4-FFF2-40B4-BE49-F238E27FC236}">
                <a16:creationId xmlns:a16="http://schemas.microsoft.com/office/drawing/2014/main" id="{ED1C349B-A124-42DB-9A2B-492253869DD1}"/>
              </a:ext>
            </a:extLst>
          </p:cNvPr>
          <p:cNvPicPr>
            <a:picLocks noChangeAspect="1"/>
          </p:cNvPicPr>
          <p:nvPr/>
        </p:nvPicPr>
        <p:blipFill>
          <a:blip r:embed="rId2"/>
          <a:stretch>
            <a:fillRect/>
          </a:stretch>
        </p:blipFill>
        <p:spPr>
          <a:xfrm>
            <a:off x="487284" y="1224627"/>
            <a:ext cx="3269395" cy="2438647"/>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AF2A8C-3505-493A-9171-17B9D10A74E8}"/>
                  </a:ext>
                </a:extLst>
              </p:cNvPr>
              <p:cNvSpPr txBox="1"/>
              <p:nvPr/>
            </p:nvSpPr>
            <p:spPr bwMode="gray">
              <a:xfrm>
                <a:off x="4275295" y="1273480"/>
                <a:ext cx="2404473" cy="2664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Probability of a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err="1"/>
              </a:p>
            </p:txBody>
          </p:sp>
        </mc:Choice>
        <mc:Fallback xmlns="">
          <p:sp>
            <p:nvSpPr>
              <p:cNvPr id="52" name="TextBox 51">
                <a:extLst>
                  <a:ext uri="{FF2B5EF4-FFF2-40B4-BE49-F238E27FC236}">
                    <a16:creationId xmlns:a16="http://schemas.microsoft.com/office/drawing/2014/main" id="{F3AF2A8C-3505-493A-9171-17B9D10A74E8}"/>
                  </a:ext>
                </a:extLst>
              </p:cNvPr>
              <p:cNvSpPr txBox="1">
                <a:spLocks noRot="1" noChangeAspect="1" noMove="1" noResize="1" noEditPoints="1" noAdjustHandles="1" noChangeArrowheads="1" noChangeShapeType="1" noTextEdit="1"/>
              </p:cNvSpPr>
              <p:nvPr/>
            </p:nvSpPr>
            <p:spPr bwMode="gray">
              <a:xfrm>
                <a:off x="4275295" y="1273480"/>
                <a:ext cx="2404473" cy="266424"/>
              </a:xfrm>
              <a:prstGeom prst="rect">
                <a:avLst/>
              </a:prstGeom>
              <a:blipFill>
                <a:blip r:embed="rId3"/>
                <a:stretch>
                  <a:fillRect l="-3797" t="-18182" b="-227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9265E0D-9D1F-41A7-A4E6-28BE4399094B}"/>
              </a:ext>
            </a:extLst>
          </p:cNvPr>
          <p:cNvSpPr txBox="1"/>
          <p:nvPr/>
        </p:nvSpPr>
        <p:spPr bwMode="gray">
          <a:xfrm>
            <a:off x="57538" y="6433459"/>
            <a:ext cx="7316656" cy="430887"/>
          </a:xfrm>
          <a:prstGeom prst="rect">
            <a:avLst/>
          </a:prstGeom>
          <a:noFill/>
        </p:spPr>
        <p:txBody>
          <a:bodyPr wrap="square">
            <a:spAutoFit/>
          </a:bodyPr>
          <a:lstStyle/>
          <a:p>
            <a:r>
              <a:rPr lang="en-US" sz="1100" dirty="0"/>
              <a:t>Ivanov, S., &amp; </a:t>
            </a:r>
            <a:r>
              <a:rPr lang="en-US" sz="1100" dirty="0" err="1"/>
              <a:t>Burnaev</a:t>
            </a:r>
            <a:r>
              <a:rPr lang="en-US" sz="1100" dirty="0"/>
              <a:t>, E. (2019). Anonymous walk embeddings. ICML, </a:t>
            </a:r>
            <a:r>
              <a:rPr lang="en-US" sz="1100" i="1" dirty="0" err="1"/>
              <a:t>arXiv</a:t>
            </a:r>
            <a:r>
              <a:rPr lang="en-US" sz="1100" i="1" dirty="0"/>
              <a:t> preprint arXiv:1805.11921</a:t>
            </a:r>
            <a:r>
              <a:rPr lang="en-US" sz="1100" dirty="0"/>
              <a:t>.</a:t>
            </a:r>
          </a:p>
        </p:txBody>
      </p:sp>
      <p:sp>
        <p:nvSpPr>
          <p:cNvPr id="42" name="Content Placeholder 2">
            <a:extLst>
              <a:ext uri="{FF2B5EF4-FFF2-40B4-BE49-F238E27FC236}">
                <a16:creationId xmlns:a16="http://schemas.microsoft.com/office/drawing/2014/main" id="{F666C5D4-60FC-4F6A-B0F2-D046FB34708C}"/>
              </a:ext>
            </a:extLst>
          </p:cNvPr>
          <p:cNvSpPr txBox="1">
            <a:spLocks/>
          </p:cNvSpPr>
          <p:nvPr/>
        </p:nvSpPr>
        <p:spPr bwMode="gray">
          <a:xfrm>
            <a:off x="478369" y="3760990"/>
            <a:ext cx="2949134" cy="666849"/>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latin typeface="Calibri" panose="020F0502020204030204" pitchFamily="34" charset="0"/>
              </a:rPr>
              <a:t>keep track of the order in which the nodes were visited.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D9CAE9-29E6-4B71-8CB3-8E7752DFA231}"/>
                  </a:ext>
                </a:extLst>
              </p:cNvPr>
              <p:cNvSpPr txBox="1"/>
              <p:nvPr/>
            </p:nvSpPr>
            <p:spPr bwMode="gray">
              <a:xfrm>
                <a:off x="4224381" y="2382423"/>
                <a:ext cx="2607249" cy="51625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 random walk </a:t>
                </a:r>
                <a14:m>
                  <m:oMath xmlns:m="http://schemas.openxmlformats.org/officeDocument/2006/math">
                    <m:r>
                      <a:rPr lang="en-US" sz="1200" i="1" dirty="0" smtClean="0">
                        <a:latin typeface="Cambria Math" panose="02040503050406030204" pitchFamily="18" charset="0"/>
                      </a:rPr>
                      <m:t>𝑤</m:t>
                    </m:r>
                  </m:oMath>
                </a14:m>
                <a:endParaRPr lang="en-US" sz="1200" dirty="0"/>
              </a:p>
              <a:p>
                <a:pPr>
                  <a:spcBef>
                    <a:spcPts val="300"/>
                  </a:spcBef>
                  <a:spcAft>
                    <a:spcPts val="300"/>
                  </a:spcAft>
                  <a:buClr>
                    <a:schemeClr val="accent1"/>
                  </a:buClr>
                  <a:buSzPct val="90000"/>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𝑤</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𝑊</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dirty="0"/>
                  <a:t>  </a:t>
                </a:r>
              </a:p>
            </p:txBody>
          </p:sp>
        </mc:Choice>
        <mc:Fallback xmlns="">
          <p:sp>
            <p:nvSpPr>
              <p:cNvPr id="55" name="TextBox 54">
                <a:extLst>
                  <a:ext uri="{FF2B5EF4-FFF2-40B4-BE49-F238E27FC236}">
                    <a16:creationId xmlns:a16="http://schemas.microsoft.com/office/drawing/2014/main" id="{4BD9CAE9-29E6-4B71-8CB3-8E7752DFA231}"/>
                  </a:ext>
                </a:extLst>
              </p:cNvPr>
              <p:cNvSpPr txBox="1">
                <a:spLocks noRot="1" noChangeAspect="1" noMove="1" noResize="1" noEditPoints="1" noAdjustHandles="1" noChangeArrowheads="1" noChangeShapeType="1" noTextEdit="1"/>
              </p:cNvSpPr>
              <p:nvPr/>
            </p:nvSpPr>
            <p:spPr bwMode="gray">
              <a:xfrm>
                <a:off x="4224381" y="2382423"/>
                <a:ext cx="2607249" cy="516255"/>
              </a:xfrm>
              <a:prstGeom prst="rect">
                <a:avLst/>
              </a:prstGeom>
              <a:blipFill>
                <a:blip r:embed="rId4"/>
                <a:stretch>
                  <a:fillRect l="-3738" t="-43529" b="-145882"/>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60DC9516-8D8F-4013-945E-10059A33E8A1}"/>
              </a:ext>
            </a:extLst>
          </p:cNvPr>
          <p:cNvPicPr>
            <a:picLocks noChangeAspect="1"/>
          </p:cNvPicPr>
          <p:nvPr/>
        </p:nvPicPr>
        <p:blipFill>
          <a:blip r:embed="rId5"/>
          <a:stretch>
            <a:fillRect/>
          </a:stretch>
        </p:blipFill>
        <p:spPr>
          <a:xfrm>
            <a:off x="3639023" y="1539904"/>
            <a:ext cx="3536486" cy="728894"/>
          </a:xfrm>
          <a:prstGeom prst="rect">
            <a:avLst/>
          </a:prstGeom>
        </p:spPr>
      </p:pic>
      <p:pic>
        <p:nvPicPr>
          <p:cNvPr id="26" name="Picture 25">
            <a:extLst>
              <a:ext uri="{FF2B5EF4-FFF2-40B4-BE49-F238E27FC236}">
                <a16:creationId xmlns:a16="http://schemas.microsoft.com/office/drawing/2014/main" id="{FEE1AFDE-702E-4086-AB38-BAD784D08E3E}"/>
              </a:ext>
            </a:extLst>
          </p:cNvPr>
          <p:cNvPicPr>
            <a:picLocks noChangeAspect="1"/>
          </p:cNvPicPr>
          <p:nvPr/>
        </p:nvPicPr>
        <p:blipFill>
          <a:blip r:embed="rId6"/>
          <a:stretch>
            <a:fillRect/>
          </a:stretch>
        </p:blipFill>
        <p:spPr>
          <a:xfrm>
            <a:off x="7195299" y="1273480"/>
            <a:ext cx="4939163" cy="5261798"/>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CB6DAEF-F6BC-492C-B998-F53A90C7F842}"/>
                  </a:ext>
                </a:extLst>
              </p:cNvPr>
              <p:cNvSpPr txBox="1"/>
              <p:nvPr/>
            </p:nvSpPr>
            <p:spPr bwMode="gray">
              <a:xfrm>
                <a:off x="4224382" y="3269120"/>
                <a:ext cx="2607249" cy="3104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anonymous walk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m:t>
                        </m:r>
                      </m:sup>
                    </m:sSubSup>
                  </m:oMath>
                </a14:m>
                <a:endParaRPr lang="en-US" sz="1200" dirty="0"/>
              </a:p>
              <a:p>
                <a:pPr>
                  <a:spcBef>
                    <a:spcPts val="300"/>
                  </a:spcBef>
                  <a:spcAft>
                    <a:spcPts val="300"/>
                  </a:spcAft>
                  <a:buClr>
                    <a:schemeClr val="accent1"/>
                  </a:buClr>
                  <a:buSzPct val="90000"/>
                </a:pPr>
                <a:endParaRPr lang="en-US" sz="1200" dirty="0"/>
              </a:p>
            </p:txBody>
          </p:sp>
        </mc:Choice>
        <mc:Fallback xmlns="">
          <p:sp>
            <p:nvSpPr>
              <p:cNvPr id="58" name="TextBox 57">
                <a:extLst>
                  <a:ext uri="{FF2B5EF4-FFF2-40B4-BE49-F238E27FC236}">
                    <a16:creationId xmlns:a16="http://schemas.microsoft.com/office/drawing/2014/main" id="{7CB6DAEF-F6BC-492C-B998-F53A90C7F842}"/>
                  </a:ext>
                </a:extLst>
              </p:cNvPr>
              <p:cNvSpPr txBox="1">
                <a:spLocks noRot="1" noChangeAspect="1" noMove="1" noResize="1" noEditPoints="1" noAdjustHandles="1" noChangeArrowheads="1" noChangeShapeType="1" noTextEdit="1"/>
              </p:cNvSpPr>
              <p:nvPr/>
            </p:nvSpPr>
            <p:spPr bwMode="gray">
              <a:xfrm>
                <a:off x="4224382" y="3269120"/>
                <a:ext cx="2607249" cy="310446"/>
              </a:xfrm>
              <a:prstGeom prst="rect">
                <a:avLst/>
              </a:prstGeom>
              <a:blipFill>
                <a:blip r:embed="rId7"/>
                <a:stretch>
                  <a:fillRect l="-3738" t="-1764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309BC878-26A2-40A1-A5EE-6EDEDB1B72AA}"/>
              </a:ext>
            </a:extLst>
          </p:cNvPr>
          <p:cNvPicPr>
            <a:picLocks noChangeAspect="1"/>
          </p:cNvPicPr>
          <p:nvPr/>
        </p:nvPicPr>
        <p:blipFill>
          <a:blip r:embed="rId8"/>
          <a:stretch>
            <a:fillRect/>
          </a:stretch>
        </p:blipFill>
        <p:spPr>
          <a:xfrm>
            <a:off x="4174343" y="3522611"/>
            <a:ext cx="2064225" cy="611428"/>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4A04A90-6D6C-4AEB-8996-795BB04C384F}"/>
                  </a:ext>
                </a:extLst>
              </p:cNvPr>
              <p:cNvSpPr txBox="1"/>
              <p:nvPr/>
            </p:nvSpPr>
            <p:spPr bwMode="gray">
              <a:xfrm>
                <a:off x="7524475" y="1495101"/>
                <a:ext cx="2615354" cy="11454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Goal:</a:t>
                </a:r>
                <a:r>
                  <a:rPr lang="en-US" sz="1200" dirty="0"/>
                  <a:t> predict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sz="1200" dirty="0"/>
                  <a:t>by its surrounding context walks (</a:t>
                </a:r>
                <a14:m>
                  <m:oMath xmlns:m="http://schemas.openxmlformats.org/officeDocument/2006/math">
                    <m:sSub>
                      <m:sSubPr>
                        <m:ctrlPr>
                          <a:rPr lang="en-US" sz="1200" b="0" i="1" dirty="0" smtClean="0">
                            <a:latin typeface="Cambria Math" panose="02040503050406030204" pitchFamily="18" charset="0"/>
                          </a:rPr>
                        </m:ctrlPr>
                      </m:sSubPr>
                      <m:e>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m:t>
                        </m:r>
                      </m:e>
                      <m:sub>
                        <m:r>
                          <a:rPr lang="en-US" sz="1200" b="0" i="1" dirty="0" smtClean="0">
                            <a:latin typeface="Cambria Math" panose="02040503050406030204" pitchFamily="18" charset="0"/>
                          </a:rPr>
                          <m:t> </m:t>
                        </m:r>
                      </m:sub>
                    </m:sSub>
                    <m:r>
                      <a:rPr lang="en-US" sz="1200" b="0" i="1" dirty="0"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3</m:t>
                        </m:r>
                      </m:sub>
                    </m:sSub>
                  </m:oMath>
                </a14:m>
                <a:r>
                  <a:rPr lang="en-US" sz="1200" dirty="0"/>
                  <a:t>) and a graph vector </a:t>
                </a:r>
                <a14:m>
                  <m:oMath xmlns:m="http://schemas.openxmlformats.org/officeDocument/2006/math">
                    <m:r>
                      <a:rPr lang="en-US" sz="1200" i="1" dirty="0" smtClean="0">
                        <a:latin typeface="Cambria Math" panose="02040503050406030204" pitchFamily="18" charset="0"/>
                      </a:rPr>
                      <m:t>𝑑</m:t>
                    </m:r>
                  </m:oMath>
                </a14:m>
                <a:r>
                  <a:rPr lang="en-US" sz="1200" dirty="0"/>
                  <a:t>.</a:t>
                </a:r>
                <a:endParaRPr lang="en-US" sz="1200" dirty="0" err="1"/>
              </a:p>
            </p:txBody>
          </p:sp>
        </mc:Choice>
        <mc:Fallback xmlns="">
          <p:sp>
            <p:nvSpPr>
              <p:cNvPr id="47" name="TextBox 46">
                <a:extLst>
                  <a:ext uri="{FF2B5EF4-FFF2-40B4-BE49-F238E27FC236}">
                    <a16:creationId xmlns:a16="http://schemas.microsoft.com/office/drawing/2014/main" id="{24A04A90-6D6C-4AEB-8996-795BB04C384F}"/>
                  </a:ext>
                </a:extLst>
              </p:cNvPr>
              <p:cNvSpPr txBox="1">
                <a:spLocks noRot="1" noChangeAspect="1" noMove="1" noResize="1" noEditPoints="1" noAdjustHandles="1" noChangeArrowheads="1" noChangeShapeType="1" noTextEdit="1"/>
              </p:cNvSpPr>
              <p:nvPr/>
            </p:nvSpPr>
            <p:spPr bwMode="gray">
              <a:xfrm>
                <a:off x="7524475" y="1495101"/>
                <a:ext cx="2615354" cy="1145449"/>
              </a:xfrm>
              <a:prstGeom prst="rect">
                <a:avLst/>
              </a:prstGeom>
              <a:blipFill>
                <a:blip r:embed="rId9"/>
                <a:stretch>
                  <a:fillRect l="-3497" t="-4255"/>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B8345A-AFFC-4746-96DD-86BCAE05892B}"/>
              </a:ext>
            </a:extLst>
          </p:cNvPr>
          <p:cNvSpPr txBox="1"/>
          <p:nvPr/>
        </p:nvSpPr>
        <p:spPr bwMode="gray">
          <a:xfrm>
            <a:off x="2108182" y="4973028"/>
            <a:ext cx="2116199" cy="923330"/>
          </a:xfrm>
          <a:prstGeom prst="rect">
            <a:avLst/>
          </a:prstGeom>
          <a:solidFill>
            <a:schemeClr val="accent3">
              <a:lumMod val="20000"/>
              <a:lumOff val="80000"/>
            </a:schemeClr>
          </a:solidFill>
        </p:spPr>
        <p:txBody>
          <a:bodyPr wrap="square">
            <a:spAutoFit/>
          </a:bodyPr>
          <a:lstStyle/>
          <a:p>
            <a:pPr algn="l"/>
            <a:r>
              <a:rPr lang="en-US" b="1" dirty="0">
                <a:latin typeface="NimbusRomNo9L-Regu"/>
              </a:rPr>
              <a:t>Advantages</a:t>
            </a:r>
            <a:endParaRPr lang="en-US" sz="1800" b="1" i="0" u="none" strike="noStrike" baseline="0" dirty="0">
              <a:latin typeface="NimbusRomNo9L-Regu"/>
            </a:endParaRPr>
          </a:p>
          <a:p>
            <a:pPr algn="l"/>
            <a:r>
              <a:rPr lang="en-US" sz="1800" b="0" i="0" u="none" strike="noStrike" baseline="0" dirty="0">
                <a:latin typeface="NimbusRomNo9L-Regu"/>
              </a:rPr>
              <a:t>Task-independent</a:t>
            </a:r>
          </a:p>
          <a:p>
            <a:pPr algn="l"/>
            <a:r>
              <a:rPr lang="en-US" dirty="0">
                <a:latin typeface="NimbusRomNo9L-Regu"/>
              </a:rPr>
              <a:t>S</a:t>
            </a:r>
            <a:r>
              <a:rPr lang="en-US" sz="1800" b="0" i="0" u="none" strike="noStrike" baseline="0" dirty="0">
                <a:latin typeface="NimbusRomNo9L-Regu"/>
              </a:rPr>
              <a:t>calable</a:t>
            </a:r>
            <a:endParaRPr lang="en-US" dirty="0"/>
          </a:p>
        </p:txBody>
      </p:sp>
    </p:spTree>
    <p:extLst>
      <p:ext uri="{BB962C8B-B14F-4D97-AF65-F5344CB8AC3E}">
        <p14:creationId xmlns:p14="http://schemas.microsoft.com/office/powerpoint/2010/main" val="12593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42" grpId="0"/>
      <p:bldP spid="55" grpId="0"/>
      <p:bldP spid="58" grpId="0"/>
      <p:bldP spid="47" grpId="0"/>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101758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13</a:t>
            </a:fld>
            <a:endParaRPr lang="en-US"/>
          </a:p>
        </p:txBody>
      </p:sp>
    </p:spTree>
    <p:extLst>
      <p:ext uri="{BB962C8B-B14F-4D97-AF65-F5344CB8AC3E}">
        <p14:creationId xmlns:p14="http://schemas.microsoft.com/office/powerpoint/2010/main" val="121351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099885" y="4661267"/>
            <a:ext cx="9992229" cy="1396793"/>
          </a:xfrm>
          <a:prstGeom prst="rect">
            <a:avLst/>
          </a:prstGeom>
          <a:noFill/>
        </p:spPr>
        <p:txBody>
          <a:bodyPr wrap="square">
            <a:spAutoFit/>
          </a:bodyPr>
          <a:lstStyle/>
          <a:p>
            <a:r>
              <a:rPr lang="en-US" sz="1600" b="1" dirty="0">
                <a:latin typeface="+mj-lt"/>
              </a:rPr>
              <a:t>Why would I want features that are independent of prediction tasks?</a:t>
            </a:r>
          </a:p>
          <a:p>
            <a:pPr marL="342900" indent="-342900">
              <a:lnSpc>
                <a:spcPct val="150000"/>
              </a:lnSpc>
              <a:buFont typeface="+mj-lt"/>
              <a:buAutoNum type="arabicPeriod"/>
            </a:pPr>
            <a:r>
              <a:rPr lang="en-US" sz="1600" dirty="0">
                <a:latin typeface="+mj-lt"/>
              </a:rPr>
              <a:t>Learned Features might produce novel insightful descriptions of the networks</a:t>
            </a:r>
          </a:p>
          <a:p>
            <a:pPr marL="342900" indent="-342900">
              <a:lnSpc>
                <a:spcPct val="150000"/>
              </a:lnSpc>
              <a:buFont typeface="+mj-lt"/>
              <a:buAutoNum type="arabicPeriod"/>
            </a:pPr>
            <a:r>
              <a:rPr lang="en-US" sz="1600" dirty="0">
                <a:latin typeface="+mj-lt"/>
              </a:rPr>
              <a:t>Learned Features might better generalize across tasks</a:t>
            </a:r>
          </a:p>
          <a:p>
            <a:pPr marL="342900" indent="-342900">
              <a:lnSpc>
                <a:spcPct val="150000"/>
              </a:lnSpc>
              <a:buFont typeface="+mj-lt"/>
              <a:buAutoNum type="arabicPeriod"/>
            </a:pPr>
            <a:r>
              <a:rPr lang="en-US" sz="1600" dirty="0">
                <a:latin typeface="+mj-lt"/>
              </a:rPr>
              <a:t>I do not know the prediction tasks yet</a:t>
            </a:r>
          </a:p>
        </p:txBody>
      </p:sp>
      <p:sp>
        <p:nvSpPr>
          <p:cNvPr id="31" name="Rectangle: Rounded Corners 30">
            <a:extLst>
              <a:ext uri="{FF2B5EF4-FFF2-40B4-BE49-F238E27FC236}">
                <a16:creationId xmlns:a16="http://schemas.microsoft.com/office/drawing/2014/main" id="{77C5CB43-6984-4548-BEB5-6AB59AD6B161}"/>
              </a:ext>
            </a:extLst>
          </p:cNvPr>
          <p:cNvSpPr/>
          <p:nvPr/>
        </p:nvSpPr>
        <p:spPr bwMode="gray">
          <a:xfrm>
            <a:off x="783060"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Data Preprocessing</a:t>
            </a:r>
          </a:p>
        </p:txBody>
      </p:sp>
      <p:sp>
        <p:nvSpPr>
          <p:cNvPr id="32" name="Rectangle: Rounded Corners 31">
            <a:extLst>
              <a:ext uri="{FF2B5EF4-FFF2-40B4-BE49-F238E27FC236}">
                <a16:creationId xmlns:a16="http://schemas.microsoft.com/office/drawing/2014/main" id="{933FCA42-26A5-4A30-A6B0-EF9FCEEC531C}"/>
              </a:ext>
            </a:extLst>
          </p:cNvPr>
          <p:cNvSpPr/>
          <p:nvPr/>
        </p:nvSpPr>
        <p:spPr bwMode="gray">
          <a:xfrm>
            <a:off x="3507478" y="1300586"/>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Feature engineering</a:t>
            </a:r>
          </a:p>
        </p:txBody>
      </p:sp>
      <p:sp>
        <p:nvSpPr>
          <p:cNvPr id="33" name="Rectangle: Rounded Corners 32">
            <a:extLst>
              <a:ext uri="{FF2B5EF4-FFF2-40B4-BE49-F238E27FC236}">
                <a16:creationId xmlns:a16="http://schemas.microsoft.com/office/drawing/2014/main" id="{3C818BFD-062D-4B58-A214-F37EF16F80D5}"/>
              </a:ext>
            </a:extLst>
          </p:cNvPr>
          <p:cNvSpPr/>
          <p:nvPr/>
        </p:nvSpPr>
        <p:spPr bwMode="gray">
          <a:xfrm>
            <a:off x="6183709"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Prediction</a:t>
            </a:r>
          </a:p>
        </p:txBody>
      </p:sp>
      <p:sp>
        <p:nvSpPr>
          <p:cNvPr id="34" name="Rectangle: Rounded Corners 33">
            <a:extLst>
              <a:ext uri="{FF2B5EF4-FFF2-40B4-BE49-F238E27FC236}">
                <a16:creationId xmlns:a16="http://schemas.microsoft.com/office/drawing/2014/main" id="{F75F96E8-270C-4CE0-B9D6-6BFAAE0FCD73}"/>
              </a:ext>
            </a:extLst>
          </p:cNvPr>
          <p:cNvSpPr/>
          <p:nvPr/>
        </p:nvSpPr>
        <p:spPr bwMode="gray">
          <a:xfrm>
            <a:off x="8908127" y="1285248"/>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Intervention</a:t>
            </a:r>
          </a:p>
        </p:txBody>
      </p:sp>
      <p:cxnSp>
        <p:nvCxnSpPr>
          <p:cNvPr id="35" name="Straight Arrow Connector 34">
            <a:extLst>
              <a:ext uri="{FF2B5EF4-FFF2-40B4-BE49-F238E27FC236}">
                <a16:creationId xmlns:a16="http://schemas.microsoft.com/office/drawing/2014/main" id="{7E9195F7-4CD2-4FC6-B8F1-26578FE87B40}"/>
              </a:ext>
            </a:extLst>
          </p:cNvPr>
          <p:cNvCxnSpPr>
            <a:stCxn id="31" idx="3"/>
            <a:endCxn id="32" idx="1"/>
          </p:cNvCxnSpPr>
          <p:nvPr/>
        </p:nvCxnSpPr>
        <p:spPr bwMode="gray">
          <a:xfrm>
            <a:off x="2567615" y="1748698"/>
            <a:ext cx="939863"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1D059913-F280-44D3-B984-DBEDCE8CEAE0}"/>
              </a:ext>
            </a:extLst>
          </p:cNvPr>
          <p:cNvCxnSpPr>
            <a:cxnSpLocks/>
            <a:stCxn id="32" idx="3"/>
            <a:endCxn id="33" idx="1"/>
          </p:cNvCxnSpPr>
          <p:nvPr/>
        </p:nvCxnSpPr>
        <p:spPr bwMode="gray">
          <a:xfrm flipV="1">
            <a:off x="5292033" y="1748698"/>
            <a:ext cx="891676"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AB0DD26-BB93-426D-86C2-BA8D6FC05E93}"/>
              </a:ext>
            </a:extLst>
          </p:cNvPr>
          <p:cNvCxnSpPr>
            <a:cxnSpLocks/>
            <a:stCxn id="33" idx="3"/>
            <a:endCxn id="34" idx="1"/>
          </p:cNvCxnSpPr>
          <p:nvPr/>
        </p:nvCxnSpPr>
        <p:spPr bwMode="gray">
          <a:xfrm flipV="1">
            <a:off x="7968264" y="1735074"/>
            <a:ext cx="939863" cy="136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3ED63DFD-34BF-4B24-AB18-1B4E20CCB63B}"/>
              </a:ext>
            </a:extLst>
          </p:cNvPr>
          <p:cNvSpPr txBox="1"/>
          <p:nvPr/>
        </p:nvSpPr>
        <p:spPr bwMode="gray">
          <a:xfrm>
            <a:off x="953802" y="2324169"/>
            <a:ext cx="1784555" cy="110483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Collect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Remove Outliers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Missing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Build graphs</a:t>
            </a:r>
          </a:p>
        </p:txBody>
      </p:sp>
      <p:sp>
        <p:nvSpPr>
          <p:cNvPr id="39" name="TextBox 38">
            <a:extLst>
              <a:ext uri="{FF2B5EF4-FFF2-40B4-BE49-F238E27FC236}">
                <a16:creationId xmlns:a16="http://schemas.microsoft.com/office/drawing/2014/main" id="{C6A48ECF-BDCB-4BB5-B78C-70EAFAA5F60C}"/>
              </a:ext>
            </a:extLst>
          </p:cNvPr>
          <p:cNvSpPr txBox="1"/>
          <p:nvPr/>
        </p:nvSpPr>
        <p:spPr bwMode="gray">
          <a:xfrm>
            <a:off x="3507478" y="2323124"/>
            <a:ext cx="1784555" cy="105801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Network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Similarity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Clustering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Filtering</a:t>
            </a:r>
          </a:p>
        </p:txBody>
      </p:sp>
      <p:sp>
        <p:nvSpPr>
          <p:cNvPr id="40" name="TextBox 39">
            <a:extLst>
              <a:ext uri="{FF2B5EF4-FFF2-40B4-BE49-F238E27FC236}">
                <a16:creationId xmlns:a16="http://schemas.microsoft.com/office/drawing/2014/main" id="{4AC333D6-FDC8-4367-8AA4-454755180B38}"/>
              </a:ext>
            </a:extLst>
          </p:cNvPr>
          <p:cNvSpPr txBox="1"/>
          <p:nvPr/>
        </p:nvSpPr>
        <p:spPr bwMode="gray">
          <a:xfrm>
            <a:off x="6183709" y="2333952"/>
            <a:ext cx="1784555"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Node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Link prediction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Graph classification</a:t>
            </a:r>
          </a:p>
        </p:txBody>
      </p:sp>
      <p:sp>
        <p:nvSpPr>
          <p:cNvPr id="41" name="TextBox 40">
            <a:extLst>
              <a:ext uri="{FF2B5EF4-FFF2-40B4-BE49-F238E27FC236}">
                <a16:creationId xmlns:a16="http://schemas.microsoft.com/office/drawing/2014/main" id="{49C32C2D-A21A-4A61-B54D-F89A1519E435}"/>
              </a:ext>
            </a:extLst>
          </p:cNvPr>
          <p:cNvSpPr txBox="1"/>
          <p:nvPr/>
        </p:nvSpPr>
        <p:spPr bwMode="gray">
          <a:xfrm>
            <a:off x="8908126" y="2325194"/>
            <a:ext cx="2865951"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Selection Bias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Isolate Confounding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effects of interventions</a:t>
            </a:r>
          </a:p>
        </p:txBody>
      </p:sp>
      <p:sp>
        <p:nvSpPr>
          <p:cNvPr id="42" name="Rectangle 41">
            <a:extLst>
              <a:ext uri="{FF2B5EF4-FFF2-40B4-BE49-F238E27FC236}">
                <a16:creationId xmlns:a16="http://schemas.microsoft.com/office/drawing/2014/main" id="{9D834F30-F0CD-4928-8BC7-63DD317F8B6B}"/>
              </a:ext>
            </a:extLst>
          </p:cNvPr>
          <p:cNvSpPr/>
          <p:nvPr/>
        </p:nvSpPr>
        <p:spPr bwMode="gray">
          <a:xfrm>
            <a:off x="3148553" y="914400"/>
            <a:ext cx="2441542" cy="29317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3" name="TextBox 42">
            <a:extLst>
              <a:ext uri="{FF2B5EF4-FFF2-40B4-BE49-F238E27FC236}">
                <a16:creationId xmlns:a16="http://schemas.microsoft.com/office/drawing/2014/main" id="{C9C6389E-1551-496E-87B2-74C04115387A}"/>
              </a:ext>
            </a:extLst>
          </p:cNvPr>
          <p:cNvSpPr txBox="1"/>
          <p:nvPr/>
        </p:nvSpPr>
        <p:spPr bwMode="gray">
          <a:xfrm>
            <a:off x="3148554" y="3976026"/>
            <a:ext cx="2441542" cy="41600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b="1" dirty="0"/>
              <a:t>Systematize &amp; Automate this step</a:t>
            </a: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animBg="1"/>
      <p:bldP spid="33" grpId="0" animBg="1"/>
      <p:bldP spid="34" grpId="0" animBg="1"/>
      <p:bldP spid="39" grpId="0"/>
      <p:bldP spid="40" grpId="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AF0A-B4A7-4F74-94D4-CCC0775A00BA}"/>
              </a:ext>
            </a:extLst>
          </p:cNvPr>
          <p:cNvSpPr>
            <a:spLocks noGrp="1"/>
          </p:cNvSpPr>
          <p:nvPr>
            <p:ph type="title"/>
          </p:nvPr>
        </p:nvSpPr>
        <p:spPr/>
        <p:txBody>
          <a:bodyPr/>
          <a:lstStyle/>
          <a:p>
            <a:r>
              <a:rPr lang="pt-BR" dirty="0"/>
              <a:t>Node Embedding</a:t>
            </a:r>
            <a:endParaRPr lang="en-US" dirty="0"/>
          </a:p>
        </p:txBody>
      </p:sp>
      <p:sp>
        <p:nvSpPr>
          <p:cNvPr id="4" name="Slide Number Placeholder 3">
            <a:extLst>
              <a:ext uri="{FF2B5EF4-FFF2-40B4-BE49-F238E27FC236}">
                <a16:creationId xmlns:a16="http://schemas.microsoft.com/office/drawing/2014/main" id="{C0913355-60EE-4F06-8338-CDE955CF31C9}"/>
              </a:ext>
            </a:extLst>
          </p:cNvPr>
          <p:cNvSpPr>
            <a:spLocks noGrp="1"/>
          </p:cNvSpPr>
          <p:nvPr>
            <p:ph type="sldNum" sz="quarter" idx="12"/>
          </p:nvPr>
        </p:nvSpPr>
        <p:spPr/>
        <p:txBody>
          <a:bodyPr/>
          <a:lstStyle/>
          <a:p>
            <a:fld id="{81561042-0DC2-4A04-AA50-F6D44EB20EBA}" type="slidenum">
              <a:rPr lang="en-US" smtClean="0"/>
              <a:t>3</a:t>
            </a:fld>
            <a:endParaRPr lang="en-US"/>
          </a:p>
        </p:txBody>
      </p:sp>
      <p:grpSp>
        <p:nvGrpSpPr>
          <p:cNvPr id="14" name="Group 13">
            <a:extLst>
              <a:ext uri="{FF2B5EF4-FFF2-40B4-BE49-F238E27FC236}">
                <a16:creationId xmlns:a16="http://schemas.microsoft.com/office/drawing/2014/main" id="{DF817524-139E-4A66-9E27-0FB826667921}"/>
              </a:ext>
            </a:extLst>
          </p:cNvPr>
          <p:cNvGrpSpPr/>
          <p:nvPr/>
        </p:nvGrpSpPr>
        <p:grpSpPr>
          <a:xfrm>
            <a:off x="1799287" y="1592971"/>
            <a:ext cx="2128477" cy="2018946"/>
            <a:chOff x="9938188" y="4606083"/>
            <a:chExt cx="2128477" cy="2018946"/>
          </a:xfrm>
        </p:grpSpPr>
        <p:sp>
          <p:nvSpPr>
            <p:cNvPr id="15" name="Oval 14">
              <a:extLst>
                <a:ext uri="{FF2B5EF4-FFF2-40B4-BE49-F238E27FC236}">
                  <a16:creationId xmlns:a16="http://schemas.microsoft.com/office/drawing/2014/main" id="{B0D6770A-EBF4-4324-9DEB-DD657DCD08C9}"/>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16" name="Oval 15">
              <a:extLst>
                <a:ext uri="{FF2B5EF4-FFF2-40B4-BE49-F238E27FC236}">
                  <a16:creationId xmlns:a16="http://schemas.microsoft.com/office/drawing/2014/main" id="{CC14BF8F-599C-4B8A-A062-A802D5E78E70}"/>
                </a:ext>
              </a:extLst>
            </p:cNvPr>
            <p:cNvSpPr/>
            <p:nvPr/>
          </p:nvSpPr>
          <p:spPr bwMode="gray">
            <a:xfrm>
              <a:off x="9938188" y="5928236"/>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17" name="Oval 16">
              <a:extLst>
                <a:ext uri="{FF2B5EF4-FFF2-40B4-BE49-F238E27FC236}">
                  <a16:creationId xmlns:a16="http://schemas.microsoft.com/office/drawing/2014/main" id="{91B1DB05-3B58-4616-BD12-2B1C35056011}"/>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8" name="Straight Arrow Connector 17">
              <a:extLst>
                <a:ext uri="{FF2B5EF4-FFF2-40B4-BE49-F238E27FC236}">
                  <a16:creationId xmlns:a16="http://schemas.microsoft.com/office/drawing/2014/main" id="{A3414C4B-D703-42A4-A210-32E9475C55F7}"/>
                </a:ext>
              </a:extLst>
            </p:cNvPr>
            <p:cNvCxnSpPr>
              <a:cxnSpLocks/>
              <a:stCxn id="15" idx="4"/>
              <a:endCxn id="16" idx="0"/>
            </p:cNvCxnSpPr>
            <p:nvPr/>
          </p:nvCxnSpPr>
          <p:spPr bwMode="gray">
            <a:xfrm>
              <a:off x="10145296" y="5414769"/>
              <a:ext cx="0" cy="51346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C4A9381D-301A-4A9B-B3CC-173EE093232B}"/>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20" name="Oval 19">
              <a:extLst>
                <a:ext uri="{FF2B5EF4-FFF2-40B4-BE49-F238E27FC236}">
                  <a16:creationId xmlns:a16="http://schemas.microsoft.com/office/drawing/2014/main" id="{60F6EF72-F6EE-495C-BF1B-7D4A9A30D88C}"/>
                </a:ext>
              </a:extLst>
            </p:cNvPr>
            <p:cNvSpPr/>
            <p:nvPr/>
          </p:nvSpPr>
          <p:spPr bwMode="gray">
            <a:xfrm>
              <a:off x="11053577" y="460608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21" name="Oval 20">
              <a:extLst>
                <a:ext uri="{FF2B5EF4-FFF2-40B4-BE49-F238E27FC236}">
                  <a16:creationId xmlns:a16="http://schemas.microsoft.com/office/drawing/2014/main" id="{377B23AA-7F34-48E6-9C4E-E107BCD05B9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22" name="Straight Arrow Connector 21">
              <a:extLst>
                <a:ext uri="{FF2B5EF4-FFF2-40B4-BE49-F238E27FC236}">
                  <a16:creationId xmlns:a16="http://schemas.microsoft.com/office/drawing/2014/main" id="{24027FE9-50EA-40FB-972D-A025083A19BF}"/>
                </a:ext>
              </a:extLst>
            </p:cNvPr>
            <p:cNvCxnSpPr>
              <a:cxnSpLocks/>
              <a:stCxn id="17" idx="0"/>
              <a:endCxn id="20" idx="4"/>
            </p:cNvCxnSpPr>
            <p:nvPr/>
          </p:nvCxnSpPr>
          <p:spPr bwMode="gray">
            <a:xfrm flipV="1">
              <a:off x="11179204" y="5020299"/>
              <a:ext cx="81481" cy="3670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8C7F88-BEDF-480D-B7FF-99594E799CD2}"/>
                </a:ext>
              </a:extLst>
            </p:cNvPr>
            <p:cNvCxnSpPr>
              <a:cxnSpLocks/>
              <a:stCxn id="17" idx="7"/>
              <a:endCxn id="21" idx="2"/>
            </p:cNvCxnSpPr>
            <p:nvPr/>
          </p:nvCxnSpPr>
          <p:spPr bwMode="gray">
            <a:xfrm flipV="1">
              <a:off x="11325651" y="5414769"/>
              <a:ext cx="326798" cy="3320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63EE61-2986-42D5-8515-C8E7DF6305E4}"/>
                </a:ext>
              </a:extLst>
            </p:cNvPr>
            <p:cNvCxnSpPr>
              <a:cxnSpLocks/>
              <a:stCxn id="20" idx="5"/>
              <a:endCxn id="21" idx="1"/>
            </p:cNvCxnSpPr>
            <p:nvPr/>
          </p:nvCxnSpPr>
          <p:spPr bwMode="gray">
            <a:xfrm>
              <a:off x="11407132" y="4959638"/>
              <a:ext cx="305978" cy="3086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38BEC0-2296-4BBE-B296-8EF58447F142}"/>
                </a:ext>
              </a:extLst>
            </p:cNvPr>
            <p:cNvCxnSpPr>
              <a:cxnSpLocks/>
              <a:stCxn id="16" idx="5"/>
              <a:endCxn id="19" idx="2"/>
            </p:cNvCxnSpPr>
            <p:nvPr/>
          </p:nvCxnSpPr>
          <p:spPr bwMode="gray">
            <a:xfrm>
              <a:off x="10291743" y="6281791"/>
              <a:ext cx="922422" cy="13613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00A722-C386-4FF9-8D8E-A00608DD9934}"/>
                </a:ext>
              </a:extLst>
            </p:cNvPr>
            <p:cNvCxnSpPr>
              <a:cxnSpLocks/>
              <a:stCxn id="15" idx="5"/>
              <a:endCxn id="19" idx="1"/>
            </p:cNvCxnSpPr>
            <p:nvPr/>
          </p:nvCxnSpPr>
          <p:spPr bwMode="gray">
            <a:xfrm>
              <a:off x="10291743" y="5354108"/>
              <a:ext cx="983083" cy="9173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A122125E-C486-4A3B-8F10-E43AE8EA4914}"/>
              </a:ext>
            </a:extLst>
          </p:cNvPr>
          <p:cNvGrpSpPr/>
          <p:nvPr/>
        </p:nvGrpSpPr>
        <p:grpSpPr>
          <a:xfrm>
            <a:off x="3658062" y="2468420"/>
            <a:ext cx="953338" cy="960684"/>
            <a:chOff x="10584382" y="3100299"/>
            <a:chExt cx="953338" cy="960684"/>
          </a:xfrm>
        </p:grpSpPr>
        <p:sp>
          <p:nvSpPr>
            <p:cNvPr id="29" name="Oval 28">
              <a:extLst>
                <a:ext uri="{FF2B5EF4-FFF2-40B4-BE49-F238E27FC236}">
                  <a16:creationId xmlns:a16="http://schemas.microsoft.com/office/drawing/2014/main" id="{4B46998F-9A6E-4C77-8CEC-39F51E544935}"/>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31" name="Oval 30">
              <a:extLst>
                <a:ext uri="{FF2B5EF4-FFF2-40B4-BE49-F238E27FC236}">
                  <a16:creationId xmlns:a16="http://schemas.microsoft.com/office/drawing/2014/main" id="{56B0C758-98EF-4508-8B2F-5E8B84DA726C}"/>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33" name="Straight Arrow Connector 32">
              <a:extLst>
                <a:ext uri="{FF2B5EF4-FFF2-40B4-BE49-F238E27FC236}">
                  <a16:creationId xmlns:a16="http://schemas.microsoft.com/office/drawing/2014/main" id="{EFF1389D-40C1-470E-B7B9-920CBEAF2924}"/>
                </a:ext>
              </a:extLst>
            </p:cNvPr>
            <p:cNvCxnSpPr>
              <a:cxnSpLocks/>
              <a:stCxn id="29" idx="7"/>
              <a:endCxn id="31" idx="3"/>
            </p:cNvCxnSpPr>
            <p:nvPr/>
          </p:nvCxnSpPr>
          <p:spPr bwMode="gray">
            <a:xfrm flipV="1">
              <a:off x="10937937" y="3453854"/>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4" name="Straight Arrow Connector 33">
            <a:extLst>
              <a:ext uri="{FF2B5EF4-FFF2-40B4-BE49-F238E27FC236}">
                <a16:creationId xmlns:a16="http://schemas.microsoft.com/office/drawing/2014/main" id="{7520AF2D-6AD8-4BC6-9C2B-1BA0DACDD10F}"/>
              </a:ext>
            </a:extLst>
          </p:cNvPr>
          <p:cNvCxnSpPr>
            <a:cxnSpLocks/>
            <a:stCxn id="15" idx="6"/>
            <a:endCxn id="20" idx="2"/>
          </p:cNvCxnSpPr>
          <p:nvPr/>
        </p:nvCxnSpPr>
        <p:spPr bwMode="gray">
          <a:xfrm flipV="1">
            <a:off x="2213503" y="1800079"/>
            <a:ext cx="701173" cy="39447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F8F580-C094-4941-A98E-426B25E903D6}"/>
              </a:ext>
            </a:extLst>
          </p:cNvPr>
          <p:cNvCxnSpPr>
            <a:cxnSpLocks/>
            <a:stCxn id="19" idx="0"/>
            <a:endCxn id="17" idx="4"/>
          </p:cNvCxnSpPr>
          <p:nvPr/>
        </p:nvCxnSpPr>
        <p:spPr bwMode="gray">
          <a:xfrm flipH="1" flipV="1">
            <a:off x="3040303" y="2788421"/>
            <a:ext cx="242069" cy="40928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4AD58E-2846-42CB-8337-4990972D0502}"/>
              </a:ext>
            </a:extLst>
          </p:cNvPr>
          <p:cNvCxnSpPr>
            <a:cxnSpLocks/>
            <a:stCxn id="21" idx="4"/>
            <a:endCxn id="29" idx="0"/>
          </p:cNvCxnSpPr>
          <p:nvPr/>
        </p:nvCxnSpPr>
        <p:spPr bwMode="gray">
          <a:xfrm>
            <a:off x="3720656" y="2608765"/>
            <a:ext cx="144514" cy="40612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Arrow: Right 56">
            <a:extLst>
              <a:ext uri="{FF2B5EF4-FFF2-40B4-BE49-F238E27FC236}">
                <a16:creationId xmlns:a16="http://schemas.microsoft.com/office/drawing/2014/main" id="{E7C5FEDA-7204-4E49-895C-8A38B3C65688}"/>
              </a:ext>
            </a:extLst>
          </p:cNvPr>
          <p:cNvSpPr/>
          <p:nvPr/>
        </p:nvSpPr>
        <p:spPr bwMode="gray">
          <a:xfrm>
            <a:off x="4257846" y="3268679"/>
            <a:ext cx="2789804" cy="160425"/>
          </a:xfrm>
          <a:prstGeom prst="rightArrow">
            <a:avLst>
              <a:gd name="adj1" fmla="val 50000"/>
              <a:gd name="adj2" fmla="val 146004"/>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3" name="Rectangle 2">
            <a:extLst>
              <a:ext uri="{FF2B5EF4-FFF2-40B4-BE49-F238E27FC236}">
                <a16:creationId xmlns:a16="http://schemas.microsoft.com/office/drawing/2014/main" id="{D0774663-4601-43B2-A743-A31641E1D0CD}"/>
              </a:ext>
            </a:extLst>
          </p:cNvPr>
          <p:cNvSpPr/>
          <p:nvPr/>
        </p:nvSpPr>
        <p:spPr bwMode="gray">
          <a:xfrm>
            <a:off x="8253529" y="1652151"/>
            <a:ext cx="242396" cy="355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p:sp>
        <p:nvSpPr>
          <p:cNvPr id="5" name="Left Brace 4">
            <a:extLst>
              <a:ext uri="{FF2B5EF4-FFF2-40B4-BE49-F238E27FC236}">
                <a16:creationId xmlns:a16="http://schemas.microsoft.com/office/drawing/2014/main" id="{03502991-2ADA-4208-AAC1-A110A3680B84}"/>
              </a:ext>
            </a:extLst>
          </p:cNvPr>
          <p:cNvSpPr/>
          <p:nvPr/>
        </p:nvSpPr>
        <p:spPr bwMode="gray">
          <a:xfrm>
            <a:off x="7324576"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58" name="Left Brace 57">
            <a:extLst>
              <a:ext uri="{FF2B5EF4-FFF2-40B4-BE49-F238E27FC236}">
                <a16:creationId xmlns:a16="http://schemas.microsoft.com/office/drawing/2014/main" id="{1B048DF1-557D-4CFE-B1C2-062E0BF3CB3E}"/>
              </a:ext>
            </a:extLst>
          </p:cNvPr>
          <p:cNvSpPr/>
          <p:nvPr/>
        </p:nvSpPr>
        <p:spPr bwMode="gray">
          <a:xfrm rot="10800000">
            <a:off x="9502218"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616214-CAAE-4A7E-9D44-5D994C97D837}"/>
                  </a:ext>
                </a:extLst>
              </p:cNvPr>
              <p:cNvSpPr txBox="1"/>
              <p:nvPr/>
            </p:nvSpPr>
            <p:spPr bwMode="gray">
              <a:xfrm>
                <a:off x="8150674" y="1300459"/>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0" dirty="0"/>
                  <a:t>N</a:t>
                </a:r>
                <a14:m>
                  <m:oMath xmlns:m="http://schemas.openxmlformats.org/officeDocument/2006/math">
                    <m:r>
                      <a:rPr lang="en-US" b="0" i="1" smtClean="0">
                        <a:latin typeface="Cambria Math" panose="02040503050406030204" pitchFamily="18" charset="0"/>
                      </a:rPr>
                      <m:t>𝑜𝑑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𝐺</m:t>
                        </m:r>
                      </m:sub>
                    </m:sSub>
                  </m:oMath>
                </a14:m>
                <a:endParaRPr lang="en-US" dirty="0" err="1"/>
              </a:p>
            </p:txBody>
          </p:sp>
        </mc:Choice>
        <mc:Fallback xmlns="">
          <p:sp>
            <p:nvSpPr>
              <p:cNvPr id="6" name="TextBox 5">
                <a:extLst>
                  <a:ext uri="{FF2B5EF4-FFF2-40B4-BE49-F238E27FC236}">
                    <a16:creationId xmlns:a16="http://schemas.microsoft.com/office/drawing/2014/main" id="{5E616214-CAAE-4A7E-9D44-5D994C97D837}"/>
                  </a:ext>
                </a:extLst>
              </p:cNvPr>
              <p:cNvSpPr txBox="1">
                <a:spLocks noRot="1" noChangeAspect="1" noMove="1" noResize="1" noEditPoints="1" noAdjustHandles="1" noChangeArrowheads="1" noChangeShapeType="1" noTextEdit="1"/>
              </p:cNvSpPr>
              <p:nvPr/>
            </p:nvSpPr>
            <p:spPr bwMode="gray">
              <a:xfrm>
                <a:off x="8150674" y="1300459"/>
                <a:ext cx="939662" cy="398385"/>
              </a:xfrm>
              <a:prstGeom prst="rect">
                <a:avLst/>
              </a:prstGeom>
              <a:blipFill>
                <a:blip r:embed="rId2"/>
                <a:stretch>
                  <a:fillRect l="-14935" t="-1969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DEEE6CC-C813-48CA-86C0-C1F1E4C100E5}"/>
                  </a:ext>
                </a:extLst>
              </p:cNvPr>
              <p:cNvSpPr txBox="1"/>
              <p:nvPr/>
            </p:nvSpPr>
            <p:spPr bwMode="gray">
              <a:xfrm>
                <a:off x="8562556" y="3582927"/>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𝐹𝑒𝑎𝑡𝑢𝑟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oMath>
                  </m:oMathPara>
                </a14:m>
                <a:endParaRPr lang="en-US" dirty="0" err="1"/>
              </a:p>
            </p:txBody>
          </p:sp>
        </mc:Choice>
        <mc:Fallback xmlns="">
          <p:sp>
            <p:nvSpPr>
              <p:cNvPr id="59" name="TextBox 58">
                <a:extLst>
                  <a:ext uri="{FF2B5EF4-FFF2-40B4-BE49-F238E27FC236}">
                    <a16:creationId xmlns:a16="http://schemas.microsoft.com/office/drawing/2014/main" id="{FDEEE6CC-C813-48CA-86C0-C1F1E4C100E5}"/>
                  </a:ext>
                </a:extLst>
              </p:cNvPr>
              <p:cNvSpPr txBox="1">
                <a:spLocks noRot="1" noChangeAspect="1" noMove="1" noResize="1" noEditPoints="1" noAdjustHandles="1" noChangeArrowheads="1" noChangeShapeType="1" noTextEdit="1"/>
              </p:cNvSpPr>
              <p:nvPr/>
            </p:nvSpPr>
            <p:spPr bwMode="gray">
              <a:xfrm>
                <a:off x="8562556" y="3582927"/>
                <a:ext cx="939662" cy="398385"/>
              </a:xfrm>
              <a:prstGeom prst="rect">
                <a:avLst/>
              </a:prstGeom>
              <a:blipFill>
                <a:blip r:embed="rId3"/>
                <a:stretch>
                  <a:fillRect l="-6494" r="-519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A064607-D67B-4495-9B2C-9DE9F59D82B7}"/>
              </a:ext>
            </a:extLst>
          </p:cNvPr>
          <p:cNvSpPr/>
          <p:nvPr/>
        </p:nvSpPr>
        <p:spPr bwMode="gray">
          <a:xfrm>
            <a:off x="8253529" y="3611917"/>
            <a:ext cx="242396" cy="182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BCDC1F-3ED7-407D-849F-117602CFD3A7}"/>
                  </a:ext>
                </a:extLst>
              </p:cNvPr>
              <p:cNvSpPr txBox="1"/>
              <p:nvPr/>
            </p:nvSpPr>
            <p:spPr bwMode="gray">
              <a:xfrm>
                <a:off x="3966298" y="3550755"/>
                <a:ext cx="3189703" cy="284472"/>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𝑀𝑎𝑝𝑝𝑖𝑛𝑔</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 </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m:oMathPara>
                </a14:m>
                <a:endParaRPr lang="en-US" dirty="0" err="1"/>
              </a:p>
            </p:txBody>
          </p:sp>
        </mc:Choice>
        <mc:Fallback xmlns="">
          <p:sp>
            <p:nvSpPr>
              <p:cNvPr id="60" name="TextBox 59">
                <a:extLst>
                  <a:ext uri="{FF2B5EF4-FFF2-40B4-BE49-F238E27FC236}">
                    <a16:creationId xmlns:a16="http://schemas.microsoft.com/office/drawing/2014/main" id="{B6BCDC1F-3ED7-407D-849F-117602CFD3A7}"/>
                  </a:ext>
                </a:extLst>
              </p:cNvPr>
              <p:cNvSpPr txBox="1">
                <a:spLocks noRot="1" noChangeAspect="1" noMove="1" noResize="1" noEditPoints="1" noAdjustHandles="1" noChangeArrowheads="1" noChangeShapeType="1" noTextEdit="1"/>
              </p:cNvSpPr>
              <p:nvPr/>
            </p:nvSpPr>
            <p:spPr bwMode="gray">
              <a:xfrm>
                <a:off x="3966298" y="3550755"/>
                <a:ext cx="3189703" cy="284472"/>
              </a:xfrm>
              <a:prstGeom prst="rect">
                <a:avLst/>
              </a:prstGeom>
              <a:blipFill>
                <a:blip r:embed="rId4"/>
                <a:stretch>
                  <a:fillRect l="-382"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F2DF172-A0A1-4497-8C07-14FA6D420B2F}"/>
                  </a:ext>
                </a:extLst>
              </p:cNvPr>
              <p:cNvSpPr txBox="1"/>
              <p:nvPr/>
            </p:nvSpPr>
            <p:spPr bwMode="gray">
              <a:xfrm>
                <a:off x="7738792" y="5346457"/>
                <a:ext cx="1766067" cy="305137"/>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𝑛𝑜𝑑𝑒𝑠</m:t>
                          </m:r>
                          <m:r>
                            <a:rPr lang="en-US" b="0" i="1" smtClean="0">
                              <a:latin typeface="Cambria Math" panose="02040503050406030204" pitchFamily="18" charset="0"/>
                            </a:rPr>
                            <m:t> </m:t>
                          </m:r>
                        </m:sub>
                      </m:sSub>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𝑓𝑒𝑎𝑡𝑢𝑟𝑒𝑠</m:t>
                          </m:r>
                        </m:sub>
                      </m:sSub>
                    </m:oMath>
                  </m:oMathPara>
                </a14:m>
                <a:endParaRPr lang="en-US" dirty="0" err="1"/>
              </a:p>
            </p:txBody>
          </p:sp>
        </mc:Choice>
        <mc:Fallback xmlns="">
          <p:sp>
            <p:nvSpPr>
              <p:cNvPr id="61" name="TextBox 60">
                <a:extLst>
                  <a:ext uri="{FF2B5EF4-FFF2-40B4-BE49-F238E27FC236}">
                    <a16:creationId xmlns:a16="http://schemas.microsoft.com/office/drawing/2014/main" id="{2F2DF172-A0A1-4497-8C07-14FA6D420B2F}"/>
                  </a:ext>
                </a:extLst>
              </p:cNvPr>
              <p:cNvSpPr txBox="1">
                <a:spLocks noRot="1" noChangeAspect="1" noMove="1" noResize="1" noEditPoints="1" noAdjustHandles="1" noChangeArrowheads="1" noChangeShapeType="1" noTextEdit="1"/>
              </p:cNvSpPr>
              <p:nvPr/>
            </p:nvSpPr>
            <p:spPr bwMode="gray">
              <a:xfrm>
                <a:off x="7738792" y="5346457"/>
                <a:ext cx="1766067" cy="305137"/>
              </a:xfrm>
              <a:prstGeom prst="rect">
                <a:avLst/>
              </a:prstGeom>
              <a:blipFill>
                <a:blip r:embed="rId5"/>
                <a:stretch>
                  <a:fillRect l="-4483" r="-4138" b="-26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E8BA5E9F-F19A-4740-A613-2801A86678EB}"/>
              </a:ext>
            </a:extLst>
          </p:cNvPr>
          <p:cNvSpPr txBox="1"/>
          <p:nvPr/>
        </p:nvSpPr>
        <p:spPr bwMode="gray">
          <a:xfrm>
            <a:off x="1037734" y="4479897"/>
            <a:ext cx="5947765" cy="1396793"/>
          </a:xfrm>
          <a:prstGeom prst="rect">
            <a:avLst/>
          </a:prstGeom>
          <a:solidFill>
            <a:schemeClr val="accent3">
              <a:lumMod val="20000"/>
              <a:lumOff val="80000"/>
            </a:schemeClr>
          </a:solidFill>
        </p:spPr>
        <p:txBody>
          <a:bodyPr wrap="square">
            <a:spAutoFit/>
          </a:bodyPr>
          <a:lstStyle/>
          <a:p>
            <a:r>
              <a:rPr lang="en-US" sz="1600" b="1" dirty="0">
                <a:latin typeface="+mj-lt"/>
              </a:rPr>
              <a:t>Unsupervised Learning</a:t>
            </a:r>
          </a:p>
          <a:p>
            <a:pPr marL="342900" indent="-342900">
              <a:lnSpc>
                <a:spcPct val="150000"/>
              </a:lnSpc>
              <a:buFont typeface="+mj-lt"/>
              <a:buAutoNum type="arabicPeriod"/>
            </a:pPr>
            <a:r>
              <a:rPr lang="en-US" sz="1600" dirty="0">
                <a:latin typeface="+mj-lt"/>
              </a:rPr>
              <a:t>Learned features that represent node similarity</a:t>
            </a:r>
          </a:p>
          <a:p>
            <a:pPr marL="342900" indent="-342900">
              <a:lnSpc>
                <a:spcPct val="150000"/>
              </a:lnSpc>
              <a:buFont typeface="+mj-lt"/>
              <a:buAutoNum type="arabicPeriod"/>
            </a:pPr>
            <a:r>
              <a:rPr lang="en-US" sz="1600" dirty="0">
                <a:latin typeface="+mj-lt"/>
              </a:rPr>
              <a:t>Similarity function is domain-specific</a:t>
            </a:r>
          </a:p>
          <a:p>
            <a:pPr marL="342900" indent="-342900">
              <a:lnSpc>
                <a:spcPct val="150000"/>
              </a:lnSpc>
              <a:buFont typeface="+mj-lt"/>
              <a:buAutoNum type="arabicPeriod"/>
            </a:pPr>
            <a:r>
              <a:rPr lang="en-US" sz="1600" dirty="0">
                <a:latin typeface="+mj-lt"/>
              </a:rPr>
              <a:t>Find nodes by traversing the graph</a:t>
            </a:r>
          </a:p>
        </p:txBody>
      </p:sp>
    </p:spTree>
    <p:extLst>
      <p:ext uri="{BB962C8B-B14F-4D97-AF65-F5344CB8AC3E}">
        <p14:creationId xmlns:p14="http://schemas.microsoft.com/office/powerpoint/2010/main" val="1482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 grpId="0" animBg="1"/>
      <p:bldP spid="58" grpId="0" animBg="1"/>
      <p:bldP spid="6" grpId="0"/>
      <p:bldP spid="59" grpId="0"/>
      <p:bldP spid="7" grpId="0" animBg="1"/>
      <p:bldP spid="60" grpId="0"/>
      <p:bldP spid="61" grpId="0"/>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4FB-8567-4FD1-8E23-E8D8D4938DC7}"/>
              </a:ext>
            </a:extLst>
          </p:cNvPr>
          <p:cNvSpPr>
            <a:spLocks noGrp="1"/>
          </p:cNvSpPr>
          <p:nvPr>
            <p:ph type="title"/>
          </p:nvPr>
        </p:nvSpPr>
        <p:spPr/>
        <p:txBody>
          <a:bodyPr/>
          <a:lstStyle/>
          <a:p>
            <a:r>
              <a:rPr lang="en-US" dirty="0"/>
              <a:t>Optimization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4B9414-655D-47DD-B719-66D1A31A61CE}"/>
                  </a:ext>
                </a:extLst>
              </p:cNvPr>
              <p:cNvSpPr>
                <a:spLocks noGrp="1"/>
              </p:cNvSpPr>
              <p:nvPr>
                <p:ph idx="1"/>
              </p:nvPr>
            </p:nvSpPr>
            <p:spPr>
              <a:xfrm>
                <a:off x="478369" y="1213308"/>
                <a:ext cx="11473384" cy="758156"/>
              </a:xfrm>
            </p:spPr>
            <p:txBody>
              <a:bodyPr/>
              <a:lstStyle/>
              <a:p>
                <a:r>
                  <a:rPr lang="en-US" b="1" dirty="0"/>
                  <a:t>Example Goal</a:t>
                </a:r>
                <a:r>
                  <a:rPr lang="en-US" dirty="0"/>
                  <a:t>: Find the features that best predicts the closest node </a:t>
                </a:r>
                <a:r>
                  <a:rPr lang="en-US" i="1" dirty="0" err="1"/>
                  <a:t>i</a:t>
                </a:r>
                <a:r>
                  <a:rPr lang="en-US" dirty="0"/>
                  <a:t> neighbors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804B9414-655D-47DD-B719-66D1A31A61CE}"/>
                  </a:ext>
                </a:extLst>
              </p:cNvPr>
              <p:cNvSpPr>
                <a:spLocks noGrp="1" noRot="1" noChangeAspect="1" noMove="1" noResize="1" noEditPoints="1" noAdjustHandles="1" noChangeArrowheads="1" noChangeShapeType="1" noTextEdit="1"/>
              </p:cNvSpPr>
              <p:nvPr>
                <p:ph idx="1"/>
              </p:nvPr>
            </p:nvSpPr>
            <p:spPr>
              <a:xfrm>
                <a:off x="478369" y="1213308"/>
                <a:ext cx="11473384" cy="758156"/>
              </a:xfrm>
              <a:blipFill>
                <a:blip r:embed="rId3"/>
                <a:stretch>
                  <a:fillRect l="-1275" t="-72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896F-12A1-408C-88FD-F753286FD15C}"/>
              </a:ext>
            </a:extLst>
          </p:cNvPr>
          <p:cNvSpPr>
            <a:spLocks noGrp="1"/>
          </p:cNvSpPr>
          <p:nvPr>
            <p:ph type="sldNum" sz="quarter" idx="12"/>
          </p:nvPr>
        </p:nvSpPr>
        <p:spPr/>
        <p:txBody>
          <a:bodyPr/>
          <a:lstStyle/>
          <a:p>
            <a:fld id="{81561042-0DC2-4A04-AA50-F6D44EB20EBA}" type="slidenum">
              <a:rPr lang="en-US" smtClean="0"/>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1B466-627E-4F79-B266-233369382FE8}"/>
                  </a:ext>
                </a:extLst>
              </p:cNvPr>
              <p:cNvSpPr txBox="1"/>
              <p:nvPr/>
            </p:nvSpPr>
            <p:spPr bwMode="gray">
              <a:xfrm>
                <a:off x="2337847" y="2856322"/>
                <a:ext cx="6598763" cy="146115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nary>
                    </m:oMath>
                  </m:oMathPara>
                </a14:m>
                <a:endParaRPr lang="en-US" sz="2400" dirty="0" err="1"/>
              </a:p>
            </p:txBody>
          </p:sp>
        </mc:Choice>
        <mc:Fallback xmlns="">
          <p:sp>
            <p:nvSpPr>
              <p:cNvPr id="5" name="TextBox 4">
                <a:extLst>
                  <a:ext uri="{FF2B5EF4-FFF2-40B4-BE49-F238E27FC236}">
                    <a16:creationId xmlns:a16="http://schemas.microsoft.com/office/drawing/2014/main" id="{3571B466-627E-4F79-B266-233369382FE8}"/>
                  </a:ext>
                </a:extLst>
              </p:cNvPr>
              <p:cNvSpPr txBox="1">
                <a:spLocks noRot="1" noChangeAspect="1" noMove="1" noResize="1" noEditPoints="1" noAdjustHandles="1" noChangeArrowheads="1" noChangeShapeType="1" noTextEdit="1"/>
              </p:cNvSpPr>
              <p:nvPr/>
            </p:nvSpPr>
            <p:spPr bwMode="gray">
              <a:xfrm>
                <a:off x="2337847" y="2856322"/>
                <a:ext cx="6598763" cy="1461155"/>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EAB2432-6A69-415B-8D1C-B477934E6C3B}"/>
              </a:ext>
            </a:extLst>
          </p:cNvPr>
          <p:cNvSpPr txBox="1"/>
          <p:nvPr/>
        </p:nvSpPr>
        <p:spPr bwMode="gray">
          <a:xfrm>
            <a:off x="6720749" y="4208936"/>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Features of node </a:t>
            </a:r>
            <a:r>
              <a:rPr lang="en-US" sz="1200" i="1" dirty="0" err="1"/>
              <a:t>i</a:t>
            </a:r>
            <a:endParaRPr lang="en-US" sz="1200" i="1" dirty="0"/>
          </a:p>
        </p:txBody>
      </p:sp>
      <p:sp>
        <p:nvSpPr>
          <p:cNvPr id="7" name="Rectangle 6">
            <a:extLst>
              <a:ext uri="{FF2B5EF4-FFF2-40B4-BE49-F238E27FC236}">
                <a16:creationId xmlns:a16="http://schemas.microsoft.com/office/drawing/2014/main" id="{657D497F-E6CA-4A9D-878B-25B9B9F9F3FB}"/>
              </a:ext>
            </a:extLst>
          </p:cNvPr>
          <p:cNvSpPr/>
          <p:nvPr/>
        </p:nvSpPr>
        <p:spPr bwMode="gray">
          <a:xfrm>
            <a:off x="6356544" y="3429000"/>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Connector: Elbow 7">
            <a:extLst>
              <a:ext uri="{FF2B5EF4-FFF2-40B4-BE49-F238E27FC236}">
                <a16:creationId xmlns:a16="http://schemas.microsoft.com/office/drawing/2014/main" id="{7033160E-C4C9-4ACD-B98D-49838285F823}"/>
              </a:ext>
            </a:extLst>
          </p:cNvPr>
          <p:cNvCxnSpPr>
            <a:stCxn id="6" idx="0"/>
            <a:endCxn id="7" idx="2"/>
          </p:cNvCxnSpPr>
          <p:nvPr/>
        </p:nvCxnSpPr>
        <p:spPr bwMode="gray">
          <a:xfrm rot="16200000" flipV="1">
            <a:off x="6672471" y="3381430"/>
            <a:ext cx="734217" cy="92079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46703-3760-43A2-99CD-EF490EDD1B1C}"/>
              </a:ext>
            </a:extLst>
          </p:cNvPr>
          <p:cNvSpPr txBox="1"/>
          <p:nvPr/>
        </p:nvSpPr>
        <p:spPr bwMode="gray">
          <a:xfrm>
            <a:off x="4792534" y="4160153"/>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Neighbors of node </a:t>
            </a:r>
            <a:r>
              <a:rPr lang="en-US" sz="1200" i="1" dirty="0" err="1"/>
              <a:t>i</a:t>
            </a:r>
            <a:endParaRPr lang="en-US" sz="1200" i="1" dirty="0"/>
          </a:p>
        </p:txBody>
      </p:sp>
      <p:sp>
        <p:nvSpPr>
          <p:cNvPr id="11" name="Rectangle 10">
            <a:extLst>
              <a:ext uri="{FF2B5EF4-FFF2-40B4-BE49-F238E27FC236}">
                <a16:creationId xmlns:a16="http://schemas.microsoft.com/office/drawing/2014/main" id="{5E87969F-CBA1-4053-9BD2-B28BF3BBF700}"/>
              </a:ext>
            </a:extLst>
          </p:cNvPr>
          <p:cNvSpPr/>
          <p:nvPr/>
        </p:nvSpPr>
        <p:spPr bwMode="gray">
          <a:xfrm>
            <a:off x="5577318" y="3451858"/>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2" name="Connector: Elbow 11">
            <a:extLst>
              <a:ext uri="{FF2B5EF4-FFF2-40B4-BE49-F238E27FC236}">
                <a16:creationId xmlns:a16="http://schemas.microsoft.com/office/drawing/2014/main" id="{2FEBEC97-9A28-4FBB-95EE-50B031781E3B}"/>
              </a:ext>
            </a:extLst>
          </p:cNvPr>
          <p:cNvCxnSpPr>
            <a:stCxn id="10" idx="0"/>
            <a:endCxn id="11" idx="2"/>
          </p:cNvCxnSpPr>
          <p:nvPr/>
        </p:nvCxnSpPr>
        <p:spPr bwMode="gray">
          <a:xfrm rot="5400000" flipH="1" flipV="1">
            <a:off x="5354570" y="3714768"/>
            <a:ext cx="662576" cy="2281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332690-A374-429B-BE3D-301F899CE805}"/>
              </a:ext>
            </a:extLst>
          </p:cNvPr>
          <p:cNvSpPr txBox="1"/>
          <p:nvPr/>
        </p:nvSpPr>
        <p:spPr bwMode="gray">
          <a:xfrm>
            <a:off x="3776635" y="5455465"/>
            <a:ext cx="3590251" cy="646331"/>
          </a:xfrm>
          <a:prstGeom prst="rect">
            <a:avLst/>
          </a:prstGeom>
          <a:solidFill>
            <a:schemeClr val="accent3">
              <a:lumMod val="20000"/>
              <a:lumOff val="80000"/>
            </a:schemeClr>
          </a:solidFill>
        </p:spPr>
        <p:txBody>
          <a:bodyPr wrap="square">
            <a:spAutoFit/>
          </a:bodyPr>
          <a:lstStyle/>
          <a:p>
            <a:r>
              <a:rPr lang="en-US" b="1" dirty="0"/>
              <a:t>How to select neighbors?</a:t>
            </a:r>
          </a:p>
          <a:p>
            <a:r>
              <a:rPr lang="en-US" dirty="0"/>
              <a:t>Traverse the graph</a:t>
            </a:r>
          </a:p>
        </p:txBody>
      </p:sp>
      <p:sp>
        <p:nvSpPr>
          <p:cNvPr id="17" name="TextBox 16">
            <a:extLst>
              <a:ext uri="{FF2B5EF4-FFF2-40B4-BE49-F238E27FC236}">
                <a16:creationId xmlns:a16="http://schemas.microsoft.com/office/drawing/2014/main" id="{6E1F2455-8880-466C-BFE6-30B882E49F9D}"/>
              </a:ext>
            </a:extLst>
          </p:cNvPr>
          <p:cNvSpPr txBox="1"/>
          <p:nvPr/>
        </p:nvSpPr>
        <p:spPr bwMode="gray">
          <a:xfrm>
            <a:off x="794323" y="3202737"/>
            <a:ext cx="3164935" cy="646331"/>
          </a:xfrm>
          <a:prstGeom prst="rect">
            <a:avLst/>
          </a:prstGeom>
          <a:noFill/>
        </p:spPr>
        <p:txBody>
          <a:bodyPr wrap="square">
            <a:spAutoFit/>
          </a:bodyPr>
          <a:lstStyle/>
          <a:p>
            <a:r>
              <a:rPr lang="en-US" b="1" dirty="0"/>
              <a:t>Objective Function:</a:t>
            </a:r>
          </a:p>
          <a:p>
            <a:r>
              <a:rPr lang="en-US" b="1" dirty="0"/>
              <a:t>(log-likelihood)</a:t>
            </a:r>
          </a:p>
        </p:txBody>
      </p:sp>
    </p:spTree>
    <p:extLst>
      <p:ext uri="{BB962C8B-B14F-4D97-AF65-F5344CB8AC3E}">
        <p14:creationId xmlns:p14="http://schemas.microsoft.com/office/powerpoint/2010/main" val="2396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p:bldP spid="11" grpId="0" animBg="1"/>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004-DEDF-40AF-BC1A-16F4C5088C9F}"/>
              </a:ext>
            </a:extLst>
          </p:cNvPr>
          <p:cNvSpPr>
            <a:spLocks noGrp="1"/>
          </p:cNvSpPr>
          <p:nvPr>
            <p:ph type="title"/>
          </p:nvPr>
        </p:nvSpPr>
        <p:spPr/>
        <p:txBody>
          <a:bodyPr/>
          <a:lstStyle/>
          <a:p>
            <a:r>
              <a:rPr lang="en-US" dirty="0"/>
              <a:t>Types of embeddings</a:t>
            </a:r>
          </a:p>
        </p:txBody>
      </p:sp>
      <p:sp>
        <p:nvSpPr>
          <p:cNvPr id="4" name="Slide Number Placeholder 3">
            <a:extLst>
              <a:ext uri="{FF2B5EF4-FFF2-40B4-BE49-F238E27FC236}">
                <a16:creationId xmlns:a16="http://schemas.microsoft.com/office/drawing/2014/main" id="{C808CF00-43AD-418F-8281-C7368984E543}"/>
              </a:ext>
            </a:extLst>
          </p:cNvPr>
          <p:cNvSpPr>
            <a:spLocks noGrp="1"/>
          </p:cNvSpPr>
          <p:nvPr>
            <p:ph type="sldNum" sz="quarter" idx="12"/>
          </p:nvPr>
        </p:nvSpPr>
        <p:spPr/>
        <p:txBody>
          <a:bodyPr/>
          <a:lstStyle/>
          <a:p>
            <a:fld id="{81561042-0DC2-4A04-AA50-F6D44EB20EBA}" type="slidenum">
              <a:rPr lang="en-US" smtClean="0"/>
              <a:t>5</a:t>
            </a:fld>
            <a:endParaRPr lang="en-US"/>
          </a:p>
        </p:txBody>
      </p:sp>
      <p:pic>
        <p:nvPicPr>
          <p:cNvPr id="1028" name="Picture 4" descr="Graph Embedding Problem Settings &#10;Gra &#10;EmRNldin &#10;(haph Emtnddinz &#10;Marris &#10;Prosin &#10;Minim in M &#10;Walk &#10;Gia &#10;Subm•e &#10;Gia into Latent ">
            <a:extLst>
              <a:ext uri="{FF2B5EF4-FFF2-40B4-BE49-F238E27FC236}">
                <a16:creationId xmlns:a16="http://schemas.microsoft.com/office/drawing/2014/main" id="{962297CF-9CE7-49BE-872C-A6F21305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8" y="3387020"/>
            <a:ext cx="4791543" cy="332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BF9F7C-2CF3-4526-9E81-B9084CFB5AE8}"/>
              </a:ext>
            </a:extLst>
          </p:cNvPr>
          <p:cNvSpPr txBox="1"/>
          <p:nvPr/>
        </p:nvSpPr>
        <p:spPr bwMode="gray">
          <a:xfrm>
            <a:off x="5540506" y="3275913"/>
            <a:ext cx="6299559" cy="35491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u="sng" dirty="0"/>
              <a:t>Sources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Cai, H., Zheng, V. W., &amp; Chang, K. C. C. (2018). A comprehensive survey of graph embedding: Problems, techniques, and applications</a:t>
            </a:r>
            <a:r>
              <a:rPr lang="en-US" sz="1200" i="1" dirty="0"/>
              <a:t>. IEEE Transactions on Knowledge and Data Engineering</a:t>
            </a:r>
            <a:r>
              <a:rPr lang="en-US" sz="1200" dirty="0"/>
              <a:t>, 30(9), 1616-1637</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Grover, A., &amp; Leskovec, J. (2016) "</a:t>
            </a:r>
            <a:r>
              <a:rPr lang="en-US" sz="1200" b="1" dirty="0"/>
              <a:t>node2vec</a:t>
            </a:r>
            <a:r>
              <a:rPr lang="en-US" sz="1200" dirty="0"/>
              <a:t>: Scalable feature learning for networks." </a:t>
            </a:r>
            <a:r>
              <a:rPr lang="en-US" sz="1200" i="1" dirty="0"/>
              <a:t>Proceedings of the 22nd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Qiu</a:t>
            </a:r>
            <a:r>
              <a:rPr lang="en-US" sz="1200" dirty="0"/>
              <a:t>, </a:t>
            </a:r>
            <a:r>
              <a:rPr lang="en-US" sz="1200" dirty="0" err="1"/>
              <a:t>Jiezhong</a:t>
            </a:r>
            <a:r>
              <a:rPr lang="en-US" sz="1200" dirty="0"/>
              <a:t>, et al. (2018) "Network embedding as matrix factorization: </a:t>
            </a:r>
            <a:r>
              <a:rPr lang="en-US" sz="1200" b="1" dirty="0"/>
              <a:t>Unifying</a:t>
            </a:r>
            <a:r>
              <a:rPr lang="en-US" sz="1200" dirty="0"/>
              <a:t> </a:t>
            </a:r>
            <a:r>
              <a:rPr lang="en-US" sz="1200" b="1" dirty="0" err="1"/>
              <a:t>deepwalk</a:t>
            </a:r>
            <a:r>
              <a:rPr lang="en-US" sz="1200" dirty="0"/>
              <a:t>, line, </a:t>
            </a:r>
            <a:r>
              <a:rPr lang="en-US" sz="1200" dirty="0" err="1"/>
              <a:t>pte</a:t>
            </a:r>
            <a:r>
              <a:rPr lang="en-US" sz="1200" dirty="0"/>
              <a:t>, and </a:t>
            </a:r>
            <a:r>
              <a:rPr lang="en-US" sz="1200" b="1" dirty="0"/>
              <a:t>node2vec</a:t>
            </a:r>
            <a:r>
              <a:rPr lang="en-US" sz="1200" dirty="0"/>
              <a:t>." </a:t>
            </a:r>
            <a:r>
              <a:rPr lang="en-US" sz="1200" i="1" dirty="0"/>
              <a:t>Proceedings of the Eleventh ACM International Conference on Web Search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Grohe, M., (2020). "word2vec, node2vec, graph2vec, x2vec: Towards a </a:t>
            </a:r>
            <a:r>
              <a:rPr lang="en-US" sz="1200" b="1" dirty="0"/>
              <a:t>theory</a:t>
            </a:r>
            <a:r>
              <a:rPr lang="en-US" sz="1200" dirty="0"/>
              <a:t> of vector embeddings of structured data." </a:t>
            </a:r>
            <a:r>
              <a:rPr lang="en-US" sz="1200" i="1" dirty="0"/>
              <a:t>Proceedings of the 39th ACM SIGMOD-SIGACT-SIGAI Symposium on Principles of Database Systems. 2020.</a:t>
            </a:r>
          </a:p>
          <a:p>
            <a:pPr marL="182563" indent="-182563">
              <a:spcBef>
                <a:spcPts val="300"/>
              </a:spcBef>
              <a:spcAft>
                <a:spcPts val="300"/>
              </a:spcAft>
              <a:buClr>
                <a:schemeClr val="accent1"/>
              </a:buClr>
              <a:buSzPct val="90000"/>
              <a:buFont typeface="Arial" panose="020B0604020202020204" pitchFamily="34" charset="0"/>
              <a:buChar char="■"/>
            </a:pPr>
            <a:endParaRPr lang="en-US" sz="1200" dirty="0"/>
          </a:p>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pic>
        <p:nvPicPr>
          <p:cNvPr id="9" name="Picture 8">
            <a:extLst>
              <a:ext uri="{FF2B5EF4-FFF2-40B4-BE49-F238E27FC236}">
                <a16:creationId xmlns:a16="http://schemas.microsoft.com/office/drawing/2014/main" id="{76A9F869-6222-4A93-BFFD-A8E730BE5666}"/>
              </a:ext>
            </a:extLst>
          </p:cNvPr>
          <p:cNvPicPr>
            <a:picLocks noChangeAspect="1"/>
          </p:cNvPicPr>
          <p:nvPr/>
        </p:nvPicPr>
        <p:blipFill>
          <a:blip r:embed="rId3"/>
          <a:stretch>
            <a:fillRect/>
          </a:stretch>
        </p:blipFill>
        <p:spPr>
          <a:xfrm>
            <a:off x="478368" y="921077"/>
            <a:ext cx="1847850" cy="2133600"/>
          </a:xfrm>
          <a:prstGeom prst="rect">
            <a:avLst/>
          </a:prstGeom>
        </p:spPr>
      </p:pic>
      <p:pic>
        <p:nvPicPr>
          <p:cNvPr id="11" name="Picture 10">
            <a:extLst>
              <a:ext uri="{FF2B5EF4-FFF2-40B4-BE49-F238E27FC236}">
                <a16:creationId xmlns:a16="http://schemas.microsoft.com/office/drawing/2014/main" id="{F6E6B32C-2315-412E-B87E-D23C5E51D9E1}"/>
              </a:ext>
            </a:extLst>
          </p:cNvPr>
          <p:cNvPicPr>
            <a:picLocks noChangeAspect="1"/>
          </p:cNvPicPr>
          <p:nvPr/>
        </p:nvPicPr>
        <p:blipFill>
          <a:blip r:embed="rId4"/>
          <a:stretch>
            <a:fillRect/>
          </a:stretch>
        </p:blipFill>
        <p:spPr>
          <a:xfrm>
            <a:off x="2549459" y="1041537"/>
            <a:ext cx="2228850" cy="2114550"/>
          </a:xfrm>
          <a:prstGeom prst="rect">
            <a:avLst/>
          </a:prstGeom>
        </p:spPr>
      </p:pic>
      <p:pic>
        <p:nvPicPr>
          <p:cNvPr id="13" name="Picture 12">
            <a:extLst>
              <a:ext uri="{FF2B5EF4-FFF2-40B4-BE49-F238E27FC236}">
                <a16:creationId xmlns:a16="http://schemas.microsoft.com/office/drawing/2014/main" id="{15BA8165-0CBF-4CF6-83E1-39F9A3435FA7}"/>
              </a:ext>
            </a:extLst>
          </p:cNvPr>
          <p:cNvPicPr>
            <a:picLocks noChangeAspect="1"/>
          </p:cNvPicPr>
          <p:nvPr/>
        </p:nvPicPr>
        <p:blipFill>
          <a:blip r:embed="rId5"/>
          <a:stretch>
            <a:fillRect/>
          </a:stretch>
        </p:blipFill>
        <p:spPr>
          <a:xfrm>
            <a:off x="4859321" y="1041537"/>
            <a:ext cx="2171700" cy="2114550"/>
          </a:xfrm>
          <a:prstGeom prst="rect">
            <a:avLst/>
          </a:prstGeom>
        </p:spPr>
      </p:pic>
      <p:pic>
        <p:nvPicPr>
          <p:cNvPr id="15" name="Picture 14">
            <a:extLst>
              <a:ext uri="{FF2B5EF4-FFF2-40B4-BE49-F238E27FC236}">
                <a16:creationId xmlns:a16="http://schemas.microsoft.com/office/drawing/2014/main" id="{8073874A-665A-42DC-9126-B1270387FE6C}"/>
              </a:ext>
            </a:extLst>
          </p:cNvPr>
          <p:cNvPicPr>
            <a:picLocks noChangeAspect="1"/>
          </p:cNvPicPr>
          <p:nvPr/>
        </p:nvPicPr>
        <p:blipFill>
          <a:blip r:embed="rId6"/>
          <a:stretch>
            <a:fillRect/>
          </a:stretch>
        </p:blipFill>
        <p:spPr>
          <a:xfrm>
            <a:off x="7112033" y="1009821"/>
            <a:ext cx="2324100" cy="2114550"/>
          </a:xfrm>
          <a:prstGeom prst="rect">
            <a:avLst/>
          </a:prstGeom>
        </p:spPr>
      </p:pic>
      <p:pic>
        <p:nvPicPr>
          <p:cNvPr id="17" name="Picture 16">
            <a:extLst>
              <a:ext uri="{FF2B5EF4-FFF2-40B4-BE49-F238E27FC236}">
                <a16:creationId xmlns:a16="http://schemas.microsoft.com/office/drawing/2014/main" id="{F2875FA8-BD5E-4DF7-BF6F-058098BA113C}"/>
              </a:ext>
            </a:extLst>
          </p:cNvPr>
          <p:cNvPicPr>
            <a:picLocks noChangeAspect="1"/>
          </p:cNvPicPr>
          <p:nvPr/>
        </p:nvPicPr>
        <p:blipFill>
          <a:blip r:embed="rId7"/>
          <a:stretch>
            <a:fillRect/>
          </a:stretch>
        </p:blipFill>
        <p:spPr>
          <a:xfrm>
            <a:off x="9512921" y="1041537"/>
            <a:ext cx="2314575" cy="2133600"/>
          </a:xfrm>
          <a:prstGeom prst="rect">
            <a:avLst/>
          </a:prstGeom>
        </p:spPr>
      </p:pic>
    </p:spTree>
    <p:extLst>
      <p:ext uri="{BB962C8B-B14F-4D97-AF65-F5344CB8AC3E}">
        <p14:creationId xmlns:p14="http://schemas.microsoft.com/office/powerpoint/2010/main" val="16911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A7B3-ED16-4BA2-9215-E9AD28E8EC5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F34F5331-1FC7-4178-A4E2-F6C4845A3210}"/>
              </a:ext>
            </a:extLst>
          </p:cNvPr>
          <p:cNvSpPr>
            <a:spLocks noGrp="1"/>
          </p:cNvSpPr>
          <p:nvPr>
            <p:ph idx="1"/>
          </p:nvPr>
        </p:nvSpPr>
        <p:spPr>
          <a:xfrm>
            <a:off x="478369" y="1213308"/>
            <a:ext cx="11473384" cy="1206997"/>
          </a:xfrm>
        </p:spPr>
        <p:txBody>
          <a:bodyPr/>
          <a:lstStyle/>
          <a:p>
            <a:pPr marL="342900" indent="-342900">
              <a:buFont typeface="Arial" panose="020B0604020202020204" pitchFamily="34" charset="0"/>
              <a:buChar char="•"/>
            </a:pPr>
            <a:r>
              <a:rPr lang="en-US" dirty="0" err="1"/>
              <a:t>DeepWalk</a:t>
            </a:r>
            <a:endParaRPr lang="en-US" dirty="0"/>
          </a:p>
          <a:p>
            <a:pPr marL="342900" indent="-342900">
              <a:buFont typeface="Arial" panose="020B0604020202020204" pitchFamily="34" charset="0"/>
              <a:buChar char="•"/>
            </a:pPr>
            <a:r>
              <a:rPr lang="en-US" dirty="0"/>
              <a:t>Node2Vec</a:t>
            </a:r>
          </a:p>
          <a:p>
            <a:pPr marL="342900" indent="-342900">
              <a:buFont typeface="Arial" panose="020B0604020202020204" pitchFamily="34" charset="0"/>
              <a:buChar char="•"/>
            </a:pPr>
            <a:r>
              <a:rPr lang="en-US" dirty="0"/>
              <a:t>Graph Embeddings</a:t>
            </a:r>
          </a:p>
        </p:txBody>
      </p:sp>
      <p:sp>
        <p:nvSpPr>
          <p:cNvPr id="4" name="Slide Number Placeholder 3">
            <a:extLst>
              <a:ext uri="{FF2B5EF4-FFF2-40B4-BE49-F238E27FC236}">
                <a16:creationId xmlns:a16="http://schemas.microsoft.com/office/drawing/2014/main" id="{45A0BD80-B808-4D94-9722-2309B652C145}"/>
              </a:ext>
            </a:extLst>
          </p:cNvPr>
          <p:cNvSpPr>
            <a:spLocks noGrp="1"/>
          </p:cNvSpPr>
          <p:nvPr>
            <p:ph type="sldNum" sz="quarter" idx="12"/>
          </p:nvPr>
        </p:nvSpPr>
        <p:spPr/>
        <p:txBody>
          <a:bodyPr/>
          <a:lstStyle/>
          <a:p>
            <a:fld id="{81561042-0DC2-4A04-AA50-F6D44EB20EBA}" type="slidenum">
              <a:rPr lang="en-US" smtClean="0"/>
              <a:t>6</a:t>
            </a:fld>
            <a:endParaRPr lang="en-US"/>
          </a:p>
        </p:txBody>
      </p:sp>
      <p:sp>
        <p:nvSpPr>
          <p:cNvPr id="6" name="TextBox 5">
            <a:extLst>
              <a:ext uri="{FF2B5EF4-FFF2-40B4-BE49-F238E27FC236}">
                <a16:creationId xmlns:a16="http://schemas.microsoft.com/office/drawing/2014/main" id="{DC02C100-C05E-FB46-D8E6-71DB61B7FAC6}"/>
              </a:ext>
            </a:extLst>
          </p:cNvPr>
          <p:cNvSpPr txBox="1"/>
          <p:nvPr/>
        </p:nvSpPr>
        <p:spPr bwMode="gray">
          <a:xfrm>
            <a:off x="1076633" y="3691149"/>
            <a:ext cx="9748684" cy="2031325"/>
          </a:xfrm>
          <a:prstGeom prst="rect">
            <a:avLst/>
          </a:prstGeom>
          <a:solidFill>
            <a:schemeClr val="accent3">
              <a:lumMod val="20000"/>
              <a:lumOff val="80000"/>
            </a:schemeClr>
          </a:solidFill>
        </p:spPr>
        <p:txBody>
          <a:bodyPr wrap="square">
            <a:spAutoFit/>
          </a:bodyPr>
          <a:lstStyle/>
          <a:p>
            <a:pPr algn="ctr"/>
            <a:r>
              <a:rPr lang="en-US" b="1" dirty="0"/>
              <a:t>Long View.</a:t>
            </a:r>
            <a:r>
              <a:rPr lang="en-US" dirty="0"/>
              <a:t> We want a method that:</a:t>
            </a:r>
          </a:p>
          <a:p>
            <a:pPr algn="ctr"/>
            <a:endParaRPr lang="en-US" dirty="0"/>
          </a:p>
          <a:p>
            <a:pPr algn="ctr"/>
            <a:r>
              <a:rPr lang="en-US" dirty="0"/>
              <a:t>1- Allows nodes to learn how to borrow feature information from nearby nodes</a:t>
            </a:r>
            <a:r>
              <a:rPr lang="en-US" u="sng" dirty="0"/>
              <a:t> </a:t>
            </a:r>
            <a:r>
              <a:rPr lang="en-US" dirty="0"/>
              <a:t>(Feature engineering)</a:t>
            </a:r>
          </a:p>
          <a:p>
            <a:pPr algn="ctr"/>
            <a:endParaRPr lang="en-US" dirty="0"/>
          </a:p>
          <a:p>
            <a:pPr algn="ctr"/>
            <a:r>
              <a:rPr lang="en-US" dirty="0"/>
              <a:t>2- Allows nodes to have different computation graph that can also be learned (Graph/Nodes Embedding)</a:t>
            </a:r>
          </a:p>
        </p:txBody>
      </p:sp>
    </p:spTree>
    <p:extLst>
      <p:ext uri="{BB962C8B-B14F-4D97-AF65-F5344CB8AC3E}">
        <p14:creationId xmlns:p14="http://schemas.microsoft.com/office/powerpoint/2010/main" val="21012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024-099F-4B1E-AC8F-9823BE51D233}"/>
              </a:ext>
            </a:extLst>
          </p:cNvPr>
          <p:cNvSpPr>
            <a:spLocks noGrp="1"/>
          </p:cNvSpPr>
          <p:nvPr>
            <p:ph type="title"/>
          </p:nvPr>
        </p:nvSpPr>
        <p:spPr/>
        <p:txBody>
          <a:bodyPr/>
          <a:lstStyle/>
          <a:p>
            <a:r>
              <a:rPr lang="en-US" dirty="0"/>
              <a:t>Random Walks </a:t>
            </a:r>
            <a:r>
              <a:rPr lang="en-US" sz="1800" dirty="0"/>
              <a:t>[</a:t>
            </a:r>
            <a:r>
              <a:rPr lang="en-US" sz="1800" dirty="0" err="1"/>
              <a:t>Perozzi</a:t>
            </a:r>
            <a:r>
              <a:rPr lang="en-US" sz="1800" dirty="0"/>
              <a:t>, Al-</a:t>
            </a:r>
            <a:r>
              <a:rPr lang="en-US" sz="1800" dirty="0" err="1"/>
              <a:t>Rfou</a:t>
            </a:r>
            <a:r>
              <a:rPr lang="en-US" sz="1800" dirty="0"/>
              <a:t> &amp; </a:t>
            </a:r>
            <a:r>
              <a:rPr lang="en-US" sz="1800" dirty="0" err="1"/>
              <a:t>Skiena</a:t>
            </a:r>
            <a:r>
              <a:rPr lang="en-US" sz="1800" dirty="0"/>
              <a:t> 2014]</a:t>
            </a:r>
            <a:endParaRPr lang="en-US" dirty="0"/>
          </a:p>
        </p:txBody>
      </p:sp>
      <p:pic>
        <p:nvPicPr>
          <p:cNvPr id="8" name="Content Placeholder 7">
            <a:extLst>
              <a:ext uri="{FF2B5EF4-FFF2-40B4-BE49-F238E27FC236}">
                <a16:creationId xmlns:a16="http://schemas.microsoft.com/office/drawing/2014/main" id="{435E0586-42EB-4F18-B874-11D3FB4725A4}"/>
              </a:ext>
            </a:extLst>
          </p:cNvPr>
          <p:cNvPicPr>
            <a:picLocks noGrp="1" noChangeAspect="1"/>
          </p:cNvPicPr>
          <p:nvPr>
            <p:ph idx="1"/>
          </p:nvPr>
        </p:nvPicPr>
        <p:blipFill>
          <a:blip r:embed="rId2"/>
          <a:stretch>
            <a:fillRect/>
          </a:stretch>
        </p:blipFill>
        <p:spPr>
          <a:xfrm>
            <a:off x="1129244" y="1536053"/>
            <a:ext cx="3933825" cy="552450"/>
          </a:xfrm>
        </p:spPr>
      </p:pic>
      <p:sp>
        <p:nvSpPr>
          <p:cNvPr id="4" name="Slide Number Placeholder 3">
            <a:extLst>
              <a:ext uri="{FF2B5EF4-FFF2-40B4-BE49-F238E27FC236}">
                <a16:creationId xmlns:a16="http://schemas.microsoft.com/office/drawing/2014/main" id="{37858FCD-88E3-487B-97DE-739704D07B1E}"/>
              </a:ext>
            </a:extLst>
          </p:cNvPr>
          <p:cNvSpPr>
            <a:spLocks noGrp="1"/>
          </p:cNvSpPr>
          <p:nvPr>
            <p:ph type="sldNum" sz="quarter" idx="12"/>
          </p:nvPr>
        </p:nvSpPr>
        <p:spPr/>
        <p:txBody>
          <a:bodyPr/>
          <a:lstStyle/>
          <a:p>
            <a:fld id="{81561042-0DC2-4A04-AA50-F6D44EB20EBA}" type="slidenum">
              <a:rPr lang="en-US" smtClean="0"/>
              <a:t>7</a:t>
            </a:fld>
            <a:endParaRPr lang="en-US"/>
          </a:p>
        </p:txBody>
      </p:sp>
      <p:sp>
        <p:nvSpPr>
          <p:cNvPr id="6" name="TextBox 5">
            <a:extLst>
              <a:ext uri="{FF2B5EF4-FFF2-40B4-BE49-F238E27FC236}">
                <a16:creationId xmlns:a16="http://schemas.microsoft.com/office/drawing/2014/main" id="{D5325519-FB72-49E0-8FF8-2F93448CA692}"/>
              </a:ext>
            </a:extLst>
          </p:cNvPr>
          <p:cNvSpPr txBox="1"/>
          <p:nvPr/>
        </p:nvSpPr>
        <p:spPr bwMode="gray">
          <a:xfrm>
            <a:off x="0" y="6333067"/>
            <a:ext cx="10897386" cy="461665"/>
          </a:xfrm>
          <a:prstGeom prst="rect">
            <a:avLst/>
          </a:prstGeom>
          <a:noFill/>
        </p:spPr>
        <p:txBody>
          <a:bodyPr wrap="square">
            <a:spAutoFit/>
          </a:bodyPr>
          <a:lstStyle/>
          <a:p>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endParaRPr lang="en-US" sz="1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E872DE-41FA-4CCA-83F3-98B40CE613B7}"/>
                  </a:ext>
                </a:extLst>
              </p:cNvPr>
              <p:cNvSpPr txBox="1"/>
              <p:nvPr/>
            </p:nvSpPr>
            <p:spPr bwMode="gray">
              <a:xfrm>
                <a:off x="5297864" y="1734532"/>
                <a:ext cx="3933825" cy="2450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 where </a:t>
                </a:r>
                <a14:m>
                  <m:oMath xmlns:m="http://schemas.openxmlformats.org/officeDocument/2006/math">
                    <m:r>
                      <m:rPr>
                        <m:sty m:val="p"/>
                      </m:rPr>
                      <a:rPr lang="el-GR" sz="1200" b="0" i="1" smtClean="0">
                        <a:latin typeface="Cambria Math" panose="02040503050406030204" pitchFamily="18" charset="0"/>
                        <a:ea typeface="Cambria Math" panose="02040503050406030204" pitchFamily="18" charset="0"/>
                      </a:rPr>
                      <m:t>Φ</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 </m:t>
                    </m:r>
                  </m:oMath>
                </a14:m>
                <a:r>
                  <a:rPr lang="en-US" sz="1200" dirty="0"/>
                  <a:t>is a feature vector of node </a:t>
                </a:r>
                <a:r>
                  <a:rPr lang="en-US" sz="1200" i="1" dirty="0" err="1"/>
                  <a:t>i</a:t>
                </a:r>
                <a:endParaRPr lang="en-US" sz="1200" i="1" dirty="0"/>
              </a:p>
            </p:txBody>
          </p:sp>
        </mc:Choice>
        <mc:Fallback xmlns="">
          <p:sp>
            <p:nvSpPr>
              <p:cNvPr id="9" name="TextBox 8">
                <a:extLst>
                  <a:ext uri="{FF2B5EF4-FFF2-40B4-BE49-F238E27FC236}">
                    <a16:creationId xmlns:a16="http://schemas.microsoft.com/office/drawing/2014/main" id="{C6E872DE-41FA-4CCA-83F3-98B40CE613B7}"/>
                  </a:ext>
                </a:extLst>
              </p:cNvPr>
              <p:cNvSpPr txBox="1">
                <a:spLocks noRot="1" noChangeAspect="1" noMove="1" noResize="1" noEditPoints="1" noAdjustHandles="1" noChangeArrowheads="1" noChangeShapeType="1" noTextEdit="1"/>
              </p:cNvSpPr>
              <p:nvPr/>
            </p:nvSpPr>
            <p:spPr bwMode="gray">
              <a:xfrm>
                <a:off x="5297864" y="1734532"/>
                <a:ext cx="3933825" cy="245097"/>
              </a:xfrm>
              <a:prstGeom prst="rect">
                <a:avLst/>
              </a:prstGeom>
              <a:blipFill>
                <a:blip r:embed="rId3"/>
                <a:stretch>
                  <a:fillRect l="-2326" t="-2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8022D9-24DE-483E-8365-5AF2CCE5354F}"/>
                  </a:ext>
                </a:extLst>
              </p:cNvPr>
              <p:cNvSpPr txBox="1"/>
              <p:nvPr/>
            </p:nvSpPr>
            <p:spPr bwMode="gray">
              <a:xfrm>
                <a:off x="534629" y="942559"/>
                <a:ext cx="6245940" cy="584775"/>
              </a:xfrm>
              <a:prstGeom prst="rect">
                <a:avLst/>
              </a:prstGeom>
              <a:noFill/>
            </p:spPr>
            <p:txBody>
              <a:bodyPr wrap="square">
                <a:spAutoFit/>
              </a:bodyPr>
              <a:lstStyle/>
              <a:p>
                <a:pPr>
                  <a:spcBef>
                    <a:spcPts val="300"/>
                  </a:spcBef>
                  <a:spcAft>
                    <a:spcPts val="300"/>
                  </a:spcAft>
                  <a:buClr>
                    <a:schemeClr val="accent1"/>
                  </a:buClr>
                  <a:buSzPct val="90000"/>
                </a:pPr>
                <a:r>
                  <a:rPr lang="en-US" sz="1600" b="1" dirty="0"/>
                  <a:t>Goal</a:t>
                </a:r>
                <a:r>
                  <a:rPr lang="en-US" sz="1600" dirty="0"/>
                  <a:t>: learn a latent representation of node</a:t>
                </a:r>
                <a:r>
                  <a:rPr lang="en-US" sz="1600" i="1" dirty="0"/>
                  <a:t> </a:t>
                </a:r>
                <a:r>
                  <a:rPr lang="en-US" sz="1600" i="1" dirty="0" err="1"/>
                  <a:t>i</a:t>
                </a:r>
                <a:r>
                  <a:rPr lang="en-US" sz="1600" i="1" dirty="0"/>
                  <a:t> </a:t>
                </a:r>
                <a:r>
                  <a:rPr lang="en-US"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sub>
                    </m:sSub>
                  </m:oMath>
                </a14:m>
                <a:r>
                  <a:rPr lang="en-US" sz="1600" dirty="0"/>
                  <a:t>) based on the features of the other nodes</a:t>
                </a:r>
              </a:p>
            </p:txBody>
          </p:sp>
        </mc:Choice>
        <mc:Fallback xmlns="">
          <p:sp>
            <p:nvSpPr>
              <p:cNvPr id="13" name="TextBox 12">
                <a:extLst>
                  <a:ext uri="{FF2B5EF4-FFF2-40B4-BE49-F238E27FC236}">
                    <a16:creationId xmlns:a16="http://schemas.microsoft.com/office/drawing/2014/main" id="{D78022D9-24DE-483E-8365-5AF2CCE5354F}"/>
                  </a:ext>
                </a:extLst>
              </p:cNvPr>
              <p:cNvSpPr txBox="1">
                <a:spLocks noRot="1" noChangeAspect="1" noMove="1" noResize="1" noEditPoints="1" noAdjustHandles="1" noChangeArrowheads="1" noChangeShapeType="1" noTextEdit="1"/>
              </p:cNvSpPr>
              <p:nvPr/>
            </p:nvSpPr>
            <p:spPr bwMode="gray">
              <a:xfrm>
                <a:off x="534629" y="942559"/>
                <a:ext cx="6245940" cy="584775"/>
              </a:xfrm>
              <a:prstGeom prst="rect">
                <a:avLst/>
              </a:prstGeom>
              <a:blipFill>
                <a:blip r:embed="rId4"/>
                <a:stretch>
                  <a:fillRect l="-586" t="-3125" r="-586" b="-1250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F451412-1887-4A52-8100-0CAE0A64E6CF}"/>
              </a:ext>
            </a:extLst>
          </p:cNvPr>
          <p:cNvPicPr>
            <a:picLocks noChangeAspect="1"/>
          </p:cNvPicPr>
          <p:nvPr/>
        </p:nvPicPr>
        <p:blipFill>
          <a:blip r:embed="rId5"/>
          <a:stretch>
            <a:fillRect/>
          </a:stretch>
        </p:blipFill>
        <p:spPr>
          <a:xfrm>
            <a:off x="534629" y="2261781"/>
            <a:ext cx="5381625" cy="495300"/>
          </a:xfrm>
          <a:prstGeom prst="rect">
            <a:avLst/>
          </a:prstGeom>
        </p:spPr>
      </p:pic>
      <p:pic>
        <p:nvPicPr>
          <p:cNvPr id="17" name="Picture 16">
            <a:extLst>
              <a:ext uri="{FF2B5EF4-FFF2-40B4-BE49-F238E27FC236}">
                <a16:creationId xmlns:a16="http://schemas.microsoft.com/office/drawing/2014/main" id="{8D42EE40-2321-48B5-A055-2A607F980A5B}"/>
              </a:ext>
            </a:extLst>
          </p:cNvPr>
          <p:cNvPicPr>
            <a:picLocks noChangeAspect="1"/>
          </p:cNvPicPr>
          <p:nvPr/>
        </p:nvPicPr>
        <p:blipFill>
          <a:blip r:embed="rId6"/>
          <a:stretch>
            <a:fillRect/>
          </a:stretch>
        </p:blipFill>
        <p:spPr>
          <a:xfrm>
            <a:off x="534629" y="2822950"/>
            <a:ext cx="4554346" cy="332712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95DA065-A4D9-4DEF-8537-067FC55FB1DF}"/>
                  </a:ext>
                </a:extLst>
              </p:cNvPr>
              <p:cNvSpPr txBox="1"/>
              <p:nvPr/>
            </p:nvSpPr>
            <p:spPr bwMode="gray">
              <a:xfrm>
                <a:off x="4669466" y="4814321"/>
                <a:ext cx="1558454" cy="4953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On random walk for each node </a:t>
                </a:r>
                <a14:m>
                  <m:oMath xmlns:m="http://schemas.openxmlformats.org/officeDocument/2006/math">
                    <m:sSub>
                      <m:sSubPr>
                        <m:ctrlPr>
                          <a:rPr lang="en-US" sz="1200" i="1">
                            <a:latin typeface="Cambria Math" panose="02040503050406030204" pitchFamily="18" charset="0"/>
                          </a:rPr>
                        </m:ctrlPr>
                      </m:sSubPr>
                      <m:e>
                        <m:r>
                          <m:rPr>
                            <m:sty m:val="p"/>
                          </m:rPr>
                          <a:rPr lang="en-US" sz="1200" i="1">
                            <a:latin typeface="Cambria Math" panose="02040503050406030204" pitchFamily="18" charset="0"/>
                          </a:rPr>
                          <m:t>v</m:t>
                        </m:r>
                      </m:e>
                      <m:sub>
                        <m:r>
                          <a:rPr lang="en-US" sz="1200" i="1">
                            <a:latin typeface="Cambria Math" panose="02040503050406030204" pitchFamily="18" charset="0"/>
                          </a:rPr>
                          <m:t>𝑖</m:t>
                        </m:r>
                      </m:sub>
                    </m:sSub>
                  </m:oMath>
                </a14:m>
                <a:endParaRPr lang="en-US" sz="1200" i="1" dirty="0"/>
              </a:p>
            </p:txBody>
          </p:sp>
        </mc:Choice>
        <mc:Fallback xmlns="">
          <p:sp>
            <p:nvSpPr>
              <p:cNvPr id="22" name="TextBox 21">
                <a:extLst>
                  <a:ext uri="{FF2B5EF4-FFF2-40B4-BE49-F238E27FC236}">
                    <a16:creationId xmlns:a16="http://schemas.microsoft.com/office/drawing/2014/main" id="{495DA065-A4D9-4DEF-8537-067FC55FB1DF}"/>
                  </a:ext>
                </a:extLst>
              </p:cNvPr>
              <p:cNvSpPr txBox="1">
                <a:spLocks noRot="1" noChangeAspect="1" noMove="1" noResize="1" noEditPoints="1" noAdjustHandles="1" noChangeArrowheads="1" noChangeShapeType="1" noTextEdit="1"/>
              </p:cNvSpPr>
              <p:nvPr/>
            </p:nvSpPr>
            <p:spPr bwMode="gray">
              <a:xfrm>
                <a:off x="4669466" y="4814321"/>
                <a:ext cx="1558454" cy="495300"/>
              </a:xfrm>
              <a:prstGeom prst="rect">
                <a:avLst/>
              </a:prstGeom>
              <a:blipFill>
                <a:blip r:embed="rId7"/>
                <a:stretch>
                  <a:fillRect l="-6250" t="-9877" r="-703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1B3BEEA-1787-4A30-AB48-D4B45ED7C353}"/>
              </a:ext>
            </a:extLst>
          </p:cNvPr>
          <p:cNvSpPr/>
          <p:nvPr/>
        </p:nvSpPr>
        <p:spPr bwMode="gray">
          <a:xfrm rot="5736306" flipV="1">
            <a:off x="3313182" y="53014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24" name="Connector: Elbow 23">
            <a:extLst>
              <a:ext uri="{FF2B5EF4-FFF2-40B4-BE49-F238E27FC236}">
                <a16:creationId xmlns:a16="http://schemas.microsoft.com/office/drawing/2014/main" id="{AD51322B-3D0A-4510-93E7-19FB8ABB20D7}"/>
              </a:ext>
            </a:extLst>
          </p:cNvPr>
          <p:cNvCxnSpPr>
            <a:cxnSpLocks/>
            <a:stCxn id="22" idx="1"/>
            <a:endCxn id="23" idx="2"/>
          </p:cNvCxnSpPr>
          <p:nvPr/>
        </p:nvCxnSpPr>
        <p:spPr bwMode="gray">
          <a:xfrm rot="10800000" flipV="1">
            <a:off x="3447252" y="5061971"/>
            <a:ext cx="1222215" cy="26461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4D3006-C46A-47E5-A49D-95D0A85C158E}"/>
                  </a:ext>
                </a:extLst>
              </p:cNvPr>
              <p:cNvSpPr txBox="1"/>
              <p:nvPr/>
            </p:nvSpPr>
            <p:spPr bwMode="gray">
              <a:xfrm>
                <a:off x="4669465" y="5527870"/>
                <a:ext cx="1827199" cy="3875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Update the embedding of node </a:t>
                </a:r>
                <a14:m>
                  <m:oMath xmlns:m="http://schemas.openxmlformats.org/officeDocument/2006/math">
                    <m:sSub>
                      <m:sSubPr>
                        <m:ctrlPr>
                          <a:rPr lang="en-US" sz="1200" b="0" i="1" smtClean="0">
                            <a:latin typeface="Cambria Math" panose="02040503050406030204" pitchFamily="18" charset="0"/>
                          </a:rPr>
                        </m:ctrlPr>
                      </m:sSubPr>
                      <m:e>
                        <m:r>
                          <m:rPr>
                            <m:sty m:val="p"/>
                          </m:rPr>
                          <a:rPr lang="en-US" sz="1200" b="0" i="1" smtClean="0">
                            <a:latin typeface="Cambria Math" panose="02040503050406030204" pitchFamily="18" charset="0"/>
                          </a:rPr>
                          <m:t>v</m:t>
                        </m:r>
                      </m:e>
                      <m:sub>
                        <m:r>
                          <a:rPr lang="en-US" sz="1200" b="0" i="1" smtClean="0">
                            <a:latin typeface="Cambria Math" panose="02040503050406030204" pitchFamily="18" charset="0"/>
                          </a:rPr>
                          <m:t>𝑖</m:t>
                        </m:r>
                      </m:sub>
                    </m:sSub>
                  </m:oMath>
                </a14:m>
                <a:endParaRPr lang="en-US" sz="1200" i="1" dirty="0"/>
              </a:p>
            </p:txBody>
          </p:sp>
        </mc:Choice>
        <mc:Fallback xmlns="">
          <p:sp>
            <p:nvSpPr>
              <p:cNvPr id="33" name="TextBox 32">
                <a:extLst>
                  <a:ext uri="{FF2B5EF4-FFF2-40B4-BE49-F238E27FC236}">
                    <a16:creationId xmlns:a16="http://schemas.microsoft.com/office/drawing/2014/main" id="{0D4D3006-C46A-47E5-A49D-95D0A85C158E}"/>
                  </a:ext>
                </a:extLst>
              </p:cNvPr>
              <p:cNvSpPr txBox="1">
                <a:spLocks noRot="1" noChangeAspect="1" noMove="1" noResize="1" noEditPoints="1" noAdjustHandles="1" noChangeArrowheads="1" noChangeShapeType="1" noTextEdit="1"/>
              </p:cNvSpPr>
              <p:nvPr/>
            </p:nvSpPr>
            <p:spPr bwMode="gray">
              <a:xfrm>
                <a:off x="4669465" y="5527870"/>
                <a:ext cx="1827199" cy="387571"/>
              </a:xfrm>
              <a:prstGeom prst="rect">
                <a:avLst/>
              </a:prstGeom>
              <a:blipFill>
                <a:blip r:embed="rId8"/>
                <a:stretch>
                  <a:fillRect l="-5333" t="-12698" r="-3667" b="-19048"/>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E0EA78FB-2E88-46A9-88F3-910B750C1817}"/>
              </a:ext>
            </a:extLst>
          </p:cNvPr>
          <p:cNvSpPr/>
          <p:nvPr/>
        </p:nvSpPr>
        <p:spPr bwMode="gray">
          <a:xfrm rot="5736306" flipV="1">
            <a:off x="2809278" y="5542626"/>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35" name="Connector: Elbow 34">
            <a:extLst>
              <a:ext uri="{FF2B5EF4-FFF2-40B4-BE49-F238E27FC236}">
                <a16:creationId xmlns:a16="http://schemas.microsoft.com/office/drawing/2014/main" id="{49E2B362-5EAF-4CC0-8F66-9914A446B403}"/>
              </a:ext>
            </a:extLst>
          </p:cNvPr>
          <p:cNvCxnSpPr>
            <a:cxnSpLocks/>
            <a:stCxn id="33" idx="1"/>
            <a:endCxn id="34" idx="2"/>
          </p:cNvCxnSpPr>
          <p:nvPr/>
        </p:nvCxnSpPr>
        <p:spPr bwMode="gray">
          <a:xfrm rot="10800000">
            <a:off x="2943347" y="5567720"/>
            <a:ext cx="1726118" cy="15393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CB27B99-197F-4803-AFF6-1B1EF871E9F0}"/>
                  </a:ext>
                </a:extLst>
              </p:cNvPr>
              <p:cNvSpPr txBox="1"/>
              <p:nvPr/>
            </p:nvSpPr>
            <p:spPr bwMode="gray">
              <a:xfrm>
                <a:off x="9000024" y="3002393"/>
                <a:ext cx="2511150" cy="805632"/>
              </a:xfrm>
              <a:prstGeom prst="rect">
                <a:avLst/>
              </a:prstGeom>
              <a:solidFill>
                <a:schemeClr val="bg1"/>
              </a:solidFill>
            </p:spPr>
            <p:txBody>
              <a:bodyPr wrap="square" lIns="0" tIns="0" rIns="0" bIns="0" rtlCol="0">
                <a:noAutofit/>
              </a:bodyPr>
              <a:lstStyle/>
              <a:p>
                <a:pPr>
                  <a:spcBef>
                    <a:spcPts val="300"/>
                  </a:spcBef>
                  <a:spcAft>
                    <a:spcPts val="300"/>
                  </a:spcAft>
                  <a:buClr>
                    <a:schemeClr val="accent1"/>
                  </a:buClr>
                  <a:buSzPct val="90000"/>
                </a:pPr>
                <a:r>
                  <a:rPr lang="en-US" sz="1200" dirty="0"/>
                  <a:t>Recompute the likelihood function using a different set of neighbor nodes from the random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sub>
                    </m:sSub>
                  </m:oMath>
                </a14:m>
                <a:endParaRPr lang="en-US" sz="1200" i="1" dirty="0"/>
              </a:p>
            </p:txBody>
          </p:sp>
        </mc:Choice>
        <mc:Fallback xmlns="">
          <p:sp>
            <p:nvSpPr>
              <p:cNvPr id="43" name="TextBox 42">
                <a:extLst>
                  <a:ext uri="{FF2B5EF4-FFF2-40B4-BE49-F238E27FC236}">
                    <a16:creationId xmlns:a16="http://schemas.microsoft.com/office/drawing/2014/main" id="{DCB27B99-197F-4803-AFF6-1B1EF871E9F0}"/>
                  </a:ext>
                </a:extLst>
              </p:cNvPr>
              <p:cNvSpPr txBox="1">
                <a:spLocks noRot="1" noChangeAspect="1" noMove="1" noResize="1" noEditPoints="1" noAdjustHandles="1" noChangeArrowheads="1" noChangeShapeType="1" noTextEdit="1"/>
              </p:cNvSpPr>
              <p:nvPr/>
            </p:nvSpPr>
            <p:spPr bwMode="gray">
              <a:xfrm>
                <a:off x="9000024" y="3002393"/>
                <a:ext cx="2511150" cy="805632"/>
              </a:xfrm>
              <a:prstGeom prst="rect">
                <a:avLst/>
              </a:prstGeom>
              <a:blipFill>
                <a:blip r:embed="rId9"/>
                <a:stretch>
                  <a:fillRect l="-3641" t="-6061" r="-2184" b="-1515"/>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A2865FB1-366F-4984-B4DF-054B2F990135}"/>
              </a:ext>
            </a:extLst>
          </p:cNvPr>
          <p:cNvSpPr/>
          <p:nvPr/>
        </p:nvSpPr>
        <p:spPr bwMode="gray">
          <a:xfrm rot="5725630" flipV="1">
            <a:off x="7793612" y="3550778"/>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BAA4BA-08C3-4907-9AF3-B92C427D9E32}"/>
                  </a:ext>
                </a:extLst>
              </p:cNvPr>
              <p:cNvSpPr txBox="1"/>
              <p:nvPr/>
            </p:nvSpPr>
            <p:spPr bwMode="gray">
              <a:xfrm>
                <a:off x="8886891" y="3935363"/>
                <a:ext cx="2951732" cy="1239136"/>
              </a:xfrm>
              <a:prstGeom prst="rect">
                <a:avLst/>
              </a:prstGeom>
              <a:solidFill>
                <a:schemeClr val="bg1"/>
              </a:solidFill>
            </p:spPr>
            <p:txBody>
              <a:bodyPr wrap="square" lIns="0" tIns="0" rIns="0" bIns="0" rtlCol="0">
                <a:noAutofit/>
              </a:bodyPr>
              <a:lstStyle/>
              <a:p>
                <a:pPr marL="171450" indent="-171450">
                  <a:spcBef>
                    <a:spcPts val="300"/>
                  </a:spcBef>
                  <a:spcAft>
                    <a:spcPts val="300"/>
                  </a:spcAft>
                  <a:buClr>
                    <a:schemeClr val="accent1"/>
                  </a:buClr>
                  <a:buSzPct val="90000"/>
                  <a:buFont typeface="Arial" panose="020B0604020202020204" pitchFamily="34" charset="0"/>
                  <a:buChar char="•"/>
                </a:pPr>
                <a:r>
                  <a:rPr lang="en-US" sz="1200" dirty="0"/>
                  <a:t>Recompute the gradient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m:t>
                        </m:r>
                        <m:r>
                          <a:rPr lang="en-US" sz="1200" b="0" i="1" smtClean="0">
                            <a:latin typeface="Cambria Math" panose="02040503050406030204" pitchFamily="18" charset="0"/>
                          </a:rPr>
                          <m:t>𝐽</m:t>
                        </m:r>
                      </m:num>
                      <m:den>
                        <m:r>
                          <a:rPr lang="en-US" sz="1200" i="1" smtClean="0">
                            <a:latin typeface="Cambria Math" panose="02040503050406030204" pitchFamily="18" charset="0"/>
                          </a:rPr>
                          <m:t>𝜕</m:t>
                        </m:r>
                        <m:r>
                          <m:rPr>
                            <m:sty m:val="p"/>
                          </m:rPr>
                          <a:rPr lang="en-US" sz="1200" b="0" i="0" smtClean="0">
                            <a:latin typeface="Cambria Math" panose="02040503050406030204" pitchFamily="18" charset="0"/>
                          </a:rPr>
                          <m:t>Φ</m:t>
                        </m:r>
                      </m:den>
                    </m:f>
                  </m:oMath>
                </a14:m>
                <a:r>
                  <a:rPr lang="en-US" sz="1200" dirty="0"/>
                  <a:t>) function</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Update the embedding in an </a:t>
                </a:r>
                <a14:m>
                  <m:oMath xmlns:m="http://schemas.openxmlformats.org/officeDocument/2006/math">
                    <m:r>
                      <a:rPr lang="en-US" sz="1200" b="0" i="1" smtClean="0">
                        <a:latin typeface="Cambria Math" panose="02040503050406030204" pitchFamily="18" charset="0"/>
                      </a:rPr>
                      <m:t>𝛼</m:t>
                    </m:r>
                  </m:oMath>
                </a14:m>
                <a:r>
                  <a:rPr lang="en-US" sz="1200" dirty="0"/>
                  <a:t> step of the gradient</a:t>
                </a:r>
                <a:endParaRPr lang="en-US" sz="1200" i="1" dirty="0"/>
              </a:p>
            </p:txBody>
          </p:sp>
        </mc:Choice>
        <mc:Fallback xmlns="">
          <p:sp>
            <p:nvSpPr>
              <p:cNvPr id="55" name="TextBox 54">
                <a:extLst>
                  <a:ext uri="{FF2B5EF4-FFF2-40B4-BE49-F238E27FC236}">
                    <a16:creationId xmlns:a16="http://schemas.microsoft.com/office/drawing/2014/main" id="{4ABAA4BA-08C3-4907-9AF3-B92C427D9E32}"/>
                  </a:ext>
                </a:extLst>
              </p:cNvPr>
              <p:cNvSpPr txBox="1">
                <a:spLocks noRot="1" noChangeAspect="1" noMove="1" noResize="1" noEditPoints="1" noAdjustHandles="1" noChangeArrowheads="1" noChangeShapeType="1" noTextEdit="1"/>
              </p:cNvSpPr>
              <p:nvPr/>
            </p:nvSpPr>
            <p:spPr bwMode="gray">
              <a:xfrm>
                <a:off x="8886891" y="3935363"/>
                <a:ext cx="2951732" cy="1239136"/>
              </a:xfrm>
              <a:prstGeom prst="rect">
                <a:avLst/>
              </a:prstGeom>
              <a:blipFill>
                <a:blip r:embed="rId10"/>
                <a:stretch>
                  <a:fillRect l="-2893" t="-985" r="-268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5DE6EF8-1739-43F5-A604-FD90E5F1B718}"/>
              </a:ext>
            </a:extLst>
          </p:cNvPr>
          <p:cNvSpPr/>
          <p:nvPr/>
        </p:nvSpPr>
        <p:spPr bwMode="gray">
          <a:xfrm rot="5725630" flipV="1">
            <a:off x="7120171" y="3789302"/>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69" name="Picture 68">
            <a:extLst>
              <a:ext uri="{FF2B5EF4-FFF2-40B4-BE49-F238E27FC236}">
                <a16:creationId xmlns:a16="http://schemas.microsoft.com/office/drawing/2014/main" id="{8F204770-1A5B-4127-829F-83336518F9FB}"/>
              </a:ext>
            </a:extLst>
          </p:cNvPr>
          <p:cNvPicPr>
            <a:picLocks noChangeAspect="1"/>
          </p:cNvPicPr>
          <p:nvPr/>
        </p:nvPicPr>
        <p:blipFill>
          <a:blip r:embed="rId11"/>
          <a:stretch>
            <a:fillRect/>
          </a:stretch>
        </p:blipFill>
        <p:spPr>
          <a:xfrm>
            <a:off x="5448878" y="2840650"/>
            <a:ext cx="3124367" cy="1435177"/>
          </a:xfrm>
          <a:prstGeom prst="rect">
            <a:avLst/>
          </a:prstGeom>
        </p:spPr>
      </p:pic>
      <p:cxnSp>
        <p:nvCxnSpPr>
          <p:cNvPr id="57" name="Connector: Elbow 56">
            <a:extLst>
              <a:ext uri="{FF2B5EF4-FFF2-40B4-BE49-F238E27FC236}">
                <a16:creationId xmlns:a16="http://schemas.microsoft.com/office/drawing/2014/main" id="{DD6C39E4-E09C-4F3F-9464-F575DB74C94A}"/>
              </a:ext>
            </a:extLst>
          </p:cNvPr>
          <p:cNvCxnSpPr>
            <a:cxnSpLocks/>
            <a:stCxn id="55" idx="1"/>
            <a:endCxn id="56" idx="2"/>
          </p:cNvCxnSpPr>
          <p:nvPr/>
        </p:nvCxnSpPr>
        <p:spPr bwMode="gray">
          <a:xfrm rot="10800000">
            <a:off x="7254247" y="3814325"/>
            <a:ext cx="1632645" cy="74060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07B0F22-6154-46BE-916E-A5B0D484EEE5}"/>
              </a:ext>
            </a:extLst>
          </p:cNvPr>
          <p:cNvCxnSpPr>
            <a:cxnSpLocks/>
            <a:stCxn id="43" idx="1"/>
            <a:endCxn id="44" idx="2"/>
          </p:cNvCxnSpPr>
          <p:nvPr/>
        </p:nvCxnSpPr>
        <p:spPr bwMode="gray">
          <a:xfrm rot="10800000" flipV="1">
            <a:off x="7927688" y="3405208"/>
            <a:ext cx="1072337" cy="17059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p:bldP spid="34" grpId="0" animBg="1"/>
      <p:bldP spid="43" grpId="0" animBg="1"/>
      <p:bldP spid="4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B0C64E8F-85BA-4145-95DD-52E05D9DBEDD}"/>
              </a:ext>
            </a:extLst>
          </p:cNvPr>
          <p:cNvPicPr>
            <a:picLocks noChangeAspect="1"/>
          </p:cNvPicPr>
          <p:nvPr/>
        </p:nvPicPr>
        <p:blipFill>
          <a:blip r:embed="rId2"/>
          <a:stretch>
            <a:fillRect/>
          </a:stretch>
        </p:blipFill>
        <p:spPr>
          <a:xfrm>
            <a:off x="8544293" y="3115095"/>
            <a:ext cx="3438525" cy="590550"/>
          </a:xfrm>
          <a:prstGeom prst="rect">
            <a:avLst/>
          </a:prstGeom>
        </p:spPr>
      </p:pic>
      <p:sp>
        <p:nvSpPr>
          <p:cNvPr id="2" name="Title 1">
            <a:extLst>
              <a:ext uri="{FF2B5EF4-FFF2-40B4-BE49-F238E27FC236}">
                <a16:creationId xmlns:a16="http://schemas.microsoft.com/office/drawing/2014/main" id="{35034A50-A3E1-434D-95C8-A4CA9A69D564}"/>
              </a:ext>
            </a:extLst>
          </p:cNvPr>
          <p:cNvSpPr>
            <a:spLocks noGrp="1"/>
          </p:cNvSpPr>
          <p:nvPr>
            <p:ph type="title"/>
          </p:nvPr>
        </p:nvSpPr>
        <p:spPr/>
        <p:txBody>
          <a:bodyPr/>
          <a:lstStyle/>
          <a:p>
            <a:r>
              <a:rPr lang="en-US" dirty="0"/>
              <a:t>Node2Vec </a:t>
            </a:r>
            <a:r>
              <a:rPr lang="en-US" sz="1800" dirty="0"/>
              <a:t>[Grover &amp; Leskovec 2016]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730D2-A5FE-4211-8A0A-B7D868629E8B}"/>
                  </a:ext>
                </a:extLst>
              </p:cNvPr>
              <p:cNvSpPr>
                <a:spLocks noGrp="1"/>
              </p:cNvSpPr>
              <p:nvPr>
                <p:ph idx="1"/>
              </p:nvPr>
            </p:nvSpPr>
            <p:spPr>
              <a:xfrm>
                <a:off x="478369" y="1213308"/>
                <a:ext cx="11473384" cy="1206997"/>
              </a:xfrm>
            </p:spPr>
            <p:txBody>
              <a:bodyPr/>
              <a:lstStyle/>
              <a:p>
                <a:r>
                  <a:rPr lang="en-US" b="1" dirty="0"/>
                  <a:t>Goal</a:t>
                </a:r>
                <a:r>
                  <a:rPr lang="en-US" dirty="0"/>
                  <a:t>: Same goal - create embeddings that predict how close will a node be to its neighbors</a:t>
                </a:r>
              </a:p>
              <a:p>
                <a:r>
                  <a:rPr lang="en-US" b="1" dirty="0"/>
                  <a:t>Insight</a:t>
                </a:r>
                <a:r>
                  <a:rPr lang="en-US" dirty="0"/>
                  <a:t>: Parameterizable neighborhood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74730D2-A5FE-4211-8A0A-B7D868629E8B}"/>
                  </a:ext>
                </a:extLst>
              </p:cNvPr>
              <p:cNvSpPr>
                <a:spLocks noGrp="1" noRot="1" noChangeAspect="1" noMove="1" noResize="1" noEditPoints="1" noAdjustHandles="1" noChangeArrowheads="1" noChangeShapeType="1" noTextEdit="1"/>
              </p:cNvSpPr>
              <p:nvPr>
                <p:ph idx="1"/>
              </p:nvPr>
            </p:nvSpPr>
            <p:spPr>
              <a:xfrm>
                <a:off x="478369" y="1213308"/>
                <a:ext cx="11473384" cy="1206997"/>
              </a:xfrm>
              <a:blipFill>
                <a:blip r:embed="rId3"/>
                <a:stretch>
                  <a:fillRect l="-1275" t="-4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A17A51-DE43-4972-82DE-458235A56D13}"/>
              </a:ext>
            </a:extLst>
          </p:cNvPr>
          <p:cNvSpPr>
            <a:spLocks noGrp="1"/>
          </p:cNvSpPr>
          <p:nvPr>
            <p:ph type="sldNum" sz="quarter" idx="12"/>
          </p:nvPr>
        </p:nvSpPr>
        <p:spPr/>
        <p:txBody>
          <a:bodyPr/>
          <a:lstStyle/>
          <a:p>
            <a:fld id="{81561042-0DC2-4A04-AA50-F6D44EB20EBA}" type="slidenum">
              <a:rPr lang="en-US" smtClean="0"/>
              <a:t>8</a:t>
            </a:fld>
            <a:endParaRPr lang="en-US"/>
          </a:p>
        </p:txBody>
      </p:sp>
      <p:sp>
        <p:nvSpPr>
          <p:cNvPr id="6" name="TextBox 5">
            <a:extLst>
              <a:ext uri="{FF2B5EF4-FFF2-40B4-BE49-F238E27FC236}">
                <a16:creationId xmlns:a16="http://schemas.microsoft.com/office/drawing/2014/main" id="{8B48536F-8B9B-43D2-B292-132053937A99}"/>
              </a:ext>
            </a:extLst>
          </p:cNvPr>
          <p:cNvSpPr txBox="1"/>
          <p:nvPr/>
        </p:nvSpPr>
        <p:spPr bwMode="gray">
          <a:xfrm>
            <a:off x="1" y="6316710"/>
            <a:ext cx="7632290" cy="430887"/>
          </a:xfrm>
          <a:prstGeom prst="rect">
            <a:avLst/>
          </a:prstGeom>
          <a:noFill/>
        </p:spPr>
        <p:txBody>
          <a:bodyPr wrap="square">
            <a:spAutoFit/>
          </a:bodyPr>
          <a:lstStyle/>
          <a:p>
            <a:pPr>
              <a:spcBef>
                <a:spcPts val="300"/>
              </a:spcBef>
              <a:spcAft>
                <a:spcPts val="300"/>
              </a:spcAft>
              <a:buClr>
                <a:schemeClr val="accent1"/>
              </a:buClr>
              <a:buSzPct val="90000"/>
            </a:pPr>
            <a:r>
              <a:rPr lang="en-US" sz="1100" dirty="0"/>
              <a:t>Grover, A., &amp; Leskovec, J. (2016) "</a:t>
            </a:r>
            <a:r>
              <a:rPr lang="en-US" sz="1100" b="1" dirty="0"/>
              <a:t>node2vec</a:t>
            </a:r>
            <a:r>
              <a:rPr lang="en-US" sz="1100" dirty="0"/>
              <a:t>: Scalable feature learning for networks." </a:t>
            </a:r>
            <a:r>
              <a:rPr lang="en-US" sz="1100" i="1" dirty="0"/>
              <a:t>Proceedings of the 22nd ACM SIGKDD international conference on Knowledge discovery and data mining</a:t>
            </a:r>
            <a:r>
              <a:rPr lang="en-US" sz="1100" dirty="0"/>
              <a:t>.</a:t>
            </a:r>
          </a:p>
        </p:txBody>
      </p:sp>
      <p:grpSp>
        <p:nvGrpSpPr>
          <p:cNvPr id="27" name="Group 26">
            <a:extLst>
              <a:ext uri="{FF2B5EF4-FFF2-40B4-BE49-F238E27FC236}">
                <a16:creationId xmlns:a16="http://schemas.microsoft.com/office/drawing/2014/main" id="{18D89B5C-A0A1-4526-A191-17EBAEC26137}"/>
              </a:ext>
            </a:extLst>
          </p:cNvPr>
          <p:cNvGrpSpPr/>
          <p:nvPr/>
        </p:nvGrpSpPr>
        <p:grpSpPr>
          <a:xfrm>
            <a:off x="443812" y="2277737"/>
            <a:ext cx="2128477" cy="2018946"/>
            <a:chOff x="9938188" y="4606083"/>
            <a:chExt cx="2128477" cy="2018946"/>
          </a:xfrm>
        </p:grpSpPr>
        <p:sp>
          <p:nvSpPr>
            <p:cNvPr id="28" name="Oval 27">
              <a:extLst>
                <a:ext uri="{FF2B5EF4-FFF2-40B4-BE49-F238E27FC236}">
                  <a16:creationId xmlns:a16="http://schemas.microsoft.com/office/drawing/2014/main" id="{4419C3E3-9FBE-457D-823F-9AD7295A193B}"/>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29" name="Oval 28">
              <a:extLst>
                <a:ext uri="{FF2B5EF4-FFF2-40B4-BE49-F238E27FC236}">
                  <a16:creationId xmlns:a16="http://schemas.microsoft.com/office/drawing/2014/main" id="{CDB6245F-F6F4-4B20-A79D-A07A13C94BBD}"/>
                </a:ext>
              </a:extLst>
            </p:cNvPr>
            <p:cNvSpPr/>
            <p:nvPr/>
          </p:nvSpPr>
          <p:spPr bwMode="gray">
            <a:xfrm>
              <a:off x="9938188" y="5928236"/>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0" name="Oval 29">
              <a:extLst>
                <a:ext uri="{FF2B5EF4-FFF2-40B4-BE49-F238E27FC236}">
                  <a16:creationId xmlns:a16="http://schemas.microsoft.com/office/drawing/2014/main" id="{056D9E90-DB4E-47C8-BF6E-35247F145CDF}"/>
                </a:ext>
              </a:extLst>
            </p:cNvPr>
            <p:cNvSpPr/>
            <p:nvPr/>
          </p:nvSpPr>
          <p:spPr bwMode="gray">
            <a:xfrm>
              <a:off x="10972096" y="5387317"/>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1" name="Straight Arrow Connector 30">
              <a:extLst>
                <a:ext uri="{FF2B5EF4-FFF2-40B4-BE49-F238E27FC236}">
                  <a16:creationId xmlns:a16="http://schemas.microsoft.com/office/drawing/2014/main" id="{70C9E63C-E344-4268-8B75-FC3A52A5FF74}"/>
                </a:ext>
              </a:extLst>
            </p:cNvPr>
            <p:cNvCxnSpPr>
              <a:cxnSpLocks/>
              <a:stCxn id="28" idx="4"/>
              <a:endCxn id="29"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E9A048AC-C023-492C-A19E-118A7A4682AD}"/>
                </a:ext>
              </a:extLst>
            </p:cNvPr>
            <p:cNvSpPr/>
            <p:nvPr/>
          </p:nvSpPr>
          <p:spPr bwMode="gray">
            <a:xfrm>
              <a:off x="11214165" y="6210813"/>
              <a:ext cx="414216" cy="414216"/>
            </a:xfrm>
            <a:prstGeom prst="ellipse">
              <a:avLst/>
            </a:prstGeom>
            <a:solidFill>
              <a:schemeClr val="accent1">
                <a:lumMod val="20000"/>
                <a:lumOff val="80000"/>
              </a:scheme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3" name="Oval 32">
              <a:extLst>
                <a:ext uri="{FF2B5EF4-FFF2-40B4-BE49-F238E27FC236}">
                  <a16:creationId xmlns:a16="http://schemas.microsoft.com/office/drawing/2014/main" id="{955D2F25-9F46-4D28-B40F-37B2648241E5}"/>
                </a:ext>
              </a:extLst>
            </p:cNvPr>
            <p:cNvSpPr/>
            <p:nvPr/>
          </p:nvSpPr>
          <p:spPr bwMode="gray">
            <a:xfrm>
              <a:off x="11053577" y="4606083"/>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4" name="Oval 33">
              <a:extLst>
                <a:ext uri="{FF2B5EF4-FFF2-40B4-BE49-F238E27FC236}">
                  <a16:creationId xmlns:a16="http://schemas.microsoft.com/office/drawing/2014/main" id="{ECC72299-79E0-4A7E-9C58-AF0E801F19C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5" name="Straight Arrow Connector 34">
              <a:extLst>
                <a:ext uri="{FF2B5EF4-FFF2-40B4-BE49-F238E27FC236}">
                  <a16:creationId xmlns:a16="http://schemas.microsoft.com/office/drawing/2014/main" id="{0DF3063C-77AA-4FD7-B7C9-45486E837302}"/>
                </a:ext>
              </a:extLst>
            </p:cNvPr>
            <p:cNvCxnSpPr>
              <a:cxnSpLocks/>
              <a:stCxn id="30" idx="0"/>
              <a:endCxn id="33"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A66FC6-A104-4480-82B4-2896BE56E813}"/>
                </a:ext>
              </a:extLst>
            </p:cNvPr>
            <p:cNvCxnSpPr>
              <a:cxnSpLocks/>
              <a:stCxn id="30" idx="7"/>
              <a:endCxn id="34"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9A983B-1C81-49C5-8CE4-A171FD92A677}"/>
                </a:ext>
              </a:extLst>
            </p:cNvPr>
            <p:cNvCxnSpPr>
              <a:cxnSpLocks/>
              <a:stCxn id="33" idx="5"/>
              <a:endCxn id="34"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C6643A-ECB8-4454-B9CB-02927A2E5B11}"/>
                </a:ext>
              </a:extLst>
            </p:cNvPr>
            <p:cNvCxnSpPr>
              <a:cxnSpLocks/>
              <a:stCxn id="29" idx="5"/>
              <a:endCxn id="32"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FA10838-5A67-45B2-AFCE-EF7596415F6E}"/>
                </a:ext>
              </a:extLst>
            </p:cNvPr>
            <p:cNvCxnSpPr>
              <a:cxnSpLocks/>
              <a:stCxn id="28" idx="5"/>
              <a:endCxn id="32"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6914072-D052-40D5-A9A5-8E70401CE432}"/>
              </a:ext>
            </a:extLst>
          </p:cNvPr>
          <p:cNvGrpSpPr/>
          <p:nvPr/>
        </p:nvGrpSpPr>
        <p:grpSpPr>
          <a:xfrm>
            <a:off x="2302587" y="3153186"/>
            <a:ext cx="953338" cy="960684"/>
            <a:chOff x="10584382" y="3100299"/>
            <a:chExt cx="953338" cy="960684"/>
          </a:xfrm>
        </p:grpSpPr>
        <p:sp>
          <p:nvSpPr>
            <p:cNvPr id="41" name="Oval 40">
              <a:extLst>
                <a:ext uri="{FF2B5EF4-FFF2-40B4-BE49-F238E27FC236}">
                  <a16:creationId xmlns:a16="http://schemas.microsoft.com/office/drawing/2014/main" id="{A85FCF3A-0C6C-4F93-9F49-A5CD79717171}"/>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6527F6EA-A337-4D76-A428-A9442AB9D938}"/>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ED8340DD-BF03-4DB4-81BF-4A8D2E378B9E}"/>
                </a:ext>
              </a:extLst>
            </p:cNvPr>
            <p:cNvCxnSpPr>
              <a:cxnSpLocks/>
              <a:stCxn id="41" idx="7"/>
              <a:endCxn id="42"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88C07D5D-5B5A-44FC-8C1B-E7274ABA1382}"/>
              </a:ext>
            </a:extLst>
          </p:cNvPr>
          <p:cNvCxnSpPr>
            <a:cxnSpLocks/>
            <a:stCxn id="28" idx="6"/>
            <a:endCxn id="33" idx="2"/>
          </p:cNvCxnSpPr>
          <p:nvPr/>
        </p:nvCxnSpPr>
        <p:spPr bwMode="gray">
          <a:xfrm flipV="1">
            <a:off x="858028" y="2484845"/>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B9837FD-254D-4BED-AD06-F6EC560FA339}"/>
              </a:ext>
            </a:extLst>
          </p:cNvPr>
          <p:cNvCxnSpPr>
            <a:cxnSpLocks/>
            <a:stCxn id="32" idx="0"/>
            <a:endCxn id="30" idx="4"/>
          </p:cNvCxnSpPr>
          <p:nvPr/>
        </p:nvCxnSpPr>
        <p:spPr bwMode="gray">
          <a:xfrm flipH="1" flipV="1">
            <a:off x="1684828" y="3473187"/>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4BA6E9-EFB1-48A4-A632-0DB95E76E4E2}"/>
              </a:ext>
            </a:extLst>
          </p:cNvPr>
          <p:cNvCxnSpPr>
            <a:cxnSpLocks/>
            <a:stCxn id="34" idx="4"/>
            <a:endCxn id="41" idx="0"/>
          </p:cNvCxnSpPr>
          <p:nvPr/>
        </p:nvCxnSpPr>
        <p:spPr bwMode="gray">
          <a:xfrm>
            <a:off x="2365181" y="3293531"/>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406586E-CE34-4060-8157-8066A85B7340}"/>
              </a:ext>
            </a:extLst>
          </p:cNvPr>
          <p:cNvCxnSpPr>
            <a:cxnSpLocks/>
          </p:cNvCxnSpPr>
          <p:nvPr/>
        </p:nvCxnSpPr>
        <p:spPr bwMode="gray">
          <a:xfrm flipV="1">
            <a:off x="907170" y="2358449"/>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614A0B8-6E85-4809-B369-10E5541C9BA9}"/>
              </a:ext>
            </a:extLst>
          </p:cNvPr>
          <p:cNvCxnSpPr>
            <a:cxnSpLocks/>
          </p:cNvCxnSpPr>
          <p:nvPr/>
        </p:nvCxnSpPr>
        <p:spPr bwMode="gray">
          <a:xfrm flipH="1">
            <a:off x="512832" y="3137595"/>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1E497EC-4022-4111-93A7-4D4B9B69F6C8}"/>
              </a:ext>
            </a:extLst>
          </p:cNvPr>
          <p:cNvCxnSpPr>
            <a:cxnSpLocks/>
          </p:cNvCxnSpPr>
          <p:nvPr/>
        </p:nvCxnSpPr>
        <p:spPr bwMode="gray">
          <a:xfrm>
            <a:off x="818110" y="3163409"/>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CFEC014-74FF-4336-AEF4-D906A6A46CCA}"/>
              </a:ext>
            </a:extLst>
          </p:cNvPr>
          <p:cNvCxnSpPr>
            <a:cxnSpLocks/>
          </p:cNvCxnSpPr>
          <p:nvPr/>
        </p:nvCxnSpPr>
        <p:spPr bwMode="gray">
          <a:xfrm flipH="1" flipV="1">
            <a:off x="1882823" y="3439837"/>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5416A4D-5181-4D95-8F70-64E6918132D8}"/>
              </a:ext>
            </a:extLst>
          </p:cNvPr>
          <p:cNvCxnSpPr>
            <a:cxnSpLocks/>
          </p:cNvCxnSpPr>
          <p:nvPr/>
        </p:nvCxnSpPr>
        <p:spPr bwMode="gray">
          <a:xfrm flipV="1">
            <a:off x="1922272" y="3181944"/>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09DFBA85-0770-4236-A006-318151994E9C}"/>
              </a:ext>
            </a:extLst>
          </p:cNvPr>
          <p:cNvCxnSpPr>
            <a:cxnSpLocks/>
          </p:cNvCxnSpPr>
          <p:nvPr/>
        </p:nvCxnSpPr>
        <p:spPr bwMode="gray">
          <a:xfrm>
            <a:off x="2497907" y="3352448"/>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3DCDF9C-B838-4DA5-84CE-4319483F4189}"/>
              </a:ext>
            </a:extLst>
          </p:cNvPr>
          <p:cNvCxnSpPr>
            <a:cxnSpLocks/>
          </p:cNvCxnSpPr>
          <p:nvPr/>
        </p:nvCxnSpPr>
        <p:spPr bwMode="gray">
          <a:xfrm>
            <a:off x="1421263" y="4906042"/>
            <a:ext cx="843484" cy="6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FA408F-4774-4151-8443-276099865651}"/>
              </a:ext>
            </a:extLst>
          </p:cNvPr>
          <p:cNvCxnSpPr>
            <a:cxnSpLocks/>
          </p:cNvCxnSpPr>
          <p:nvPr/>
        </p:nvCxnSpPr>
        <p:spPr bwMode="gray">
          <a:xfrm flipV="1">
            <a:off x="1401397" y="5383650"/>
            <a:ext cx="872788" cy="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1F28F13B-DF89-45AB-89C6-F02CEC6ADA3E}"/>
              </a:ext>
            </a:extLst>
          </p:cNvPr>
          <p:cNvSpPr txBox="1"/>
          <p:nvPr/>
        </p:nvSpPr>
        <p:spPr bwMode="gray">
          <a:xfrm>
            <a:off x="412781" y="4586715"/>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Breadth First Search (local view)</a:t>
            </a:r>
          </a:p>
        </p:txBody>
      </p:sp>
      <p:sp>
        <p:nvSpPr>
          <p:cNvPr id="83" name="TextBox 82">
            <a:extLst>
              <a:ext uri="{FF2B5EF4-FFF2-40B4-BE49-F238E27FC236}">
                <a16:creationId xmlns:a16="http://schemas.microsoft.com/office/drawing/2014/main" id="{4A946C19-6053-41AE-A41F-AF6D4EE50994}"/>
              </a:ext>
            </a:extLst>
          </p:cNvPr>
          <p:cNvSpPr txBox="1"/>
          <p:nvPr/>
        </p:nvSpPr>
        <p:spPr bwMode="gray">
          <a:xfrm>
            <a:off x="403311" y="5024084"/>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Depth First Search (global view)</a:t>
            </a:r>
          </a:p>
        </p:txBody>
      </p:sp>
      <p:sp>
        <p:nvSpPr>
          <p:cNvPr id="87" name="TextBox 86">
            <a:extLst>
              <a:ext uri="{FF2B5EF4-FFF2-40B4-BE49-F238E27FC236}">
                <a16:creationId xmlns:a16="http://schemas.microsoft.com/office/drawing/2014/main" id="{7F15FF54-74AA-4470-9434-8E4570450371}"/>
              </a:ext>
            </a:extLst>
          </p:cNvPr>
          <p:cNvSpPr txBox="1"/>
          <p:nvPr/>
        </p:nvSpPr>
        <p:spPr bwMode="gray">
          <a:xfrm>
            <a:off x="4284355" y="4583230"/>
            <a:ext cx="3280508" cy="52322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p</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q</a:t>
            </a:r>
          </a:p>
        </p:txBody>
      </p:sp>
      <p:grpSp>
        <p:nvGrpSpPr>
          <p:cNvPr id="90" name="Group 89">
            <a:extLst>
              <a:ext uri="{FF2B5EF4-FFF2-40B4-BE49-F238E27FC236}">
                <a16:creationId xmlns:a16="http://schemas.microsoft.com/office/drawing/2014/main" id="{5000E1CB-D492-4021-A44E-43AF44D3980D}"/>
              </a:ext>
            </a:extLst>
          </p:cNvPr>
          <p:cNvGrpSpPr/>
          <p:nvPr/>
        </p:nvGrpSpPr>
        <p:grpSpPr>
          <a:xfrm>
            <a:off x="4476485" y="2205985"/>
            <a:ext cx="2128477" cy="2018946"/>
            <a:chOff x="9938188" y="4606083"/>
            <a:chExt cx="2128477" cy="2018946"/>
          </a:xfrm>
        </p:grpSpPr>
        <p:sp>
          <p:nvSpPr>
            <p:cNvPr id="91" name="Oval 90">
              <a:extLst>
                <a:ext uri="{FF2B5EF4-FFF2-40B4-BE49-F238E27FC236}">
                  <a16:creationId xmlns:a16="http://schemas.microsoft.com/office/drawing/2014/main" id="{6BF0D07B-67D5-4853-9A29-25C666F0C23A}"/>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92" name="Oval 91">
              <a:extLst>
                <a:ext uri="{FF2B5EF4-FFF2-40B4-BE49-F238E27FC236}">
                  <a16:creationId xmlns:a16="http://schemas.microsoft.com/office/drawing/2014/main" id="{34F1D685-5478-4A4C-ADCA-B84A793B694D}"/>
                </a:ext>
              </a:extLst>
            </p:cNvPr>
            <p:cNvSpPr/>
            <p:nvPr/>
          </p:nvSpPr>
          <p:spPr bwMode="gray">
            <a:xfrm>
              <a:off x="9938188" y="592823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3" name="Oval 92">
              <a:extLst>
                <a:ext uri="{FF2B5EF4-FFF2-40B4-BE49-F238E27FC236}">
                  <a16:creationId xmlns:a16="http://schemas.microsoft.com/office/drawing/2014/main" id="{9FD4AF64-470D-4F4B-BE56-72BD8DC9AC0F}"/>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4" name="Straight Arrow Connector 93">
              <a:extLst>
                <a:ext uri="{FF2B5EF4-FFF2-40B4-BE49-F238E27FC236}">
                  <a16:creationId xmlns:a16="http://schemas.microsoft.com/office/drawing/2014/main" id="{7B12DECF-8ED7-46D0-AFF7-B49D8039FAE9}"/>
                </a:ext>
              </a:extLst>
            </p:cNvPr>
            <p:cNvCxnSpPr>
              <a:cxnSpLocks/>
              <a:stCxn id="91" idx="4"/>
              <a:endCxn id="92"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22239993-17B4-4968-B135-90CCED32EE72}"/>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96" name="Oval 95">
              <a:extLst>
                <a:ext uri="{FF2B5EF4-FFF2-40B4-BE49-F238E27FC236}">
                  <a16:creationId xmlns:a16="http://schemas.microsoft.com/office/drawing/2014/main" id="{2E596FB1-D443-422A-8BF5-E77C34F4E693}"/>
                </a:ext>
              </a:extLst>
            </p:cNvPr>
            <p:cNvSpPr/>
            <p:nvPr/>
          </p:nvSpPr>
          <p:spPr bwMode="gray">
            <a:xfrm>
              <a:off x="11053577" y="4606083"/>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97" name="Oval 96">
              <a:extLst>
                <a:ext uri="{FF2B5EF4-FFF2-40B4-BE49-F238E27FC236}">
                  <a16:creationId xmlns:a16="http://schemas.microsoft.com/office/drawing/2014/main" id="{1A7A8E76-01CD-43D8-A6C5-AD32C2D5C207}"/>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98" name="Straight Arrow Connector 97">
              <a:extLst>
                <a:ext uri="{FF2B5EF4-FFF2-40B4-BE49-F238E27FC236}">
                  <a16:creationId xmlns:a16="http://schemas.microsoft.com/office/drawing/2014/main" id="{8716DC52-0013-4960-9696-3F93D8494C4E}"/>
                </a:ext>
              </a:extLst>
            </p:cNvPr>
            <p:cNvCxnSpPr>
              <a:cxnSpLocks/>
              <a:stCxn id="93" idx="0"/>
              <a:endCxn id="96"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114CEA25-C7BF-45FE-8E24-FBE1D9DA008D}"/>
                </a:ext>
              </a:extLst>
            </p:cNvPr>
            <p:cNvCxnSpPr>
              <a:cxnSpLocks/>
              <a:stCxn id="93" idx="7"/>
              <a:endCxn id="97"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57D04F99-DD50-4AD0-A462-875894BF2889}"/>
                </a:ext>
              </a:extLst>
            </p:cNvPr>
            <p:cNvCxnSpPr>
              <a:cxnSpLocks/>
              <a:stCxn id="96" idx="5"/>
              <a:endCxn id="97"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CD51CF8F-091F-46E8-910C-0C3F5E5C700C}"/>
                </a:ext>
              </a:extLst>
            </p:cNvPr>
            <p:cNvCxnSpPr>
              <a:cxnSpLocks/>
              <a:stCxn id="92" idx="5"/>
              <a:endCxn id="95"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CAE3A27E-F59C-4D6B-8929-B1022DEDFDFA}"/>
                </a:ext>
              </a:extLst>
            </p:cNvPr>
            <p:cNvCxnSpPr>
              <a:cxnSpLocks/>
              <a:stCxn id="91" idx="5"/>
              <a:endCxn id="95"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29FBB7F3-7373-43B1-9DE5-A8389BE07032}"/>
              </a:ext>
            </a:extLst>
          </p:cNvPr>
          <p:cNvGrpSpPr/>
          <p:nvPr/>
        </p:nvGrpSpPr>
        <p:grpSpPr>
          <a:xfrm>
            <a:off x="6335260" y="3081434"/>
            <a:ext cx="953338" cy="960684"/>
            <a:chOff x="10584382" y="3100299"/>
            <a:chExt cx="953338" cy="960684"/>
          </a:xfrm>
        </p:grpSpPr>
        <p:sp>
          <p:nvSpPr>
            <p:cNvPr id="104" name="Oval 103">
              <a:extLst>
                <a:ext uri="{FF2B5EF4-FFF2-40B4-BE49-F238E27FC236}">
                  <a16:creationId xmlns:a16="http://schemas.microsoft.com/office/drawing/2014/main" id="{35DB36E8-7A06-4B43-8298-7A7E3BBBA80E}"/>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05" name="Oval 104">
              <a:extLst>
                <a:ext uri="{FF2B5EF4-FFF2-40B4-BE49-F238E27FC236}">
                  <a16:creationId xmlns:a16="http://schemas.microsoft.com/office/drawing/2014/main" id="{A2282706-B239-4475-AC28-F2088D169B3B}"/>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06" name="Straight Arrow Connector 105">
              <a:extLst>
                <a:ext uri="{FF2B5EF4-FFF2-40B4-BE49-F238E27FC236}">
                  <a16:creationId xmlns:a16="http://schemas.microsoft.com/office/drawing/2014/main" id="{1EAD9352-ED4A-47D6-B5B6-631AF8B6E51C}"/>
                </a:ext>
              </a:extLst>
            </p:cNvPr>
            <p:cNvCxnSpPr>
              <a:cxnSpLocks/>
              <a:stCxn id="104" idx="7"/>
              <a:endCxn id="105"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07" name="Straight Arrow Connector 106">
            <a:extLst>
              <a:ext uri="{FF2B5EF4-FFF2-40B4-BE49-F238E27FC236}">
                <a16:creationId xmlns:a16="http://schemas.microsoft.com/office/drawing/2014/main" id="{72E2390C-4DCD-4B3C-9C5D-EE3714F62DE6}"/>
              </a:ext>
            </a:extLst>
          </p:cNvPr>
          <p:cNvCxnSpPr>
            <a:cxnSpLocks/>
            <a:stCxn id="91" idx="6"/>
            <a:endCxn id="96" idx="2"/>
          </p:cNvCxnSpPr>
          <p:nvPr/>
        </p:nvCxnSpPr>
        <p:spPr bwMode="gray">
          <a:xfrm flipV="1">
            <a:off x="4890701" y="2413093"/>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D09881-C8E4-46B9-B4DA-ADFC71E40605}"/>
              </a:ext>
            </a:extLst>
          </p:cNvPr>
          <p:cNvCxnSpPr>
            <a:cxnSpLocks/>
            <a:stCxn id="95" idx="0"/>
            <a:endCxn id="93" idx="4"/>
          </p:cNvCxnSpPr>
          <p:nvPr/>
        </p:nvCxnSpPr>
        <p:spPr bwMode="gray">
          <a:xfrm flipH="1" flipV="1">
            <a:off x="5717501" y="3401435"/>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669D001-404F-4FCF-9F0C-6C74A03B2CF7}"/>
              </a:ext>
            </a:extLst>
          </p:cNvPr>
          <p:cNvCxnSpPr>
            <a:cxnSpLocks/>
            <a:stCxn id="97" idx="4"/>
            <a:endCxn id="104" idx="0"/>
          </p:cNvCxnSpPr>
          <p:nvPr/>
        </p:nvCxnSpPr>
        <p:spPr bwMode="gray">
          <a:xfrm>
            <a:off x="6397854" y="3221779"/>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B818EC8-F9C8-4C50-83D5-6F962AD30F8A}"/>
              </a:ext>
            </a:extLst>
          </p:cNvPr>
          <p:cNvCxnSpPr>
            <a:cxnSpLocks/>
          </p:cNvCxnSpPr>
          <p:nvPr/>
        </p:nvCxnSpPr>
        <p:spPr bwMode="gray">
          <a:xfrm flipV="1">
            <a:off x="4939843" y="2286697"/>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8F101651-1D95-4343-887A-81E1625C65F5}"/>
              </a:ext>
            </a:extLst>
          </p:cNvPr>
          <p:cNvCxnSpPr>
            <a:cxnSpLocks/>
          </p:cNvCxnSpPr>
          <p:nvPr/>
        </p:nvCxnSpPr>
        <p:spPr bwMode="gray">
          <a:xfrm flipH="1">
            <a:off x="4545505" y="3065843"/>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50233B1-87F3-4614-B697-1C98EB1E30F3}"/>
              </a:ext>
            </a:extLst>
          </p:cNvPr>
          <p:cNvCxnSpPr>
            <a:cxnSpLocks/>
          </p:cNvCxnSpPr>
          <p:nvPr/>
        </p:nvCxnSpPr>
        <p:spPr bwMode="gray">
          <a:xfrm>
            <a:off x="4850783" y="3091657"/>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Straight Arrow Connector 112">
            <a:extLst>
              <a:ext uri="{FF2B5EF4-FFF2-40B4-BE49-F238E27FC236}">
                <a16:creationId xmlns:a16="http://schemas.microsoft.com/office/drawing/2014/main" id="{639422FD-8A0E-4531-8403-6B42486BF945}"/>
              </a:ext>
            </a:extLst>
          </p:cNvPr>
          <p:cNvCxnSpPr>
            <a:cxnSpLocks/>
          </p:cNvCxnSpPr>
          <p:nvPr/>
        </p:nvCxnSpPr>
        <p:spPr bwMode="gray">
          <a:xfrm flipH="1" flipV="1">
            <a:off x="5915496" y="3368085"/>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Arrow Connector 113">
            <a:extLst>
              <a:ext uri="{FF2B5EF4-FFF2-40B4-BE49-F238E27FC236}">
                <a16:creationId xmlns:a16="http://schemas.microsoft.com/office/drawing/2014/main" id="{B14D9A35-78C9-402A-B7F8-2BD802914C51}"/>
              </a:ext>
            </a:extLst>
          </p:cNvPr>
          <p:cNvCxnSpPr>
            <a:cxnSpLocks/>
          </p:cNvCxnSpPr>
          <p:nvPr/>
        </p:nvCxnSpPr>
        <p:spPr bwMode="gray">
          <a:xfrm flipV="1">
            <a:off x="5954945" y="3110192"/>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Arrow Connector 114">
            <a:extLst>
              <a:ext uri="{FF2B5EF4-FFF2-40B4-BE49-F238E27FC236}">
                <a16:creationId xmlns:a16="http://schemas.microsoft.com/office/drawing/2014/main" id="{EA19E589-7471-4439-BEA7-18C996228A74}"/>
              </a:ext>
            </a:extLst>
          </p:cNvPr>
          <p:cNvCxnSpPr>
            <a:cxnSpLocks/>
          </p:cNvCxnSpPr>
          <p:nvPr/>
        </p:nvCxnSpPr>
        <p:spPr bwMode="gray">
          <a:xfrm>
            <a:off x="6530580" y="3280696"/>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B987669A-EA46-4F18-9B89-9C14D5631941}"/>
              </a:ext>
            </a:extLst>
          </p:cNvPr>
          <p:cNvSpPr txBox="1"/>
          <p:nvPr/>
        </p:nvSpPr>
        <p:spPr bwMode="gray">
          <a:xfrm>
            <a:off x="4021800" y="3089222"/>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1" name="TextBox 120">
            <a:extLst>
              <a:ext uri="{FF2B5EF4-FFF2-40B4-BE49-F238E27FC236}">
                <a16:creationId xmlns:a16="http://schemas.microsoft.com/office/drawing/2014/main" id="{D21E81CD-3CFD-4C00-9158-4FC141593511}"/>
              </a:ext>
            </a:extLst>
          </p:cNvPr>
          <p:cNvSpPr txBox="1"/>
          <p:nvPr/>
        </p:nvSpPr>
        <p:spPr bwMode="gray">
          <a:xfrm>
            <a:off x="4870489" y="2160471"/>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2" name="TextBox 121">
            <a:extLst>
              <a:ext uri="{FF2B5EF4-FFF2-40B4-BE49-F238E27FC236}">
                <a16:creationId xmlns:a16="http://schemas.microsoft.com/office/drawing/2014/main" id="{EDB3A73E-A1D4-4CD8-8AFC-3A2C9CC0A8A3}"/>
              </a:ext>
            </a:extLst>
          </p:cNvPr>
          <p:cNvSpPr txBox="1"/>
          <p:nvPr/>
        </p:nvSpPr>
        <p:spPr bwMode="gray">
          <a:xfrm>
            <a:off x="5391110" y="2674377"/>
            <a:ext cx="386646" cy="20282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a:t>
            </a:r>
          </a:p>
        </p:txBody>
      </p:sp>
      <p:sp>
        <p:nvSpPr>
          <p:cNvPr id="123" name="TextBox 122">
            <a:extLst>
              <a:ext uri="{FF2B5EF4-FFF2-40B4-BE49-F238E27FC236}">
                <a16:creationId xmlns:a16="http://schemas.microsoft.com/office/drawing/2014/main" id="{7B755412-2513-45BE-99C5-16D6F031CA0F}"/>
              </a:ext>
            </a:extLst>
          </p:cNvPr>
          <p:cNvSpPr txBox="1"/>
          <p:nvPr/>
        </p:nvSpPr>
        <p:spPr bwMode="gray">
          <a:xfrm>
            <a:off x="4726394" y="3308680"/>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1/p</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8EB2D8-24E6-4719-99E2-A4EE8E5F847C}"/>
                  </a:ext>
                </a:extLst>
              </p:cNvPr>
              <p:cNvSpPr txBox="1"/>
              <p:nvPr/>
            </p:nvSpPr>
            <p:spPr bwMode="gray">
              <a:xfrm>
                <a:off x="8449299" y="1948972"/>
                <a:ext cx="3264332" cy="1096092"/>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m:t>
                      </m:r>
                      <m:r>
                        <a:rPr lang="en-US" sz="1400" b="1" i="1" smtClean="0">
                          <a:latin typeface="Cambria Math" panose="02040503050406030204" pitchFamily="18" charset="0"/>
                        </a:rPr>
                        <m:t>=</m:t>
                      </m:r>
                      <m:d>
                        <m:dPr>
                          <m:begChr m:val="{"/>
                          <m:endChr m:val="}"/>
                          <m:ctrlPr>
                            <a:rPr lang="en-US" sz="1400" b="1"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1" i="1" smtClean="0">
                                    <a:latin typeface="Cambria Math" panose="02040503050406030204" pitchFamily="18" charset="0"/>
                                  </a:rPr>
                                  <m:t>𝑵</m:t>
                                </m:r>
                                <m:r>
                                  <a:rPr lang="en-US" sz="1400" b="1" i="1" smtClean="0">
                                    <a:latin typeface="Cambria Math" panose="02040503050406030204" pitchFamily="18" charset="0"/>
                                  </a:rPr>
                                  <m:t>𝒐𝒅𝒆𝒔</m:t>
                                </m:r>
                              </m:e>
                              <m:e>
                                <m:r>
                                  <a:rPr lang="en-US" sz="1400" b="0" i="1" smtClean="0">
                                    <a:latin typeface="Cambria Math" panose="02040503050406030204" pitchFamily="18" charset="0"/>
                                  </a:rPr>
                                  <m:t> </m:t>
                                </m:r>
                                <m:r>
                                  <a:rPr lang="en-US" sz="1400" b="1" i="1" smtClean="0">
                                    <a:latin typeface="Cambria Math" panose="02040503050406030204" pitchFamily="18" charset="0"/>
                                  </a:rPr>
                                  <m:t>𝑽𝒊𝒔𝒊𝒕𝒊𝒏𝒈</m:t>
                                </m:r>
                                <m:r>
                                  <a:rPr lang="en-US" sz="1400" b="1" i="1" smtClean="0">
                                    <a:latin typeface="Cambria Math" panose="02040503050406030204" pitchFamily="18" charset="0"/>
                                  </a:rPr>
                                  <m:t> </m:t>
                                </m:r>
                                <m:r>
                                  <a:rPr lang="en-US" sz="1400" b="1" i="1" smtClean="0">
                                    <a:latin typeface="Cambria Math" panose="02040503050406030204" pitchFamily="18" charset="0"/>
                                  </a:rPr>
                                  <m:t>𝑾𝒆𝒊𝒈𝒉𝒕</m:t>
                                </m:r>
                              </m:e>
                              <m:e>
                                <m:r>
                                  <a:rPr lang="en-US" sz="1400" b="0" i="1" smtClean="0">
                                    <a:latin typeface="Cambria Math" panose="02040503050406030204" pitchFamily="18" charset="0"/>
                                  </a:rPr>
                                  <m:t> </m:t>
                                </m:r>
                              </m:e>
                            </m:mr>
                            <m:mr>
                              <m:e>
                                <m:r>
                                  <a:rPr lang="en-US" sz="1400" b="0" i="1" smtClean="0">
                                    <a:latin typeface="Cambria Math" panose="02040503050406030204" pitchFamily="18" charset="0"/>
                                  </a:rPr>
                                  <m:t>𝐸</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 </m:t>
                                </m:r>
                              </m:e>
                            </m:mr>
                            <m:m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𝐷</m:t>
                                    </m:r>
                                  </m:e>
                                  <m:e>
                                    <m:r>
                                      <a:rPr lang="en-US" sz="1400" b="0" i="1" smtClean="0">
                                        <a:latin typeface="Cambria Math" panose="02040503050406030204" pitchFamily="18" charset="0"/>
                                      </a:rPr>
                                      <m:t>𝐶</m:t>
                                    </m:r>
                                  </m:e>
                                  <m:e>
                                    <m:r>
                                      <a:rPr lang="en-US" sz="1400" b="0" i="1" smtClean="0">
                                        <a:latin typeface="Cambria Math" panose="02040503050406030204" pitchFamily="18" charset="0"/>
                                      </a:rPr>
                                      <m:t>𝐵</m:t>
                                    </m:r>
                                  </m:e>
                                </m:eqArr>
                              </m:e>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1/</m:t>
                                    </m:r>
                                    <m:r>
                                      <a:rPr lang="en-US" sz="1400" b="0" i="1" smtClean="0">
                                        <a:latin typeface="Cambria Math" panose="02040503050406030204" pitchFamily="18" charset="0"/>
                                      </a:rPr>
                                      <m:t>𝑝</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1</m:t>
                                    </m:r>
                                  </m:e>
                                </m:eqArr>
                              </m:e>
                              <m:e>
                                <m:r>
                                  <a:rPr lang="en-US" sz="1400" b="0" i="1" smtClean="0">
                                    <a:latin typeface="Cambria Math" panose="02040503050406030204" pitchFamily="18" charset="0"/>
                                  </a:rPr>
                                  <m:t> </m:t>
                                </m:r>
                              </m:e>
                            </m:mr>
                          </m:m>
                        </m:e>
                      </m:d>
                    </m:oMath>
                  </m:oMathPara>
                </a14:m>
                <a:endParaRPr lang="en-US" sz="1400" b="1" dirty="0"/>
              </a:p>
              <a:p>
                <a:pPr>
                  <a:spcBef>
                    <a:spcPts val="300"/>
                  </a:spcBef>
                  <a:spcAft>
                    <a:spcPts val="300"/>
                  </a:spcAft>
                  <a:buClr>
                    <a:schemeClr val="accent1"/>
                  </a:buClr>
                  <a:buSzPct val="90000"/>
                </a:pPr>
                <a:endParaRPr lang="en-US" sz="1400" b="1" dirty="0"/>
              </a:p>
            </p:txBody>
          </p:sp>
        </mc:Choice>
        <mc:Fallback xmlns="">
          <p:sp>
            <p:nvSpPr>
              <p:cNvPr id="124" name="TextBox 123">
                <a:extLst>
                  <a:ext uri="{FF2B5EF4-FFF2-40B4-BE49-F238E27FC236}">
                    <a16:creationId xmlns:a16="http://schemas.microsoft.com/office/drawing/2014/main" id="{8A8EB2D8-24E6-4719-99E2-A4EE8E5F847C}"/>
                  </a:ext>
                </a:extLst>
              </p:cNvPr>
              <p:cNvSpPr txBox="1">
                <a:spLocks noRot="1" noChangeAspect="1" noMove="1" noResize="1" noEditPoints="1" noAdjustHandles="1" noChangeArrowheads="1" noChangeShapeType="1" noTextEdit="1"/>
              </p:cNvSpPr>
              <p:nvPr/>
            </p:nvSpPr>
            <p:spPr bwMode="gray">
              <a:xfrm>
                <a:off x="8449299" y="1948972"/>
                <a:ext cx="3264332" cy="1096092"/>
              </a:xfrm>
              <a:prstGeom prst="rect">
                <a:avLst/>
              </a:prstGeom>
              <a:blipFill>
                <a:blip r:embed="rId4"/>
                <a:stretch>
                  <a:fillRect/>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4FD94184-59CF-40E1-9598-4D08F1159A33}"/>
              </a:ext>
            </a:extLst>
          </p:cNvPr>
          <p:cNvCxnSpPr>
            <a:cxnSpLocks/>
          </p:cNvCxnSpPr>
          <p:nvPr/>
        </p:nvCxnSpPr>
        <p:spPr bwMode="gray">
          <a:xfrm>
            <a:off x="858028" y="2879315"/>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5A0346F-7F5C-4026-9E7F-6A79DDD7FDF2}"/>
              </a:ext>
            </a:extLst>
          </p:cNvPr>
          <p:cNvCxnSpPr>
            <a:cxnSpLocks/>
          </p:cNvCxnSpPr>
          <p:nvPr/>
        </p:nvCxnSpPr>
        <p:spPr bwMode="gray">
          <a:xfrm>
            <a:off x="1059570" y="2814475"/>
            <a:ext cx="515458" cy="1449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9" name="Picture 138">
            <a:extLst>
              <a:ext uri="{FF2B5EF4-FFF2-40B4-BE49-F238E27FC236}">
                <a16:creationId xmlns:a16="http://schemas.microsoft.com/office/drawing/2014/main" id="{5CCFAD66-19F5-4F7F-954E-72763BBF4ACE}"/>
              </a:ext>
            </a:extLst>
          </p:cNvPr>
          <p:cNvPicPr>
            <a:picLocks noChangeAspect="1"/>
          </p:cNvPicPr>
          <p:nvPr/>
        </p:nvPicPr>
        <p:blipFill>
          <a:blip r:embed="rId5"/>
          <a:stretch>
            <a:fillRect/>
          </a:stretch>
        </p:blipFill>
        <p:spPr>
          <a:xfrm>
            <a:off x="8263709" y="4069413"/>
            <a:ext cx="3719109" cy="602141"/>
          </a:xfrm>
          <a:prstGeom prst="rect">
            <a:avLst/>
          </a:prstGeom>
        </p:spPr>
      </p:pic>
      <p:cxnSp>
        <p:nvCxnSpPr>
          <p:cNvPr id="131" name="Straight Arrow Connector 130">
            <a:extLst>
              <a:ext uri="{FF2B5EF4-FFF2-40B4-BE49-F238E27FC236}">
                <a16:creationId xmlns:a16="http://schemas.microsoft.com/office/drawing/2014/main" id="{6516C323-C9A9-4885-B932-A89C2BB1CC5F}"/>
              </a:ext>
            </a:extLst>
          </p:cNvPr>
          <p:cNvCxnSpPr>
            <a:cxnSpLocks/>
            <a:stCxn id="91" idx="6"/>
            <a:endCxn id="93" idx="1"/>
          </p:cNvCxnSpPr>
          <p:nvPr/>
        </p:nvCxnSpPr>
        <p:spPr bwMode="gray">
          <a:xfrm>
            <a:off x="4890701" y="2807563"/>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06C3AE59-5FA9-4637-B0B9-BD6B6194728D}"/>
              </a:ext>
            </a:extLst>
          </p:cNvPr>
          <p:cNvPicPr>
            <a:picLocks noChangeAspect="1"/>
          </p:cNvPicPr>
          <p:nvPr/>
        </p:nvPicPr>
        <p:blipFill>
          <a:blip r:embed="rId6"/>
          <a:stretch>
            <a:fillRect/>
          </a:stretch>
        </p:blipFill>
        <p:spPr>
          <a:xfrm>
            <a:off x="8239709" y="4826093"/>
            <a:ext cx="3886200" cy="714375"/>
          </a:xfrm>
          <a:prstGeom prst="rect">
            <a:avLst/>
          </a:prstGeom>
        </p:spPr>
      </p:pic>
      <p:pic>
        <p:nvPicPr>
          <p:cNvPr id="152" name="Picture 151">
            <a:extLst>
              <a:ext uri="{FF2B5EF4-FFF2-40B4-BE49-F238E27FC236}">
                <a16:creationId xmlns:a16="http://schemas.microsoft.com/office/drawing/2014/main" id="{13C34D6D-BE1F-4AA3-8D5B-EEFEF0F2B472}"/>
              </a:ext>
            </a:extLst>
          </p:cNvPr>
          <p:cNvPicPr>
            <a:picLocks noChangeAspect="1"/>
          </p:cNvPicPr>
          <p:nvPr/>
        </p:nvPicPr>
        <p:blipFill>
          <a:blip r:embed="rId7"/>
          <a:stretch>
            <a:fillRect/>
          </a:stretch>
        </p:blipFill>
        <p:spPr>
          <a:xfrm>
            <a:off x="7843003" y="5554250"/>
            <a:ext cx="3994226" cy="621703"/>
          </a:xfrm>
          <a:prstGeom prst="rect">
            <a:avLst/>
          </a:prstGeom>
        </p:spPr>
      </p:pic>
      <p:cxnSp>
        <p:nvCxnSpPr>
          <p:cNvPr id="157" name="Connector: Elbow 156">
            <a:extLst>
              <a:ext uri="{FF2B5EF4-FFF2-40B4-BE49-F238E27FC236}">
                <a16:creationId xmlns:a16="http://schemas.microsoft.com/office/drawing/2014/main" id="{DF3D6C65-01CF-4655-8480-187D31BDC93F}"/>
              </a:ext>
            </a:extLst>
          </p:cNvPr>
          <p:cNvCxnSpPr>
            <a:cxnSpLocks/>
            <a:stCxn id="169" idx="1"/>
            <a:endCxn id="167" idx="2"/>
          </p:cNvCxnSpPr>
          <p:nvPr/>
        </p:nvCxnSpPr>
        <p:spPr bwMode="gray">
          <a:xfrm rot="16200000" flipH="1" flipV="1">
            <a:off x="9729033" y="3327638"/>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5E6044AC-5DF3-4835-8AFC-571099B361AE}"/>
              </a:ext>
            </a:extLst>
          </p:cNvPr>
          <p:cNvSpPr/>
          <p:nvPr/>
        </p:nvSpPr>
        <p:spPr bwMode="gray">
          <a:xfrm flipV="1">
            <a:off x="8368978" y="41223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7" name="Rectangle 166">
            <a:extLst>
              <a:ext uri="{FF2B5EF4-FFF2-40B4-BE49-F238E27FC236}">
                <a16:creationId xmlns:a16="http://schemas.microsoft.com/office/drawing/2014/main" id="{E6844AB5-8610-439C-81B2-0AB71671CD72}"/>
              </a:ext>
            </a:extLst>
          </p:cNvPr>
          <p:cNvSpPr/>
          <p:nvPr/>
        </p:nvSpPr>
        <p:spPr bwMode="gray">
          <a:xfrm flipV="1">
            <a:off x="8416040" y="4913184"/>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9" name="Right Brace 168">
            <a:extLst>
              <a:ext uri="{FF2B5EF4-FFF2-40B4-BE49-F238E27FC236}">
                <a16:creationId xmlns:a16="http://schemas.microsoft.com/office/drawing/2014/main" id="{BADDAD96-DA57-4FA4-876A-ACB56C80357D}"/>
              </a:ext>
            </a:extLst>
          </p:cNvPr>
          <p:cNvSpPr/>
          <p:nvPr/>
        </p:nvSpPr>
        <p:spPr bwMode="gray">
          <a:xfrm rot="5400000">
            <a:off x="11247829" y="3939914"/>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FF6A4147-721B-40A2-B461-53AF35B5EB88}"/>
              </a:ext>
            </a:extLst>
          </p:cNvPr>
          <p:cNvSpPr/>
          <p:nvPr/>
        </p:nvSpPr>
        <p:spPr bwMode="gray">
          <a:xfrm flipV="1">
            <a:off x="9473746" y="5657065"/>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4" name="Rectangle 173">
            <a:extLst>
              <a:ext uri="{FF2B5EF4-FFF2-40B4-BE49-F238E27FC236}">
                <a16:creationId xmlns:a16="http://schemas.microsoft.com/office/drawing/2014/main" id="{8DD962A4-5540-42CE-8A9F-FA0DAB038807}"/>
              </a:ext>
            </a:extLst>
          </p:cNvPr>
          <p:cNvSpPr/>
          <p:nvPr/>
        </p:nvSpPr>
        <p:spPr bwMode="gray">
          <a:xfrm>
            <a:off x="10012680" y="4890324"/>
            <a:ext cx="1600200" cy="252114"/>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75" name="Connector: Elbow 174">
            <a:extLst>
              <a:ext uri="{FF2B5EF4-FFF2-40B4-BE49-F238E27FC236}">
                <a16:creationId xmlns:a16="http://schemas.microsoft.com/office/drawing/2014/main" id="{31E3F651-88D8-49E4-816A-91D00C9BAE3F}"/>
              </a:ext>
            </a:extLst>
          </p:cNvPr>
          <p:cNvCxnSpPr>
            <a:cxnSpLocks/>
            <a:stCxn id="174" idx="1"/>
            <a:endCxn id="173" idx="2"/>
          </p:cNvCxnSpPr>
          <p:nvPr/>
        </p:nvCxnSpPr>
        <p:spPr bwMode="gray">
          <a:xfrm rot="10800000" flipV="1">
            <a:off x="9585066" y="5016381"/>
            <a:ext cx="427615" cy="64068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81F8B2B5-EFFA-4B83-A69F-A654067D14AA}"/>
              </a:ext>
            </a:extLst>
          </p:cNvPr>
          <p:cNvCxnSpPr>
            <a:cxnSpLocks/>
            <a:stCxn id="182" idx="1"/>
            <a:endCxn id="164" idx="2"/>
          </p:cNvCxnSpPr>
          <p:nvPr/>
        </p:nvCxnSpPr>
        <p:spPr bwMode="gray">
          <a:xfrm rot="16200000" flipH="1" flipV="1">
            <a:off x="9454739" y="2669906"/>
            <a:ext cx="478042" cy="2426926"/>
          </a:xfrm>
          <a:prstGeom prst="bentConnector3">
            <a:avLst>
              <a:gd name="adj1" fmla="val 3885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2" name="Right Brace 181">
            <a:extLst>
              <a:ext uri="{FF2B5EF4-FFF2-40B4-BE49-F238E27FC236}">
                <a16:creationId xmlns:a16="http://schemas.microsoft.com/office/drawing/2014/main" id="{9C4D927E-B008-462F-9B00-C9EBB1F32173}"/>
              </a:ext>
            </a:extLst>
          </p:cNvPr>
          <p:cNvSpPr/>
          <p:nvPr/>
        </p:nvSpPr>
        <p:spPr bwMode="gray">
          <a:xfrm rot="5400000">
            <a:off x="10845850" y="2809023"/>
            <a:ext cx="122746" cy="154790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0EE4E3DB-B190-4D99-8678-105CFE600A28}"/>
              </a:ext>
            </a:extLst>
          </p:cNvPr>
          <p:cNvCxnSpPr>
            <a:cxnSpLocks/>
            <a:stCxn id="186" idx="1"/>
          </p:cNvCxnSpPr>
          <p:nvPr/>
        </p:nvCxnSpPr>
        <p:spPr bwMode="gray">
          <a:xfrm rot="16200000" flipH="1" flipV="1">
            <a:off x="9729033" y="3327639"/>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6" name="Right Brace 185">
            <a:extLst>
              <a:ext uri="{FF2B5EF4-FFF2-40B4-BE49-F238E27FC236}">
                <a16:creationId xmlns:a16="http://schemas.microsoft.com/office/drawing/2014/main" id="{1BB9D80F-E6E5-4CC8-9D4E-6BFB2E4A0850}"/>
              </a:ext>
            </a:extLst>
          </p:cNvPr>
          <p:cNvSpPr/>
          <p:nvPr/>
        </p:nvSpPr>
        <p:spPr bwMode="gray">
          <a:xfrm rot="5400000">
            <a:off x="11247829" y="3939915"/>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22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7" grpId="0"/>
      <p:bldP spid="120" grpId="0"/>
      <p:bldP spid="121" grpId="0"/>
      <p:bldP spid="122" grpId="0"/>
      <p:bldP spid="123" grpId="0"/>
      <p:bldP spid="124" grpId="0"/>
      <p:bldP spid="164" grpId="0" animBg="1"/>
      <p:bldP spid="167" grpId="0" animBg="1"/>
      <p:bldP spid="169" grpId="0" animBg="1"/>
      <p:bldP spid="173" grpId="0" animBg="1"/>
      <p:bldP spid="174" grpId="0" animBg="1"/>
      <p:bldP spid="182" grpId="0" animBg="1"/>
      <p:bldP spid="1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B91C98-330A-446E-8A14-1BB70B4F3F0B}"/>
                  </a:ext>
                </a:extLst>
              </p:cNvPr>
              <p:cNvSpPr>
                <a:spLocks noGrp="1"/>
              </p:cNvSpPr>
              <p:nvPr>
                <p:ph idx="1"/>
              </p:nvPr>
            </p:nvSpPr>
            <p:spPr>
              <a:xfrm>
                <a:off x="478369" y="962244"/>
                <a:ext cx="11473384" cy="1613070"/>
              </a:xfrm>
            </p:spPr>
            <p:txBody>
              <a:bodyPr/>
              <a:lstStyle/>
              <a:p>
                <a:r>
                  <a:rPr lang="en-US" b="1" dirty="0"/>
                  <a:t>Aggregation</a:t>
                </a:r>
                <a:r>
                  <a:rPr lang="en-US" dirty="0"/>
                  <a:t>: </a:t>
                </a:r>
              </a:p>
              <a:p>
                <a:endParaRPr lang="en-US" sz="1800"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1800" smtClean="0">
                          <a:effectLst/>
                          <a:latin typeface="Cambria Math" panose="02040503050406030204" pitchFamily="18" charset="0"/>
                        </a:rPr>
                        <m:t>𝐸𝑚𝑏𝑒𝑑𝑑𝑖𝑛𝑔</m:t>
                      </m:r>
                      <m:r>
                        <a:rPr lang="en-US" sz="1800" b="0" i="1" smtClean="0">
                          <a:effectLst/>
                          <a:latin typeface="Cambria Math" panose="02040503050406030204" pitchFamily="18" charset="0"/>
                        </a:rPr>
                        <m:t>𝑂𝑓</m:t>
                      </m:r>
                      <m:r>
                        <a:rPr lang="x-IV_mathan" sz="1800">
                          <a:effectLst/>
                          <a:latin typeface="Cambria Math" panose="02040503050406030204" pitchFamily="18" charset="0"/>
                        </a:rPr>
                        <m:t>𝐷𝑜𝑐𝑢𝑚𝑒𝑛𝑡</m:t>
                      </m:r>
                      <m:r>
                        <a:rPr lang="x-IV_mathan" sz="1800">
                          <a:effectLst/>
                          <a:latin typeface="Cambria Math" panose="02040503050406030204" pitchFamily="18" charset="0"/>
                        </a:rPr>
                        <m:t>=</m:t>
                      </m:r>
                      <m:r>
                        <a:rPr lang="x-IV_mathan" sz="1800" i="1">
                          <a:effectLst/>
                          <a:latin typeface="Cambria Math" panose="02040503050406030204" pitchFamily="18" charset="0"/>
                        </a:rPr>
                        <m:t> </m:t>
                      </m:r>
                      <m:nary>
                        <m:naryPr>
                          <m:chr m:val="∑"/>
                          <m:supHide m:val="on"/>
                          <m:ctrlPr>
                            <a:rPr lang="x-IV_mathan" sz="1800" i="1">
                              <a:effectLst/>
                              <a:latin typeface="Cambria Math" panose="02040503050406030204" pitchFamily="18" charset="0"/>
                            </a:rPr>
                          </m:ctrlPr>
                        </m:naryPr>
                        <m:sub>
                          <m:r>
                            <a:rPr lang="x-IV_mathan" sz="1800">
                              <a:effectLst/>
                              <a:latin typeface="Cambria Math" panose="02040503050406030204" pitchFamily="18" charset="0"/>
                            </a:rPr>
                            <m:t>𝑖</m:t>
                          </m:r>
                          <m:r>
                            <a:rPr lang="x-IV_mathan" sz="1800">
                              <a:effectLst/>
                              <a:latin typeface="Cambria Math" panose="02040503050406030204" pitchFamily="18" charset="0"/>
                            </a:rPr>
                            <m:t>∈</m:t>
                          </m:r>
                          <m:r>
                            <a:rPr lang="x-IV_mathan" sz="1800">
                              <a:effectLst/>
                              <a:latin typeface="Cambria Math" panose="02040503050406030204" pitchFamily="18" charset="0"/>
                            </a:rPr>
                            <m:t>𝑊𝑜𝑟𝑑𝑠</m:t>
                          </m:r>
                        </m:sub>
                        <m:sup/>
                        <m:e>
                          <m:r>
                            <a:rPr lang="x-IV_mathan" sz="1800">
                              <a:effectLst/>
                              <a:latin typeface="Cambria Math" panose="02040503050406030204" pitchFamily="18" charset="0"/>
                            </a:rPr>
                            <m:t>𝐸𝑚𝑏𝑒𝑑𝑑𝑖𝑛𝑔𝑂𝑓𝑊𝑜𝑟</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𝑑</m:t>
                              </m:r>
                            </m:e>
                            <m:sub>
                              <m:r>
                                <a:rPr lang="x-IV_mathan" sz="1800">
                                  <a:effectLst/>
                                  <a:latin typeface="Cambria Math" panose="02040503050406030204" pitchFamily="18" charset="0"/>
                                </a:rPr>
                                <m:t>𝑖</m:t>
                              </m:r>
                            </m:sub>
                          </m:sSub>
                        </m:e>
                      </m:nary>
                    </m:oMath>
                  </m:oMathPara>
                </a14:m>
                <a:endParaRPr lang="en-US" dirty="0"/>
              </a:p>
              <a:p>
                <a:r>
                  <a:rPr lang="en-US" sz="1800" dirty="0">
                    <a:effectLst/>
                    <a:latin typeface="Calibri" panose="020F0502020204030204" pitchFamily="34" charset="0"/>
                  </a:rPr>
                  <a:t>Just sum over the Node Embeddings that are in the graph/subgraph  (similar of what we have in language</a:t>
                </a:r>
                <a:endParaRPr lang="en-US" dirty="0"/>
              </a:p>
            </p:txBody>
          </p:sp>
        </mc:Choice>
        <mc:Fallback xmlns="">
          <p:sp>
            <p:nvSpPr>
              <p:cNvPr id="3" name="Content Placeholder 2">
                <a:extLst>
                  <a:ext uri="{FF2B5EF4-FFF2-40B4-BE49-F238E27FC236}">
                    <a16:creationId xmlns:a16="http://schemas.microsoft.com/office/drawing/2014/main" id="{5FB91C98-330A-446E-8A14-1BB70B4F3F0B}"/>
                  </a:ext>
                </a:extLst>
              </p:cNvPr>
              <p:cNvSpPr>
                <a:spLocks noGrp="1" noRot="1" noChangeAspect="1" noMove="1" noResize="1" noEditPoints="1" noAdjustHandles="1" noChangeArrowheads="1" noChangeShapeType="1" noTextEdit="1"/>
              </p:cNvSpPr>
              <p:nvPr>
                <p:ph idx="1"/>
              </p:nvPr>
            </p:nvSpPr>
            <p:spPr>
              <a:xfrm>
                <a:off x="478369" y="962244"/>
                <a:ext cx="11473384" cy="1613070"/>
              </a:xfrm>
              <a:blipFill>
                <a:blip r:embed="rId2"/>
                <a:stretch>
                  <a:fillRect l="-1275" t="-26136" b="-651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D49ECD-ADDA-4270-8F6E-61DEECE0C4EE}"/>
              </a:ext>
            </a:extLst>
          </p:cNvPr>
          <p:cNvSpPr txBox="1">
            <a:spLocks/>
          </p:cNvSpPr>
          <p:nvPr/>
        </p:nvSpPr>
        <p:spPr bwMode="gray">
          <a:xfrm>
            <a:off x="478369" y="3359906"/>
            <a:ext cx="11473384" cy="111293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b="1" dirty="0"/>
              <a:t>Virtual node</a:t>
            </a:r>
            <a:r>
              <a:rPr lang="en-US" dirty="0"/>
              <a:t>: </a:t>
            </a:r>
          </a:p>
          <a:p>
            <a:r>
              <a:rPr lang="en-US" sz="1800" dirty="0">
                <a:latin typeface="Calibri" panose="020F0502020204030204" pitchFamily="34" charset="0"/>
              </a:rPr>
              <a:t>Create a </a:t>
            </a:r>
            <a:r>
              <a:rPr lang="en-US" sz="1800" dirty="0">
                <a:effectLst/>
                <a:latin typeface="Calibri" panose="020F0502020204030204" pitchFamily="34" charset="0"/>
              </a:rPr>
              <a:t>virtual that connects all nodes in a subgraph. Runs node embeddings for all nodes in the subgraph and the virtual node. The embedding of the virtual node will be the embedding of the subgraph.</a:t>
            </a:r>
            <a:endParaRPr lang="en-US" dirty="0"/>
          </a:p>
        </p:txBody>
      </p:sp>
      <p:grpSp>
        <p:nvGrpSpPr>
          <p:cNvPr id="6" name="Group 5">
            <a:extLst>
              <a:ext uri="{FF2B5EF4-FFF2-40B4-BE49-F238E27FC236}">
                <a16:creationId xmlns:a16="http://schemas.microsoft.com/office/drawing/2014/main" id="{A7E3C851-3C87-4CF9-A21E-EAAD8E48F405}"/>
              </a:ext>
            </a:extLst>
          </p:cNvPr>
          <p:cNvGrpSpPr/>
          <p:nvPr/>
        </p:nvGrpSpPr>
        <p:grpSpPr>
          <a:xfrm>
            <a:off x="5197254" y="4964396"/>
            <a:ext cx="1557205" cy="1481112"/>
            <a:chOff x="9938188" y="4606083"/>
            <a:chExt cx="2128477" cy="2018946"/>
          </a:xfrm>
        </p:grpSpPr>
        <p:sp>
          <p:nvSpPr>
            <p:cNvPr id="7" name="Oval 6">
              <a:extLst>
                <a:ext uri="{FF2B5EF4-FFF2-40B4-BE49-F238E27FC236}">
                  <a16:creationId xmlns:a16="http://schemas.microsoft.com/office/drawing/2014/main" id="{A42F86D2-B1C2-44E2-A14C-A6CBF581B10D}"/>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8" name="Oval 7">
              <a:extLst>
                <a:ext uri="{FF2B5EF4-FFF2-40B4-BE49-F238E27FC236}">
                  <a16:creationId xmlns:a16="http://schemas.microsoft.com/office/drawing/2014/main" id="{CD3A7638-2158-4F28-8BA4-07391C4FB427}"/>
                </a:ext>
              </a:extLst>
            </p:cNvPr>
            <p:cNvSpPr/>
            <p:nvPr/>
          </p:nvSpPr>
          <p:spPr bwMode="gray">
            <a:xfrm>
              <a:off x="9938188" y="5928236"/>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97D6B320-D05D-4394-B83D-4CF725E7AF6B}"/>
                </a:ext>
              </a:extLst>
            </p:cNvPr>
            <p:cNvSpPr/>
            <p:nvPr/>
          </p:nvSpPr>
          <p:spPr bwMode="gray">
            <a:xfrm>
              <a:off x="10972096" y="5387317"/>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C40B44DC-32C8-40E2-9795-ACA275AF6AE8}"/>
                </a:ext>
              </a:extLst>
            </p:cNvPr>
            <p:cNvCxnSpPr>
              <a:cxnSpLocks/>
              <a:stCxn id="7" idx="4"/>
              <a:endCxn id="8"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7861BBB-9132-4421-8973-B4FDA29AB66E}"/>
                </a:ext>
              </a:extLst>
            </p:cNvPr>
            <p:cNvSpPr/>
            <p:nvPr/>
          </p:nvSpPr>
          <p:spPr bwMode="gray">
            <a:xfrm>
              <a:off x="11214165" y="621081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2" name="Oval 11">
              <a:extLst>
                <a:ext uri="{FF2B5EF4-FFF2-40B4-BE49-F238E27FC236}">
                  <a16:creationId xmlns:a16="http://schemas.microsoft.com/office/drawing/2014/main" id="{28259FFA-DD1C-475B-9D50-F84901A3A30D}"/>
                </a:ext>
              </a:extLst>
            </p:cNvPr>
            <p:cNvSpPr/>
            <p:nvPr/>
          </p:nvSpPr>
          <p:spPr bwMode="gray">
            <a:xfrm>
              <a:off x="11053577" y="4606083"/>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3" name="Oval 12">
              <a:extLst>
                <a:ext uri="{FF2B5EF4-FFF2-40B4-BE49-F238E27FC236}">
                  <a16:creationId xmlns:a16="http://schemas.microsoft.com/office/drawing/2014/main" id="{0F2ED4CB-272E-441B-86C7-0568AF00804B}"/>
                </a:ext>
              </a:extLst>
            </p:cNvPr>
            <p:cNvSpPr/>
            <p:nvPr/>
          </p:nvSpPr>
          <p:spPr bwMode="gray">
            <a:xfrm>
              <a:off x="11652449" y="5207661"/>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4" name="Straight Arrow Connector 13">
              <a:extLst>
                <a:ext uri="{FF2B5EF4-FFF2-40B4-BE49-F238E27FC236}">
                  <a16:creationId xmlns:a16="http://schemas.microsoft.com/office/drawing/2014/main" id="{646294AF-8A66-488F-93EB-9277C71A95D3}"/>
                </a:ext>
              </a:extLst>
            </p:cNvPr>
            <p:cNvCxnSpPr>
              <a:cxnSpLocks/>
              <a:stCxn id="9" idx="0"/>
              <a:endCxn id="12"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0B6040-7ADA-48E0-9962-7B536470FC27}"/>
                </a:ext>
              </a:extLst>
            </p:cNvPr>
            <p:cNvCxnSpPr>
              <a:cxnSpLocks/>
              <a:stCxn id="9" idx="7"/>
              <a:endCxn id="13"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D1952B-DBBF-4933-B6F3-9362389126EC}"/>
                </a:ext>
              </a:extLst>
            </p:cNvPr>
            <p:cNvCxnSpPr>
              <a:cxnSpLocks/>
              <a:stCxn id="12" idx="5"/>
              <a:endCxn id="13"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F415850-9877-4E12-A1DD-CEE87AE84C06}"/>
                </a:ext>
              </a:extLst>
            </p:cNvPr>
            <p:cNvCxnSpPr>
              <a:cxnSpLocks/>
              <a:stCxn id="8" idx="5"/>
              <a:endCxn id="11"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D1A041-FBB3-4AE7-B10E-BD6EB71CF541}"/>
                </a:ext>
              </a:extLst>
            </p:cNvPr>
            <p:cNvCxnSpPr>
              <a:cxnSpLocks/>
              <a:stCxn id="7" idx="5"/>
              <a:endCxn id="11"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 name="Oval 18">
            <a:extLst>
              <a:ext uri="{FF2B5EF4-FFF2-40B4-BE49-F238E27FC236}">
                <a16:creationId xmlns:a16="http://schemas.microsoft.com/office/drawing/2014/main" id="{DBBD1ED8-E48E-441F-B167-EB3A2AE0A7F5}"/>
              </a:ext>
            </a:extLst>
          </p:cNvPr>
          <p:cNvSpPr/>
          <p:nvPr/>
        </p:nvSpPr>
        <p:spPr bwMode="gray">
          <a:xfrm>
            <a:off x="4348331" y="4879110"/>
            <a:ext cx="683322" cy="457633"/>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V1</a:t>
            </a:r>
          </a:p>
        </p:txBody>
      </p:sp>
      <p:sp>
        <p:nvSpPr>
          <p:cNvPr id="21" name="Oval 20">
            <a:extLst>
              <a:ext uri="{FF2B5EF4-FFF2-40B4-BE49-F238E27FC236}">
                <a16:creationId xmlns:a16="http://schemas.microsoft.com/office/drawing/2014/main" id="{D05E1FAC-3160-4B5A-B98D-370F61D3BB88}"/>
              </a:ext>
            </a:extLst>
          </p:cNvPr>
          <p:cNvSpPr/>
          <p:nvPr/>
        </p:nvSpPr>
        <p:spPr bwMode="gray">
          <a:xfrm>
            <a:off x="6614624" y="4551264"/>
            <a:ext cx="683322" cy="457633"/>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V2</a:t>
            </a:r>
          </a:p>
        </p:txBody>
      </p:sp>
      <p:cxnSp>
        <p:nvCxnSpPr>
          <p:cNvPr id="23" name="Straight Connector 22">
            <a:extLst>
              <a:ext uri="{FF2B5EF4-FFF2-40B4-BE49-F238E27FC236}">
                <a16:creationId xmlns:a16="http://schemas.microsoft.com/office/drawing/2014/main" id="{0E58AA22-3212-44E6-A44E-78CAA414CE06}"/>
              </a:ext>
            </a:extLst>
          </p:cNvPr>
          <p:cNvCxnSpPr>
            <a:cxnSpLocks/>
            <a:stCxn id="19" idx="4"/>
            <a:endCxn id="7" idx="1"/>
          </p:cNvCxnSpPr>
          <p:nvPr/>
        </p:nvCxnSpPr>
        <p:spPr bwMode="gray">
          <a:xfrm flipV="1">
            <a:off x="4689992" y="5298283"/>
            <a:ext cx="551642" cy="384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BA0DDE-EF88-4D76-BA19-C946D0DB7A67}"/>
              </a:ext>
            </a:extLst>
          </p:cNvPr>
          <p:cNvCxnSpPr>
            <a:cxnSpLocks/>
            <a:stCxn id="19" idx="4"/>
            <a:endCxn id="8" idx="1"/>
          </p:cNvCxnSpPr>
          <p:nvPr/>
        </p:nvCxnSpPr>
        <p:spPr bwMode="gray">
          <a:xfrm>
            <a:off x="4689992" y="5336743"/>
            <a:ext cx="551642" cy="642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13DA7-274D-4502-B555-D35CBF86991E}"/>
              </a:ext>
            </a:extLst>
          </p:cNvPr>
          <p:cNvCxnSpPr>
            <a:cxnSpLocks/>
            <a:stCxn id="19" idx="4"/>
            <a:endCxn id="11" idx="2"/>
          </p:cNvCxnSpPr>
          <p:nvPr/>
        </p:nvCxnSpPr>
        <p:spPr bwMode="gray">
          <a:xfrm>
            <a:off x="4689992" y="5336743"/>
            <a:ext cx="1440774" cy="9568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27685-EEAF-4EA4-AA6C-AAB0C3662818}"/>
              </a:ext>
            </a:extLst>
          </p:cNvPr>
          <p:cNvCxnSpPr>
            <a:cxnSpLocks/>
            <a:stCxn id="21" idx="3"/>
            <a:endCxn id="12" idx="7"/>
          </p:cNvCxnSpPr>
          <p:nvPr/>
        </p:nvCxnSpPr>
        <p:spPr bwMode="gray">
          <a:xfrm flipH="1">
            <a:off x="6271941" y="4941878"/>
            <a:ext cx="442753" cy="670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95E6E-5146-4096-87F6-69411C7D1EB3}"/>
              </a:ext>
            </a:extLst>
          </p:cNvPr>
          <p:cNvCxnSpPr>
            <a:cxnSpLocks/>
            <a:stCxn id="21" idx="3"/>
            <a:endCxn id="13" idx="0"/>
          </p:cNvCxnSpPr>
          <p:nvPr/>
        </p:nvCxnSpPr>
        <p:spPr bwMode="gray">
          <a:xfrm flipH="1">
            <a:off x="6602938" y="4941878"/>
            <a:ext cx="111756" cy="463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B0CD7-AAA6-4E30-8144-693923867854}"/>
              </a:ext>
            </a:extLst>
          </p:cNvPr>
          <p:cNvCxnSpPr>
            <a:cxnSpLocks/>
            <a:stCxn id="21" idx="3"/>
            <a:endCxn id="9" idx="7"/>
          </p:cNvCxnSpPr>
          <p:nvPr/>
        </p:nvCxnSpPr>
        <p:spPr bwMode="gray">
          <a:xfrm flipH="1">
            <a:off x="6212330" y="4941878"/>
            <a:ext cx="502364" cy="64013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1192</Words>
  <Application>Microsoft Office PowerPoint</Application>
  <PresentationFormat>Widescreen</PresentationFormat>
  <Paragraphs>172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NimbusRomNo9L-Regu</vt:lpstr>
      <vt:lpstr>Slack-Lato</vt:lpstr>
      <vt:lpstr>Verdana</vt:lpstr>
      <vt:lpstr>HPI PPT-Template</vt:lpstr>
      <vt:lpstr>Learning Graph Representations lecture-5  Course on Machine Learning on Spatio-Temporal Graphs (Summer Term 22)</vt:lpstr>
      <vt:lpstr>Motivation</vt:lpstr>
      <vt:lpstr>Node Embedding</vt:lpstr>
      <vt:lpstr>Optimization Problem</vt:lpstr>
      <vt:lpstr>Types of embeddings</vt:lpstr>
      <vt:lpstr>Topics</vt:lpstr>
      <vt:lpstr>Random Walks [Perozzi, Al-Rfou &amp; Skiena 2014]</vt:lpstr>
      <vt:lpstr>Node2Vec [Grover &amp; Leskovec 2016]</vt:lpstr>
      <vt:lpstr>Graph Embedding Methods</vt:lpstr>
      <vt:lpstr>Graph Embedding Methods – Anonymous Walks</vt:lpstr>
      <vt:lpstr>END</vt:lpstr>
      <vt:lpstr>Next and Future Tasks </vt:lpstr>
      <vt:lpstr>Abstract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20/21  Graph Neural Networks   Lecture-3: Structure of Graphs</dc:title>
  <dc:creator>Christian Adriano</dc:creator>
  <cp:lastModifiedBy>Christian Adriano</cp:lastModifiedBy>
  <cp:revision>199</cp:revision>
  <dcterms:created xsi:type="dcterms:W3CDTF">2020-11-15T09:05:25Z</dcterms:created>
  <dcterms:modified xsi:type="dcterms:W3CDTF">2022-05-11T10:13:45Z</dcterms:modified>
</cp:coreProperties>
</file>