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504" r:id="rId2"/>
    <p:sldId id="367" r:id="rId3"/>
    <p:sldId id="463" r:id="rId4"/>
    <p:sldId id="454" r:id="rId5"/>
    <p:sldId id="388" r:id="rId6"/>
    <p:sldId id="441" r:id="rId7"/>
    <p:sldId id="442" r:id="rId8"/>
    <p:sldId id="443" r:id="rId9"/>
    <p:sldId id="451" r:id="rId10"/>
    <p:sldId id="447" r:id="rId11"/>
    <p:sldId id="457" r:id="rId12"/>
    <p:sldId id="460" r:id="rId13"/>
    <p:sldId id="453" r:id="rId14"/>
    <p:sldId id="461" r:id="rId15"/>
    <p:sldId id="377" r:id="rId16"/>
    <p:sldId id="385" r:id="rId17"/>
    <p:sldId id="3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777B9C0-50B4-4E9E-BB75-B2132D199ACE}">
          <p14:sldIdLst>
            <p14:sldId id="504"/>
            <p14:sldId id="367"/>
            <p14:sldId id="463"/>
            <p14:sldId id="454"/>
            <p14:sldId id="388"/>
            <p14:sldId id="441"/>
            <p14:sldId id="442"/>
            <p14:sldId id="443"/>
            <p14:sldId id="451"/>
            <p14:sldId id="447"/>
            <p14:sldId id="457"/>
            <p14:sldId id="460"/>
            <p14:sldId id="453"/>
            <p14:sldId id="461"/>
            <p14:sldId id="377"/>
            <p14:sldId id="385"/>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63A"/>
    <a:srgbClr val="AFAB09"/>
    <a:srgbClr val="FF6600"/>
    <a:srgbClr val="0070C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93" autoAdjust="0"/>
    <p:restoredTop sz="94189" autoAdjust="0"/>
  </p:normalViewPr>
  <p:slideViewPr>
    <p:cSldViewPr snapToGrid="0">
      <p:cViewPr varScale="1">
        <p:scale>
          <a:sx n="65" d="100"/>
          <a:sy n="65" d="100"/>
        </p:scale>
        <p:origin x="618" y="48"/>
      </p:cViewPr>
      <p:guideLst/>
    </p:cSldViewPr>
  </p:slideViewPr>
  <p:outlineViewPr>
    <p:cViewPr>
      <p:scale>
        <a:sx n="33" d="100"/>
        <a:sy n="33" d="100"/>
      </p:scale>
      <p:origin x="0" y="-128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5/17/2022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37931725" indent="-37474525">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AA897F7C-541D-514B-A114-CD1201CB23D6}" type="slidenum">
              <a:rPr lang="de-DE" altLang="x-none"/>
              <a:pPr>
                <a:spcBef>
                  <a:spcPct val="0"/>
                </a:spcBef>
              </a:pPr>
              <a:t>1</a:t>
            </a:fld>
            <a:endParaRPr lang="de-DE" altLang="x-none"/>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Arial" charset="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Ergodicity (Ludwig Boltzmann) guarantees that starting from a random point, orbits will pass through any other point in space.</a:t>
            </a:r>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12</a:t>
            </a:fld>
            <a:endParaRPr lang="en-US"/>
          </a:p>
        </p:txBody>
      </p:sp>
    </p:spTree>
    <p:extLst>
      <p:ext uri="{BB962C8B-B14F-4D97-AF65-F5344CB8AC3E}">
        <p14:creationId xmlns:p14="http://schemas.microsoft.com/office/powerpoint/2010/main" val="3145281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13</a:t>
            </a:fld>
            <a:endParaRPr lang="en-US"/>
          </a:p>
        </p:txBody>
      </p:sp>
    </p:spTree>
    <p:extLst>
      <p:ext uri="{BB962C8B-B14F-4D97-AF65-F5344CB8AC3E}">
        <p14:creationId xmlns:p14="http://schemas.microsoft.com/office/powerpoint/2010/main" val="876276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454A11C-5A77-4A08-B879-6DBBFDBBDAFE}" type="datetime1">
              <a:rPr lang="en-US" smtClean="0"/>
              <a:t>5/17/2022</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C73922D-9081-40A6-8FBE-63670167AD98}" type="datetime1">
              <a:rPr lang="en-US" smtClean="0"/>
              <a:t>5/17/2022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EC26F5A0-C9D2-4F77-B347-D66BED85257B}" type="datetime1">
              <a:rPr lang="en-US" smtClean="0"/>
              <a:t>5/17/2022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B6F2430-900B-4222-905F-EED32BFA1589}" type="datetime1">
              <a:rPr lang="en-US" smtClean="0"/>
              <a:t>5/17/2022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CD130E0-640E-4C5D-8D16-DE7F41FBD753}" type="datetime1">
              <a:rPr lang="en-US" smtClean="0"/>
              <a:t>5/17/2022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627B7EA4-B0EA-4318-A076-3B69835E495A}" type="datetime1">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7ED4FE29-361C-4DC2-A7C6-B5E089DF3A91}" type="datetime1">
              <a:rPr lang="en-US" smtClean="0"/>
              <a:t>5/17/2022</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56416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862788D6-C652-4921-A5E0-02F81E20745E}" type="datetime1">
              <a:rPr lang="en-US" smtClean="0"/>
              <a:t>5/17/2022</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89C13DB-7338-4DF2-835C-1A17F38879EE}" type="datetime1">
              <a:rPr lang="en-US" smtClean="0"/>
              <a:t>5/17/2022</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1182EF5F-566B-49EC-B494-C7B2A0F6EE3D}" type="datetime1">
              <a:rPr lang="en-US" smtClean="0"/>
              <a:t>5/17/2022</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F02E37B-40D6-4AF0-9DE8-D954394DFF71}" type="datetime1">
              <a:rPr lang="en-US" smtClean="0"/>
              <a:t>5/17/2022</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hyperlink" Target="mailto:iqra.zafar@hpi.de" TargetMode="External"/><Relationship Id="rId5" Type="http://schemas.openxmlformats.org/officeDocument/2006/relationships/hyperlink" Target="mailto:matthias.barkowski@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0.png"/><Relationship Id="rId21" Type="http://schemas.openxmlformats.org/officeDocument/2006/relationships/image" Target="../media/image30.png"/><Relationship Id="rId34" Type="http://schemas.openxmlformats.org/officeDocument/2006/relationships/image" Target="../media/image43.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2" Type="http://schemas.openxmlformats.org/officeDocument/2006/relationships/image" Target="../media/image110.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40.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8.png"/><Relationship Id="rId7" Type="http://schemas.openxmlformats.org/officeDocument/2006/relationships/image" Target="../media/image53.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49.png"/><Relationship Id="rId9" Type="http://schemas.openxmlformats.org/officeDocument/2006/relationships/image" Target="../media/image55.png"/></Relationships>
</file>

<file path=ppt/slides/_rels/slide1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0.png"/><Relationship Id="rId10" Type="http://schemas.openxmlformats.org/officeDocument/2006/relationships/image" Target="../media/image12.png"/><Relationship Id="rId4" Type="http://schemas.openxmlformats.org/officeDocument/2006/relationships/image" Target="../media/image60.png"/><Relationship Id="rId9" Type="http://schemas.openxmlformats.org/officeDocument/2006/relationships/image" Target="../media/image1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ctrTitle"/>
          </p:nvPr>
        </p:nvSpPr>
        <p:spPr>
          <a:xfrm>
            <a:off x="494071" y="1558552"/>
            <a:ext cx="10618839" cy="2983643"/>
          </a:xfrm>
        </p:spPr>
        <p:txBody>
          <a:bodyPr>
            <a:normAutofit/>
          </a:bodyPr>
          <a:lstStyle/>
          <a:p>
            <a:r>
              <a:rPr lang="en-US" sz="4400" b="1" dirty="0"/>
              <a:t>PageRank and Markov Chains</a:t>
            </a:r>
            <a:br>
              <a:rPr lang="en-US" sz="4400" b="1" dirty="0"/>
            </a:br>
            <a:r>
              <a:rPr lang="en-US" sz="3200" dirty="0"/>
              <a:t>lecture-6</a:t>
            </a:r>
            <a:br>
              <a:rPr lang="en-US" sz="3200" dirty="0"/>
            </a:br>
            <a:br>
              <a:rPr lang="en-US" sz="3200" dirty="0"/>
            </a:br>
            <a:r>
              <a:rPr lang="en-US" sz="2400" dirty="0">
                <a:ea typeface="ＭＳ Ｐゴシック" charset="-128"/>
              </a:rPr>
              <a:t>Co</a:t>
            </a:r>
            <a:r>
              <a:rPr lang="en-US" altLang="x-none" sz="2400" dirty="0">
                <a:ea typeface="ＭＳ Ｐゴシック" charset="-128"/>
              </a:rPr>
              <a:t>urse on Machine Learning on </a:t>
            </a:r>
            <a:r>
              <a:rPr lang="en-US" altLang="x-none" sz="2400" dirty="0" err="1">
                <a:ea typeface="ＭＳ Ｐゴシック" charset="-128"/>
              </a:rPr>
              <a:t>Spatio</a:t>
            </a:r>
            <a:r>
              <a:rPr lang="en-US" altLang="x-none" sz="2400" dirty="0">
                <a:ea typeface="ＭＳ Ｐゴシック" charset="-128"/>
              </a:rPr>
              <a:t>-Temporal Graphs</a:t>
            </a:r>
            <a:br>
              <a:rPr lang="en-US" altLang="x-none" sz="2400" dirty="0">
                <a:ea typeface="ＭＳ Ｐゴシック" charset="-128"/>
              </a:rPr>
            </a:br>
            <a:r>
              <a:rPr lang="en-US" altLang="x-none" sz="2400" dirty="0">
                <a:ea typeface="ＭＳ Ｐゴシック" charset="-128"/>
              </a:rPr>
              <a:t>(Summer Term 22)</a:t>
            </a:r>
            <a:endParaRPr lang="en-US" altLang="x-none" b="1" dirty="0">
              <a:ea typeface="ＭＳ Ｐゴシック" charset="-128"/>
            </a:endParaRPr>
          </a:p>
        </p:txBody>
      </p:sp>
      <p:sp>
        <p:nvSpPr>
          <p:cNvPr id="2" name="Slide Number Placeholder 1">
            <a:extLst>
              <a:ext uri="{FF2B5EF4-FFF2-40B4-BE49-F238E27FC236}">
                <a16:creationId xmlns:a16="http://schemas.microsoft.com/office/drawing/2014/main" id="{70FFAC62-CDF9-4FA9-B6E9-1748944878BE}"/>
              </a:ext>
            </a:extLst>
          </p:cNvPr>
          <p:cNvSpPr>
            <a:spLocks noGrp="1"/>
          </p:cNvSpPr>
          <p:nvPr>
            <p:ph type="sldNum" sz="quarter" idx="12"/>
          </p:nvPr>
        </p:nvSpPr>
        <p:spPr/>
        <p:txBody>
          <a:bodyPr/>
          <a:lstStyle/>
          <a:p>
            <a:fld id="{81561042-0DC2-4A04-AA50-F6D44EB20EBA}" type="slidenum">
              <a:rPr lang="en-US" smtClean="0"/>
              <a:t>1</a:t>
            </a:fld>
            <a:endParaRPr lang="en-US"/>
          </a:p>
        </p:txBody>
      </p:sp>
      <p:sp>
        <p:nvSpPr>
          <p:cNvPr id="7" name="Rectangle 3">
            <a:extLst>
              <a:ext uri="{FF2B5EF4-FFF2-40B4-BE49-F238E27FC236}">
                <a16:creationId xmlns:a16="http://schemas.microsoft.com/office/drawing/2014/main" id="{02531293-2E39-8F60-570F-037E998DDA75}"/>
              </a:ext>
            </a:extLst>
          </p:cNvPr>
          <p:cNvSpPr txBox="1">
            <a:spLocks noChangeArrowheads="1"/>
          </p:cNvSpPr>
          <p:nvPr/>
        </p:nvSpPr>
        <p:spPr bwMode="gray">
          <a:xfrm>
            <a:off x="2410725" y="4706741"/>
            <a:ext cx="7515022" cy="1780064"/>
          </a:xfrm>
          <a:prstGeom prst="rect">
            <a:avLst/>
          </a:prstGeom>
        </p:spPr>
        <p:txBody>
          <a:bodyPr vert="horz" lIns="0" tIns="0" rIns="0" bIns="0" rtlCol="0" anchor="t" anchorCtr="0">
            <a:normAutofit fontScale="25000" lnSpcReduction="20000"/>
          </a:bodyPr>
          <a:lstStyle>
            <a:lvl1pPr marL="0" indent="0" algn="ctr" defTabSz="1219170" rtl="0" eaLnBrk="1" latinLnBrk="0" hangingPunct="1">
              <a:lnSpc>
                <a:spcPts val="2667"/>
              </a:lnSpc>
              <a:spcBef>
                <a:spcPts val="400"/>
              </a:spcBef>
              <a:spcAft>
                <a:spcPts val="400"/>
              </a:spcAft>
              <a:buFont typeface="Arial" panose="020B0604020202020204" pitchFamily="34" charset="0"/>
              <a:buNone/>
              <a:defRPr sz="2400" kern="1200">
                <a:solidFill>
                  <a:schemeClr val="tx1"/>
                </a:solidFill>
                <a:latin typeface="+mn-lt"/>
                <a:ea typeface="+mn-ea"/>
                <a:cs typeface="+mn-cs"/>
              </a:defRPr>
            </a:lvl1pPr>
            <a:lvl2pPr marL="457200" indent="0" algn="ctr" defTabSz="1219170" rtl="0" eaLnBrk="1" latinLnBrk="0" hangingPunct="1">
              <a:lnSpc>
                <a:spcPts val="2667"/>
              </a:lnSpc>
              <a:spcBef>
                <a:spcPts val="400"/>
              </a:spcBef>
              <a:spcAft>
                <a:spcPts val="400"/>
              </a:spcAft>
              <a:buClr>
                <a:schemeClr val="accent1"/>
              </a:buClr>
              <a:buSzPct val="100000"/>
              <a:buFont typeface="Arial" panose="020B0604020202020204" pitchFamily="34" charset="0"/>
              <a:buNone/>
              <a:defRPr sz="2000" kern="1200">
                <a:solidFill>
                  <a:schemeClr val="tx1"/>
                </a:solidFill>
                <a:latin typeface="+mn-lt"/>
                <a:ea typeface="+mn-ea"/>
                <a:cs typeface="+mn-cs"/>
              </a:defRPr>
            </a:lvl2pPr>
            <a:lvl3pPr marL="914400" indent="0" algn="ctr" defTabSz="1219170" rtl="0" eaLnBrk="1" latinLnBrk="0" hangingPunct="1">
              <a:lnSpc>
                <a:spcPts val="2667"/>
              </a:lnSpc>
              <a:spcBef>
                <a:spcPts val="400"/>
              </a:spcBef>
              <a:spcAft>
                <a:spcPts val="400"/>
              </a:spcAft>
              <a:buClr>
                <a:schemeClr val="accent1"/>
              </a:buClr>
              <a:buSzPct val="100000"/>
              <a:buFont typeface="Arial" panose="020B0604020202020204" pitchFamily="34" charset="0"/>
              <a:buNone/>
              <a:defRPr sz="1800" kern="1200">
                <a:solidFill>
                  <a:schemeClr val="tx1"/>
                </a:solidFill>
                <a:latin typeface="+mn-lt"/>
                <a:ea typeface="+mn-ea"/>
                <a:cs typeface="+mn-cs"/>
              </a:defRPr>
            </a:lvl3pPr>
            <a:lvl4pPr marL="1371600" indent="0" algn="ctr" defTabSz="1219170" rtl="0" eaLnBrk="1" latinLnBrk="0" hangingPunct="1">
              <a:lnSpc>
                <a:spcPts val="2667"/>
              </a:lnSpc>
              <a:spcBef>
                <a:spcPts val="400"/>
              </a:spcBef>
              <a:spcAft>
                <a:spcPts val="400"/>
              </a:spcAft>
              <a:buClr>
                <a:schemeClr val="accent1"/>
              </a:buClr>
              <a:buSzPct val="100000"/>
              <a:buFont typeface="Arial" panose="020B0604020202020204" pitchFamily="34" charset="0"/>
              <a:buNone/>
              <a:defRPr sz="1600" kern="1200">
                <a:solidFill>
                  <a:schemeClr val="tx1"/>
                </a:solidFill>
                <a:latin typeface="+mn-lt"/>
                <a:ea typeface="+mn-ea"/>
                <a:cs typeface="+mn-cs"/>
              </a:defRPr>
            </a:lvl4pPr>
            <a:lvl5pPr marL="1828800" indent="0" algn="ctr" defTabSz="1219170" rtl="0" eaLnBrk="1" latinLnBrk="0" hangingPunct="1">
              <a:lnSpc>
                <a:spcPts val="2667"/>
              </a:lnSpc>
              <a:spcBef>
                <a:spcPts val="400"/>
              </a:spcBef>
              <a:spcAft>
                <a:spcPts val="400"/>
              </a:spcAft>
              <a:buClr>
                <a:schemeClr val="accent1"/>
              </a:buClr>
              <a:buSzPct val="100000"/>
              <a:buFont typeface="+mj-lt"/>
              <a:buNone/>
              <a:defRPr sz="1600" kern="1200">
                <a:solidFill>
                  <a:schemeClr val="tx1"/>
                </a:solidFill>
                <a:latin typeface="+mn-lt"/>
                <a:ea typeface="+mn-ea"/>
                <a:cs typeface="+mn-cs"/>
              </a:defRPr>
            </a:lvl5pPr>
            <a:lvl6pPr marL="2286000" indent="0" algn="ctr" defTabSz="1219170" rtl="0" eaLnBrk="1" latinLnBrk="0" hangingPunct="1">
              <a:lnSpc>
                <a:spcPts val="2667"/>
              </a:lnSpc>
              <a:spcBef>
                <a:spcPts val="400"/>
              </a:spcBef>
              <a:spcAft>
                <a:spcPts val="400"/>
              </a:spcAft>
              <a:buClr>
                <a:schemeClr val="accent1"/>
              </a:buClr>
              <a:buSzPct val="100000"/>
              <a:buFont typeface="+mj-lt"/>
              <a:buNone/>
              <a:defRPr sz="1600" kern="1200">
                <a:solidFill>
                  <a:schemeClr val="tx1"/>
                </a:solidFill>
                <a:latin typeface="+mn-lt"/>
                <a:ea typeface="+mn-ea"/>
                <a:cs typeface="+mn-cs"/>
              </a:defRPr>
            </a:lvl6pPr>
            <a:lvl7pPr marL="2743200" indent="0" algn="ctr"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3200400" indent="0" algn="ctr" defTabSz="1219170" rtl="0" eaLnBrk="1" latinLnBrk="0" hangingPunct="1">
              <a:lnSpc>
                <a:spcPts val="2800"/>
              </a:lnSpc>
              <a:spcBef>
                <a:spcPts val="533"/>
              </a:spcBef>
              <a:spcAft>
                <a:spcPts val="533"/>
              </a:spcAft>
              <a:buFont typeface="Arial" panose="020B0604020202020204" pitchFamily="34" charset="0"/>
              <a:buNone/>
              <a:defRPr sz="1600" b="0" kern="1200" cap="all" baseline="0">
                <a:solidFill>
                  <a:schemeClr val="accent1"/>
                </a:solidFill>
                <a:latin typeface="+mn-lt"/>
                <a:ea typeface="+mn-ea"/>
                <a:cs typeface="+mn-cs"/>
              </a:defRPr>
            </a:lvl8pPr>
            <a:lvl9pPr marL="3657600" indent="0" algn="ctr" defTabSz="1219170" rtl="0" eaLnBrk="1" latinLnBrk="0" hangingPunct="1">
              <a:lnSpc>
                <a:spcPts val="2800"/>
              </a:lnSpc>
              <a:spcBef>
                <a:spcPts val="533"/>
              </a:spcBef>
              <a:spcAft>
                <a:spcPts val="533"/>
              </a:spcAft>
              <a:buFont typeface="Arial" panose="020B0604020202020204" pitchFamily="34" charset="0"/>
              <a:buNone/>
              <a:defRPr sz="1600" b="0" kern="1200" cap="all" baseline="0">
                <a:solidFill>
                  <a:schemeClr val="accent1"/>
                </a:solidFill>
                <a:latin typeface="+mn-lt"/>
                <a:ea typeface="+mn-ea"/>
                <a:cs typeface="+mn-cs"/>
              </a:defRPr>
            </a:lvl9pPr>
          </a:lstStyle>
          <a:p>
            <a:r>
              <a:rPr lang="en-US" altLang="x-none" sz="6400">
                <a:ea typeface="ＭＳ Ｐゴシック" charset="-128"/>
              </a:rPr>
              <a:t>Prof. Dr. Holger Giese (</a:t>
            </a:r>
            <a:r>
              <a:rPr lang="en-US" altLang="x-none" sz="6400">
                <a:ea typeface="ＭＳ Ｐゴシック" charset="-128"/>
                <a:hlinkClick r:id="rId3"/>
              </a:rPr>
              <a:t>holger.giese@hpi.uni-potsdam.de)</a:t>
            </a:r>
            <a:r>
              <a:rPr lang="en-US" altLang="x-none" sz="6400">
                <a:ea typeface="ＭＳ Ｐゴシック" charset="-128"/>
              </a:rPr>
              <a:t> </a:t>
            </a:r>
          </a:p>
          <a:p>
            <a:r>
              <a:rPr lang="en-US" altLang="x-none" sz="6400">
                <a:ea typeface="ＭＳ Ｐゴシック" charset="-128"/>
              </a:rPr>
              <a:t>Christian Medeiros Adriano (</a:t>
            </a:r>
            <a:r>
              <a:rPr lang="en-US" altLang="x-none" sz="6400">
                <a:ea typeface="ＭＳ Ｐゴシック" charset="-128"/>
                <a:hlinkClick r:id="rId4"/>
              </a:rPr>
              <a:t>christian.adriano@hpi.de</a:t>
            </a:r>
            <a:r>
              <a:rPr lang="en-US" altLang="x-none" sz="6400">
                <a:ea typeface="ＭＳ Ｐゴシック" charset="-128"/>
              </a:rPr>
              <a:t>) - </a:t>
            </a:r>
            <a:r>
              <a:rPr lang="en-US" altLang="x-none" sz="6400" b="1">
                <a:ea typeface="ＭＳ Ｐゴシック" charset="-128"/>
              </a:rPr>
              <a:t>“Chris”</a:t>
            </a:r>
            <a:endParaRPr lang="en-US" altLang="x-none" sz="6400">
              <a:ea typeface="ＭＳ Ｐゴシック" charset="-128"/>
            </a:endParaRPr>
          </a:p>
          <a:p>
            <a:r>
              <a:rPr lang="en-US" altLang="x-none" sz="6400">
                <a:ea typeface="ＭＳ Ｐゴシック" charset="-128"/>
              </a:rPr>
              <a:t> Matthias Barkowsky (</a:t>
            </a:r>
            <a:r>
              <a:rPr lang="en-US" altLang="x-none" sz="6400">
                <a:ea typeface="ＭＳ Ｐゴシック" charset="-128"/>
                <a:hlinkClick r:id="rId5"/>
              </a:rPr>
              <a:t>matthias.barkowsky@hpi.de</a:t>
            </a:r>
            <a:r>
              <a:rPr lang="en-US" altLang="x-none" sz="6400">
                <a:ea typeface="ＭＳ Ｐゴシック" charset="-128"/>
              </a:rPr>
              <a:t>  )</a:t>
            </a:r>
          </a:p>
          <a:p>
            <a:r>
              <a:rPr lang="en-US" altLang="x-none" sz="6400">
                <a:ea typeface="ＭＳ Ｐゴシック" charset="-128"/>
              </a:rPr>
              <a:t>Iqra Zafar (</a:t>
            </a:r>
            <a:r>
              <a:rPr lang="en-US" altLang="x-none" sz="6400">
                <a:ea typeface="ＭＳ Ｐゴシック" charset="-128"/>
                <a:hlinkClick r:id="rId6"/>
              </a:rPr>
              <a:t>iqra.zafar@hpi.de</a:t>
            </a:r>
            <a:r>
              <a:rPr lang="en-US" altLang="x-none" sz="6400">
                <a:ea typeface="ＭＳ Ｐゴシック" charset="-128"/>
              </a:rPr>
              <a:t>)</a:t>
            </a:r>
            <a:endParaRPr lang="en-US" altLang="x-none" sz="6400" dirty="0">
              <a:ea typeface="ＭＳ Ｐゴシック"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44EC03-A3ED-4EC5-BB3F-3C4C9D8D934F}"/>
              </a:ext>
            </a:extLst>
          </p:cNvPr>
          <p:cNvSpPr>
            <a:spLocks noGrp="1"/>
          </p:cNvSpPr>
          <p:nvPr>
            <p:ph type="title"/>
          </p:nvPr>
        </p:nvSpPr>
        <p:spPr>
          <a:xfrm>
            <a:off x="552660" y="151091"/>
            <a:ext cx="9169401" cy="555840"/>
          </a:xfrm>
        </p:spPr>
        <p:txBody>
          <a:bodyPr/>
          <a:lstStyle/>
          <a:p>
            <a:r>
              <a:rPr lang="en-US" dirty="0"/>
              <a:t>Types of Traces</a:t>
            </a:r>
          </a:p>
        </p:txBody>
      </p:sp>
      <p:sp>
        <p:nvSpPr>
          <p:cNvPr id="4" name="Slide Number Placeholder 3">
            <a:extLst>
              <a:ext uri="{FF2B5EF4-FFF2-40B4-BE49-F238E27FC236}">
                <a16:creationId xmlns:a16="http://schemas.microsoft.com/office/drawing/2014/main" id="{FAD35CD5-B470-4661-BEBB-FB73B3E2FF8E}"/>
              </a:ext>
            </a:extLst>
          </p:cNvPr>
          <p:cNvSpPr>
            <a:spLocks noGrp="1"/>
          </p:cNvSpPr>
          <p:nvPr>
            <p:ph type="sldNum" sz="quarter" idx="16"/>
          </p:nvPr>
        </p:nvSpPr>
        <p:spPr>
          <a:xfrm>
            <a:off x="11219935" y="6601754"/>
            <a:ext cx="732885" cy="228747"/>
          </a:xfrm>
        </p:spPr>
        <p:txBody>
          <a:bodyPr/>
          <a:lstStyle/>
          <a:p>
            <a:fld id="{1915DC07-6425-4740-9695-FB9F2ED48CC1}" type="slidenum">
              <a:rPr lang="en-US" smtClean="0"/>
              <a:t>10</a:t>
            </a:fld>
            <a:endParaRPr lang="en-US"/>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057ED520-DE9C-49F8-B461-E44F6A467F66}"/>
                  </a:ext>
                </a:extLst>
              </p:cNvPr>
              <p:cNvSpPr/>
              <p:nvPr/>
            </p:nvSpPr>
            <p:spPr bwMode="gray">
              <a:xfrm>
                <a:off x="505403"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057ED520-DE9C-49F8-B461-E44F6A467F66}"/>
                  </a:ext>
                </a:extLst>
              </p:cNvPr>
              <p:cNvSpPr>
                <a:spLocks noRot="1" noChangeAspect="1" noMove="1" noResize="1" noEditPoints="1" noAdjustHandles="1" noChangeArrowheads="1" noChangeShapeType="1" noTextEdit="1"/>
              </p:cNvSpPr>
              <p:nvPr/>
            </p:nvSpPr>
            <p:spPr bwMode="gray">
              <a:xfrm>
                <a:off x="505403" y="1562037"/>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E5CF84B-BE6B-45A4-8645-17F323FBDC68}"/>
                  </a:ext>
                </a:extLst>
              </p:cNvPr>
              <p:cNvSpPr/>
              <p:nvPr/>
            </p:nvSpPr>
            <p:spPr bwMode="gray">
              <a:xfrm>
                <a:off x="1596415"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8" name="Oval 7">
                <a:extLst>
                  <a:ext uri="{FF2B5EF4-FFF2-40B4-BE49-F238E27FC236}">
                    <a16:creationId xmlns:a16="http://schemas.microsoft.com/office/drawing/2014/main" id="{AE5CF84B-BE6B-45A4-8645-17F323FBDC68}"/>
                  </a:ext>
                </a:extLst>
              </p:cNvPr>
              <p:cNvSpPr>
                <a:spLocks noRot="1" noChangeAspect="1" noMove="1" noResize="1" noEditPoints="1" noAdjustHandles="1" noChangeArrowheads="1" noChangeShapeType="1" noTextEdit="1"/>
              </p:cNvSpPr>
              <p:nvPr/>
            </p:nvSpPr>
            <p:spPr bwMode="gray">
              <a:xfrm>
                <a:off x="1596415" y="156203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B9332DAB-EA88-4F33-A820-23AF8FFC0C6F}"/>
                  </a:ext>
                </a:extLst>
              </p:cNvPr>
              <p:cNvSpPr/>
              <p:nvPr/>
            </p:nvSpPr>
            <p:spPr bwMode="gray">
              <a:xfrm>
                <a:off x="1050909" y="244312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9" name="Oval 8">
                <a:extLst>
                  <a:ext uri="{FF2B5EF4-FFF2-40B4-BE49-F238E27FC236}">
                    <a16:creationId xmlns:a16="http://schemas.microsoft.com/office/drawing/2014/main" id="{B9332DAB-EA88-4F33-A820-23AF8FFC0C6F}"/>
                  </a:ext>
                </a:extLst>
              </p:cNvPr>
              <p:cNvSpPr>
                <a:spLocks noRot="1" noChangeAspect="1" noMove="1" noResize="1" noEditPoints="1" noAdjustHandles="1" noChangeArrowheads="1" noChangeShapeType="1" noTextEdit="1"/>
              </p:cNvSpPr>
              <p:nvPr/>
            </p:nvSpPr>
            <p:spPr bwMode="gray">
              <a:xfrm>
                <a:off x="1050909" y="2443125"/>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51A6B316-A173-4B58-9AD9-19628148A707}"/>
              </a:ext>
            </a:extLst>
          </p:cNvPr>
          <p:cNvCxnSpPr>
            <a:cxnSpLocks/>
            <a:stCxn id="7" idx="7"/>
            <a:endCxn id="8" idx="1"/>
          </p:cNvCxnSpPr>
          <p:nvPr/>
        </p:nvCxnSpPr>
        <p:spPr bwMode="gray">
          <a:xfrm>
            <a:off x="1059769" y="165464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007C02BD-E6DE-40D4-B026-9B21A53674F1}"/>
              </a:ext>
            </a:extLst>
          </p:cNvPr>
          <p:cNvCxnSpPr>
            <a:cxnSpLocks/>
            <a:stCxn id="8" idx="3"/>
            <a:endCxn id="7" idx="5"/>
          </p:cNvCxnSpPr>
          <p:nvPr/>
        </p:nvCxnSpPr>
        <p:spPr bwMode="gray">
          <a:xfrm flipH="1">
            <a:off x="1059769" y="210181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3C77531F-961E-4D9A-81E3-53B83139827B}"/>
              </a:ext>
            </a:extLst>
          </p:cNvPr>
          <p:cNvCxnSpPr>
            <a:cxnSpLocks/>
            <a:stCxn id="8" idx="4"/>
            <a:endCxn id="9" idx="7"/>
          </p:cNvCxnSpPr>
          <p:nvPr/>
        </p:nvCxnSpPr>
        <p:spPr bwMode="gray">
          <a:xfrm flipH="1">
            <a:off x="1605275"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03BDF3D5-B6FB-467F-8219-22EF126D1CB7}"/>
              </a:ext>
            </a:extLst>
          </p:cNvPr>
          <p:cNvCxnSpPr>
            <a:cxnSpLocks/>
            <a:stCxn id="9" idx="1"/>
            <a:endCxn id="7" idx="4"/>
          </p:cNvCxnSpPr>
          <p:nvPr/>
        </p:nvCxnSpPr>
        <p:spPr bwMode="gray">
          <a:xfrm flipH="1" flipV="1">
            <a:off x="830143"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D1DA279D-7E89-4A4F-98D9-CF3DA769F762}"/>
                  </a:ext>
                </a:extLst>
              </p:cNvPr>
              <p:cNvSpPr/>
              <p:nvPr/>
            </p:nvSpPr>
            <p:spPr bwMode="gray">
              <a:xfrm>
                <a:off x="631055" y="440023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4" name="Oval 13">
                <a:extLst>
                  <a:ext uri="{FF2B5EF4-FFF2-40B4-BE49-F238E27FC236}">
                    <a16:creationId xmlns:a16="http://schemas.microsoft.com/office/drawing/2014/main" id="{D1DA279D-7E89-4A4F-98D9-CF3DA769F762}"/>
                  </a:ext>
                </a:extLst>
              </p:cNvPr>
              <p:cNvSpPr>
                <a:spLocks noRot="1" noChangeAspect="1" noMove="1" noResize="1" noEditPoints="1" noAdjustHandles="1" noChangeArrowheads="1" noChangeShapeType="1" noTextEdit="1"/>
              </p:cNvSpPr>
              <p:nvPr/>
            </p:nvSpPr>
            <p:spPr bwMode="gray">
              <a:xfrm>
                <a:off x="631055" y="4400232"/>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FB69D63E-B8E1-46B0-BD0A-30CB8CD1F251}"/>
                  </a:ext>
                </a:extLst>
              </p:cNvPr>
              <p:cNvSpPr/>
              <p:nvPr/>
            </p:nvSpPr>
            <p:spPr bwMode="gray">
              <a:xfrm>
                <a:off x="1605275" y="440023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 name="Oval 14">
                <a:extLst>
                  <a:ext uri="{FF2B5EF4-FFF2-40B4-BE49-F238E27FC236}">
                    <a16:creationId xmlns:a16="http://schemas.microsoft.com/office/drawing/2014/main" id="{FB69D63E-B8E1-46B0-BD0A-30CB8CD1F251}"/>
                  </a:ext>
                </a:extLst>
              </p:cNvPr>
              <p:cNvSpPr>
                <a:spLocks noRot="1" noChangeAspect="1" noMove="1" noResize="1" noEditPoints="1" noAdjustHandles="1" noChangeArrowheads="1" noChangeShapeType="1" noTextEdit="1"/>
              </p:cNvSpPr>
              <p:nvPr/>
            </p:nvSpPr>
            <p:spPr bwMode="gray">
              <a:xfrm>
                <a:off x="1605275" y="4400231"/>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8FA2094-E9DA-468B-A36A-21F3D5DB2303}"/>
                  </a:ext>
                </a:extLst>
              </p:cNvPr>
              <p:cNvSpPr/>
              <p:nvPr/>
            </p:nvSpPr>
            <p:spPr bwMode="gray">
              <a:xfrm>
                <a:off x="1063728" y="345555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6" name="Oval 15">
                <a:extLst>
                  <a:ext uri="{FF2B5EF4-FFF2-40B4-BE49-F238E27FC236}">
                    <a16:creationId xmlns:a16="http://schemas.microsoft.com/office/drawing/2014/main" id="{D8FA2094-E9DA-468B-A36A-21F3D5DB2303}"/>
                  </a:ext>
                </a:extLst>
              </p:cNvPr>
              <p:cNvSpPr>
                <a:spLocks noRot="1" noChangeAspect="1" noMove="1" noResize="1" noEditPoints="1" noAdjustHandles="1" noChangeArrowheads="1" noChangeShapeType="1" noTextEdit="1"/>
              </p:cNvSpPr>
              <p:nvPr/>
            </p:nvSpPr>
            <p:spPr bwMode="gray">
              <a:xfrm>
                <a:off x="1063728" y="3455559"/>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1BEC8579-DE12-435A-82FD-8AFFB30C33C8}"/>
              </a:ext>
            </a:extLst>
          </p:cNvPr>
          <p:cNvCxnSpPr>
            <a:cxnSpLocks/>
            <a:stCxn id="14" idx="7"/>
            <a:endCxn id="15" idx="1"/>
          </p:cNvCxnSpPr>
          <p:nvPr/>
        </p:nvCxnSpPr>
        <p:spPr bwMode="gray">
          <a:xfrm flipV="1">
            <a:off x="1185421" y="449284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61DFB764-C363-4D90-922E-FE83CB50976F}"/>
              </a:ext>
            </a:extLst>
          </p:cNvPr>
          <p:cNvCxnSpPr>
            <a:cxnSpLocks/>
            <a:stCxn id="15" idx="3"/>
            <a:endCxn id="14" idx="5"/>
          </p:cNvCxnSpPr>
          <p:nvPr/>
        </p:nvCxnSpPr>
        <p:spPr bwMode="gray">
          <a:xfrm flipH="1">
            <a:off x="1185421" y="494000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D685C72B-FF96-427E-A67F-CE3378B77948}"/>
              </a:ext>
            </a:extLst>
          </p:cNvPr>
          <p:cNvCxnSpPr>
            <a:cxnSpLocks/>
            <a:stCxn id="15" idx="0"/>
            <a:endCxn id="16" idx="5"/>
          </p:cNvCxnSpPr>
          <p:nvPr/>
        </p:nvCxnSpPr>
        <p:spPr bwMode="gray">
          <a:xfrm flipH="1" flipV="1">
            <a:off x="1618094" y="399533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nector: Elbow 19">
            <a:extLst>
              <a:ext uri="{FF2B5EF4-FFF2-40B4-BE49-F238E27FC236}">
                <a16:creationId xmlns:a16="http://schemas.microsoft.com/office/drawing/2014/main" id="{46635CCE-6B2A-402A-A05E-1D07520722A5}"/>
              </a:ext>
            </a:extLst>
          </p:cNvPr>
          <p:cNvCxnSpPr>
            <a:cxnSpLocks/>
            <a:stCxn id="7" idx="2"/>
            <a:endCxn id="14" idx="2"/>
          </p:cNvCxnSpPr>
          <p:nvPr/>
        </p:nvCxnSpPr>
        <p:spPr bwMode="gray">
          <a:xfrm rot="10800000" flipH="1" flipV="1">
            <a:off x="505403" y="1878230"/>
            <a:ext cx="125652" cy="2838195"/>
          </a:xfrm>
          <a:prstGeom prst="bentConnector3">
            <a:avLst>
              <a:gd name="adj1" fmla="val -122281"/>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Connector: Elbow 20">
            <a:extLst>
              <a:ext uri="{FF2B5EF4-FFF2-40B4-BE49-F238E27FC236}">
                <a16:creationId xmlns:a16="http://schemas.microsoft.com/office/drawing/2014/main" id="{B81EF984-2DEB-414D-B740-713331CA18D6}"/>
              </a:ext>
            </a:extLst>
          </p:cNvPr>
          <p:cNvCxnSpPr>
            <a:cxnSpLocks/>
            <a:stCxn id="8" idx="6"/>
            <a:endCxn id="15" idx="6"/>
          </p:cNvCxnSpPr>
          <p:nvPr/>
        </p:nvCxnSpPr>
        <p:spPr bwMode="gray">
          <a:xfrm>
            <a:off x="2245895" y="1878231"/>
            <a:ext cx="8860" cy="2838194"/>
          </a:xfrm>
          <a:prstGeom prst="bentConnector3">
            <a:avLst>
              <a:gd name="adj1" fmla="val 1749594"/>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AFD5360F-DCF7-4CA0-BE43-711FD3F94575}"/>
              </a:ext>
            </a:extLst>
          </p:cNvPr>
          <p:cNvCxnSpPr>
            <a:cxnSpLocks/>
            <a:stCxn id="9" idx="4"/>
            <a:endCxn id="16" idx="0"/>
          </p:cNvCxnSpPr>
          <p:nvPr/>
        </p:nvCxnSpPr>
        <p:spPr bwMode="gray">
          <a:xfrm>
            <a:off x="1375649" y="3075513"/>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onnector: Elbow 22">
            <a:extLst>
              <a:ext uri="{FF2B5EF4-FFF2-40B4-BE49-F238E27FC236}">
                <a16:creationId xmlns:a16="http://schemas.microsoft.com/office/drawing/2014/main" id="{B6907781-FC39-43DF-9690-FD129B7E49FF}"/>
              </a:ext>
            </a:extLst>
          </p:cNvPr>
          <p:cNvCxnSpPr>
            <a:cxnSpLocks/>
            <a:stCxn id="16" idx="2"/>
            <a:endCxn id="7" idx="3"/>
          </p:cNvCxnSpPr>
          <p:nvPr/>
        </p:nvCxnSpPr>
        <p:spPr bwMode="gray">
          <a:xfrm rot="10800000">
            <a:off x="600518" y="2101815"/>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BF91AAE-E21B-497A-9E70-26F8DC240DA3}"/>
                  </a:ext>
                </a:extLst>
              </p:cNvPr>
              <p:cNvSpPr txBox="1"/>
              <p:nvPr/>
            </p:nvSpPr>
            <p:spPr bwMode="gray">
              <a:xfrm>
                <a:off x="3200323" y="5429915"/>
                <a:ext cx="1552801" cy="848665"/>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Intermittent failure</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b="0" dirty="0"/>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a:p>
                <a:pPr algn="ctr">
                  <a:spcBef>
                    <a:spcPts val="300"/>
                  </a:spcBef>
                  <a:spcAft>
                    <a:spcPts val="300"/>
                  </a:spcAft>
                  <a:buClr>
                    <a:schemeClr val="accent1"/>
                  </a:buClr>
                  <a:buSzPct val="90000"/>
                </a:pPr>
                <a:endParaRPr lang="en-US" sz="1200" dirty="0"/>
              </a:p>
            </p:txBody>
          </p:sp>
        </mc:Choice>
        <mc:Fallback xmlns="">
          <p:sp>
            <p:nvSpPr>
              <p:cNvPr id="25" name="TextBox 24">
                <a:extLst>
                  <a:ext uri="{FF2B5EF4-FFF2-40B4-BE49-F238E27FC236}">
                    <a16:creationId xmlns:a16="http://schemas.microsoft.com/office/drawing/2014/main" id="{0BF91AAE-E21B-497A-9E70-26F8DC240DA3}"/>
                  </a:ext>
                </a:extLst>
              </p:cNvPr>
              <p:cNvSpPr txBox="1">
                <a:spLocks noRot="1" noChangeAspect="1" noMove="1" noResize="1" noEditPoints="1" noAdjustHandles="1" noChangeArrowheads="1" noChangeShapeType="1" noTextEdit="1"/>
              </p:cNvSpPr>
              <p:nvPr/>
            </p:nvSpPr>
            <p:spPr bwMode="gray">
              <a:xfrm>
                <a:off x="3200323" y="5429915"/>
                <a:ext cx="1552801" cy="848665"/>
              </a:xfrm>
              <a:prstGeom prst="rect">
                <a:avLst/>
              </a:prstGeom>
              <a:blipFill>
                <a:blip r:embed="rId8"/>
                <a:stretch>
                  <a:fillRect l="-3137" t="-5755" r="-31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9574132-BC8E-47EA-AF28-92C1A0A7FF4E}"/>
                  </a:ext>
                </a:extLst>
              </p:cNvPr>
              <p:cNvSpPr txBox="1"/>
              <p:nvPr/>
            </p:nvSpPr>
            <p:spPr bwMode="gray">
              <a:xfrm>
                <a:off x="5716993" y="5416843"/>
                <a:ext cx="2014588" cy="1108404"/>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Systemic degradation</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p:txBody>
          </p:sp>
        </mc:Choice>
        <mc:Fallback xmlns="">
          <p:sp>
            <p:nvSpPr>
              <p:cNvPr id="26" name="TextBox 25">
                <a:extLst>
                  <a:ext uri="{FF2B5EF4-FFF2-40B4-BE49-F238E27FC236}">
                    <a16:creationId xmlns:a16="http://schemas.microsoft.com/office/drawing/2014/main" id="{C9574132-BC8E-47EA-AF28-92C1A0A7FF4E}"/>
                  </a:ext>
                </a:extLst>
              </p:cNvPr>
              <p:cNvSpPr txBox="1">
                <a:spLocks noRot="1" noChangeAspect="1" noMove="1" noResize="1" noEditPoints="1" noAdjustHandles="1" noChangeArrowheads="1" noChangeShapeType="1" noTextEdit="1"/>
              </p:cNvSpPr>
              <p:nvPr/>
            </p:nvSpPr>
            <p:spPr bwMode="gray">
              <a:xfrm>
                <a:off x="5716993" y="5416843"/>
                <a:ext cx="2014588" cy="1108404"/>
              </a:xfrm>
              <a:prstGeom prst="rect">
                <a:avLst/>
              </a:prstGeom>
              <a:blipFill>
                <a:blip r:embed="rId9"/>
                <a:stretch>
                  <a:fillRect t="-44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D49DE47-8047-4D03-833E-350A13A5F76D}"/>
                  </a:ext>
                </a:extLst>
              </p:cNvPr>
              <p:cNvSpPr txBox="1"/>
              <p:nvPr/>
            </p:nvSpPr>
            <p:spPr bwMode="gray">
              <a:xfrm>
                <a:off x="362722" y="5416843"/>
                <a:ext cx="1873732" cy="66657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Normal operation</a:t>
                </a:r>
              </a:p>
              <a:p>
                <a:pPr algn="ctr">
                  <a:spcBef>
                    <a:spcPts val="300"/>
                  </a:spcBef>
                  <a:spcAft>
                    <a:spcPts val="300"/>
                  </a:spcAft>
                  <a:buClr>
                    <a:schemeClr val="accent1"/>
                  </a:buClr>
                  <a:buSzPct val="90000"/>
                </a:pPr>
                <a:r>
                  <a:rPr lang="en-US" sz="12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dirty="0"/>
              </a:p>
            </p:txBody>
          </p:sp>
        </mc:Choice>
        <mc:Fallback xmlns="">
          <p:sp>
            <p:nvSpPr>
              <p:cNvPr id="29" name="TextBox 28">
                <a:extLst>
                  <a:ext uri="{FF2B5EF4-FFF2-40B4-BE49-F238E27FC236}">
                    <a16:creationId xmlns:a16="http://schemas.microsoft.com/office/drawing/2014/main" id="{5D49DE47-8047-4D03-833E-350A13A5F76D}"/>
                  </a:ext>
                </a:extLst>
              </p:cNvPr>
              <p:cNvSpPr txBox="1">
                <a:spLocks noRot="1" noChangeAspect="1" noMove="1" noResize="1" noEditPoints="1" noAdjustHandles="1" noChangeArrowheads="1" noChangeShapeType="1" noTextEdit="1"/>
              </p:cNvSpPr>
              <p:nvPr/>
            </p:nvSpPr>
            <p:spPr bwMode="gray">
              <a:xfrm>
                <a:off x="362722" y="5416843"/>
                <a:ext cx="1873732" cy="666571"/>
              </a:xfrm>
              <a:prstGeom prst="rect">
                <a:avLst/>
              </a:prstGeom>
              <a:blipFill>
                <a:blip r:embed="rId10"/>
                <a:stretch>
                  <a:fillRect t="-7339"/>
                </a:stretch>
              </a:blipFill>
            </p:spPr>
            <p:txBody>
              <a:bodyPr/>
              <a:lstStyle/>
              <a:p>
                <a:r>
                  <a:rPr lang="en-US">
                    <a:noFill/>
                  </a:rPr>
                  <a:t> </a:t>
                </a:r>
              </a:p>
            </p:txBody>
          </p:sp>
        </mc:Fallback>
      </mc:AlternateContent>
      <p:cxnSp>
        <p:nvCxnSpPr>
          <p:cNvPr id="30" name="Connector: Elbow 29">
            <a:extLst>
              <a:ext uri="{FF2B5EF4-FFF2-40B4-BE49-F238E27FC236}">
                <a16:creationId xmlns:a16="http://schemas.microsoft.com/office/drawing/2014/main" id="{8426E23F-CB86-42B8-9101-7760C6A2AC1A}"/>
              </a:ext>
            </a:extLst>
          </p:cNvPr>
          <p:cNvCxnSpPr>
            <a:cxnSpLocks/>
          </p:cNvCxnSpPr>
          <p:nvPr/>
        </p:nvCxnSpPr>
        <p:spPr bwMode="gray">
          <a:xfrm rot="10800000">
            <a:off x="559253" y="6242914"/>
            <a:ext cx="543927" cy="1"/>
          </a:xfrm>
          <a:prstGeom prst="bentConnector3">
            <a:avLst>
              <a:gd name="adj1" fmla="val 50000"/>
            </a:avLst>
          </a:prstGeom>
          <a:ln w="28575" cap="flat" cmpd="sng" algn="ctr">
            <a:solidFill>
              <a:srgbClr val="00B05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6DA5190-E9C2-4510-9F74-F6A4CCC573C7}"/>
                  </a:ext>
                </a:extLst>
              </p:cNvPr>
              <p:cNvSpPr txBox="1"/>
              <p:nvPr/>
            </p:nvSpPr>
            <p:spPr bwMode="gray">
              <a:xfrm>
                <a:off x="8187475" y="5416843"/>
                <a:ext cx="1534586" cy="861737"/>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masking</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100" dirty="0"/>
              </a:p>
            </p:txBody>
          </p:sp>
        </mc:Choice>
        <mc:Fallback xmlns="">
          <p:sp>
            <p:nvSpPr>
              <p:cNvPr id="31" name="TextBox 30">
                <a:extLst>
                  <a:ext uri="{FF2B5EF4-FFF2-40B4-BE49-F238E27FC236}">
                    <a16:creationId xmlns:a16="http://schemas.microsoft.com/office/drawing/2014/main" id="{D6DA5190-E9C2-4510-9F74-F6A4CCC573C7}"/>
                  </a:ext>
                </a:extLst>
              </p:cNvPr>
              <p:cNvSpPr txBox="1">
                <a:spLocks noRot="1" noChangeAspect="1" noMove="1" noResize="1" noEditPoints="1" noAdjustHandles="1" noChangeArrowheads="1" noChangeShapeType="1" noTextEdit="1"/>
              </p:cNvSpPr>
              <p:nvPr/>
            </p:nvSpPr>
            <p:spPr bwMode="gray">
              <a:xfrm>
                <a:off x="8187475" y="5416843"/>
                <a:ext cx="1534586" cy="861737"/>
              </a:xfrm>
              <a:prstGeom prst="rect">
                <a:avLst/>
              </a:prstGeom>
              <a:blipFill>
                <a:blip r:embed="rId11"/>
                <a:stretch>
                  <a:fillRect t="-5674"/>
                </a:stretch>
              </a:blipFill>
            </p:spPr>
            <p:txBody>
              <a:bodyPr/>
              <a:lstStyle/>
              <a:p>
                <a:r>
                  <a:rPr lang="en-US">
                    <a:noFill/>
                  </a:rPr>
                  <a:t> </a:t>
                </a:r>
              </a:p>
            </p:txBody>
          </p:sp>
        </mc:Fallback>
      </mc:AlternateContent>
      <p:cxnSp>
        <p:nvCxnSpPr>
          <p:cNvPr id="32" name="Connector: Elbow 31">
            <a:extLst>
              <a:ext uri="{FF2B5EF4-FFF2-40B4-BE49-F238E27FC236}">
                <a16:creationId xmlns:a16="http://schemas.microsoft.com/office/drawing/2014/main" id="{2BA6E4EF-070A-4E85-99F3-B7A9176EE4A8}"/>
              </a:ext>
            </a:extLst>
          </p:cNvPr>
          <p:cNvCxnSpPr>
            <a:cxnSpLocks/>
          </p:cNvCxnSpPr>
          <p:nvPr/>
        </p:nvCxnSpPr>
        <p:spPr bwMode="gray">
          <a:xfrm rot="10800000">
            <a:off x="3680871" y="6268785"/>
            <a:ext cx="543927" cy="1"/>
          </a:xfrm>
          <a:prstGeom prst="bentConnector3">
            <a:avLst>
              <a:gd name="adj1" fmla="val 50000"/>
            </a:avLst>
          </a:prstGeom>
          <a:ln w="28575" cap="flat" cmpd="sng" algn="ctr">
            <a:solidFill>
              <a:srgbClr val="00B0F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D9E73C5-9684-4895-9C42-15A21D2A99E0}"/>
                  </a:ext>
                </a:extLst>
              </p:cNvPr>
              <p:cNvSpPr txBox="1"/>
              <p:nvPr/>
            </p:nvSpPr>
            <p:spPr bwMode="gray">
              <a:xfrm>
                <a:off x="10294345" y="5416843"/>
                <a:ext cx="1743426" cy="916358"/>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cascade</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100" dirty="0"/>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𝑢</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oMath>
                  </m:oMathPara>
                </a14:m>
                <a:endParaRPr lang="en-US" sz="1100" dirty="0"/>
              </a:p>
              <a:p>
                <a:pPr algn="ctr">
                  <a:spcBef>
                    <a:spcPts val="300"/>
                  </a:spcBef>
                  <a:spcAft>
                    <a:spcPts val="300"/>
                  </a:spcAft>
                  <a:buClr>
                    <a:schemeClr val="accent1"/>
                  </a:buClr>
                  <a:buSzPct val="90000"/>
                </a:pPr>
                <a:endParaRPr lang="en-US" sz="1200" dirty="0"/>
              </a:p>
            </p:txBody>
          </p:sp>
        </mc:Choice>
        <mc:Fallback xmlns="">
          <p:sp>
            <p:nvSpPr>
              <p:cNvPr id="33" name="TextBox 32">
                <a:extLst>
                  <a:ext uri="{FF2B5EF4-FFF2-40B4-BE49-F238E27FC236}">
                    <a16:creationId xmlns:a16="http://schemas.microsoft.com/office/drawing/2014/main" id="{5D9E73C5-9684-4895-9C42-15A21D2A99E0}"/>
                  </a:ext>
                </a:extLst>
              </p:cNvPr>
              <p:cNvSpPr txBox="1">
                <a:spLocks noRot="1" noChangeAspect="1" noMove="1" noResize="1" noEditPoints="1" noAdjustHandles="1" noChangeArrowheads="1" noChangeShapeType="1" noTextEdit="1"/>
              </p:cNvSpPr>
              <p:nvPr/>
            </p:nvSpPr>
            <p:spPr bwMode="gray">
              <a:xfrm>
                <a:off x="10294345" y="5416843"/>
                <a:ext cx="1743426" cy="916358"/>
              </a:xfrm>
              <a:prstGeom prst="rect">
                <a:avLst/>
              </a:prstGeom>
              <a:blipFill>
                <a:blip r:embed="rId12"/>
                <a:stretch>
                  <a:fillRect t="-5333"/>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6FC1ED92-C6F0-40A6-8179-9930D1269F9F}"/>
              </a:ext>
            </a:extLst>
          </p:cNvPr>
          <p:cNvCxnSpPr>
            <a:cxnSpLocks/>
            <a:stCxn id="16" idx="3"/>
            <a:endCxn id="14" idx="0"/>
          </p:cNvCxnSpPr>
          <p:nvPr/>
        </p:nvCxnSpPr>
        <p:spPr bwMode="gray">
          <a:xfrm flipH="1">
            <a:off x="955795" y="399533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81AAC60-5FA7-4E06-8ADE-EA07A9800A06}"/>
                  </a:ext>
                </a:extLst>
              </p:cNvPr>
              <p:cNvSpPr/>
              <p:nvPr/>
            </p:nvSpPr>
            <p:spPr bwMode="gray">
              <a:xfrm>
                <a:off x="2840144"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6" name="Oval 55">
                <a:extLst>
                  <a:ext uri="{FF2B5EF4-FFF2-40B4-BE49-F238E27FC236}">
                    <a16:creationId xmlns:a16="http://schemas.microsoft.com/office/drawing/2014/main" id="{481AAC60-5FA7-4E06-8ADE-EA07A9800A06}"/>
                  </a:ext>
                </a:extLst>
              </p:cNvPr>
              <p:cNvSpPr>
                <a:spLocks noRot="1" noChangeAspect="1" noMove="1" noResize="1" noEditPoints="1" noAdjustHandles="1" noChangeArrowheads="1" noChangeShapeType="1" noTextEdit="1"/>
              </p:cNvSpPr>
              <p:nvPr/>
            </p:nvSpPr>
            <p:spPr bwMode="gray">
              <a:xfrm>
                <a:off x="2840144" y="1469426"/>
                <a:ext cx="649480" cy="632388"/>
              </a:xfrm>
              <a:prstGeom prst="ellipse">
                <a:avLst/>
              </a:prstGeom>
              <a:blipFill>
                <a:blip r:embed="rId1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Oval 56">
                <a:extLst>
                  <a:ext uri="{FF2B5EF4-FFF2-40B4-BE49-F238E27FC236}">
                    <a16:creationId xmlns:a16="http://schemas.microsoft.com/office/drawing/2014/main" id="{4A5FA4D0-CAE8-4576-B5E7-966EBE97349C}"/>
                  </a:ext>
                </a:extLst>
              </p:cNvPr>
              <p:cNvSpPr/>
              <p:nvPr/>
            </p:nvSpPr>
            <p:spPr bwMode="gray">
              <a:xfrm>
                <a:off x="3931156"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7" name="Oval 56">
                <a:extLst>
                  <a:ext uri="{FF2B5EF4-FFF2-40B4-BE49-F238E27FC236}">
                    <a16:creationId xmlns:a16="http://schemas.microsoft.com/office/drawing/2014/main" id="{4A5FA4D0-CAE8-4576-B5E7-966EBE97349C}"/>
                  </a:ext>
                </a:extLst>
              </p:cNvPr>
              <p:cNvSpPr>
                <a:spLocks noRot="1" noChangeAspect="1" noMove="1" noResize="1" noEditPoints="1" noAdjustHandles="1" noChangeArrowheads="1" noChangeShapeType="1" noTextEdit="1"/>
              </p:cNvSpPr>
              <p:nvPr/>
            </p:nvSpPr>
            <p:spPr bwMode="gray">
              <a:xfrm>
                <a:off x="3931156" y="1469426"/>
                <a:ext cx="649480" cy="632388"/>
              </a:xfrm>
              <a:prstGeom prst="ellipse">
                <a:avLst/>
              </a:prstGeom>
              <a:blipFill>
                <a:blip r:embed="rId1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6A962A7A-AEDD-4692-8068-E7FEBCAE7DE6}"/>
                  </a:ext>
                </a:extLst>
              </p:cNvPr>
              <p:cNvSpPr/>
              <p:nvPr/>
            </p:nvSpPr>
            <p:spPr bwMode="gray">
              <a:xfrm>
                <a:off x="3385650" y="235051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8" name="Oval 57">
                <a:extLst>
                  <a:ext uri="{FF2B5EF4-FFF2-40B4-BE49-F238E27FC236}">
                    <a16:creationId xmlns:a16="http://schemas.microsoft.com/office/drawing/2014/main" id="{6A962A7A-AEDD-4692-8068-E7FEBCAE7DE6}"/>
                  </a:ext>
                </a:extLst>
              </p:cNvPr>
              <p:cNvSpPr>
                <a:spLocks noRot="1" noChangeAspect="1" noMove="1" noResize="1" noEditPoints="1" noAdjustHandles="1" noChangeArrowheads="1" noChangeShapeType="1" noTextEdit="1"/>
              </p:cNvSpPr>
              <p:nvPr/>
            </p:nvSpPr>
            <p:spPr bwMode="gray">
              <a:xfrm>
                <a:off x="3385650" y="2350514"/>
                <a:ext cx="649480" cy="632388"/>
              </a:xfrm>
              <a:prstGeom prst="ellipse">
                <a:avLst/>
              </a:prstGeom>
              <a:blipFill>
                <a:blip r:embed="rId15"/>
                <a:stretch>
                  <a:fillRect/>
                </a:stretch>
              </a:blipFill>
              <a:ln>
                <a:solidFill>
                  <a:schemeClr val="bg2"/>
                </a:solidFill>
              </a:ln>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FD5BEE5B-5702-4CA2-94F0-71E0A8052C8F}"/>
              </a:ext>
            </a:extLst>
          </p:cNvPr>
          <p:cNvCxnSpPr>
            <a:cxnSpLocks/>
            <a:stCxn id="56" idx="7"/>
            <a:endCxn id="57" idx="1"/>
          </p:cNvCxnSpPr>
          <p:nvPr/>
        </p:nvCxnSpPr>
        <p:spPr bwMode="gray">
          <a:xfrm>
            <a:off x="3394510" y="1562037"/>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id="{BA020F9A-86EF-4A9D-970A-DC75CF367EA1}"/>
              </a:ext>
            </a:extLst>
          </p:cNvPr>
          <p:cNvCxnSpPr>
            <a:cxnSpLocks/>
            <a:stCxn id="57" idx="3"/>
            <a:endCxn id="56" idx="5"/>
          </p:cNvCxnSpPr>
          <p:nvPr/>
        </p:nvCxnSpPr>
        <p:spPr bwMode="gray">
          <a:xfrm flipH="1">
            <a:off x="3394510" y="2009203"/>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C01E0BF4-21B2-41EC-951C-8F12FF8E10BC}"/>
              </a:ext>
            </a:extLst>
          </p:cNvPr>
          <p:cNvCxnSpPr>
            <a:cxnSpLocks/>
            <a:stCxn id="57" idx="4"/>
            <a:endCxn id="58" idx="7"/>
          </p:cNvCxnSpPr>
          <p:nvPr/>
        </p:nvCxnSpPr>
        <p:spPr bwMode="gray">
          <a:xfrm flipH="1">
            <a:off x="3940016"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9F03D01D-7127-4F50-B6BE-A86C08C7BD77}"/>
              </a:ext>
            </a:extLst>
          </p:cNvPr>
          <p:cNvCxnSpPr>
            <a:cxnSpLocks/>
            <a:stCxn id="58" idx="1"/>
            <a:endCxn id="56" idx="4"/>
          </p:cNvCxnSpPr>
          <p:nvPr/>
        </p:nvCxnSpPr>
        <p:spPr bwMode="gray">
          <a:xfrm flipH="1" flipV="1">
            <a:off x="3164884"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3" name="Oval 62">
                <a:extLst>
                  <a:ext uri="{FF2B5EF4-FFF2-40B4-BE49-F238E27FC236}">
                    <a16:creationId xmlns:a16="http://schemas.microsoft.com/office/drawing/2014/main" id="{C9786194-004B-4FC1-8C4E-451872A1A4F5}"/>
                  </a:ext>
                </a:extLst>
              </p:cNvPr>
              <p:cNvSpPr/>
              <p:nvPr/>
            </p:nvSpPr>
            <p:spPr bwMode="gray">
              <a:xfrm>
                <a:off x="2965796" y="430762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3" name="Oval 62">
                <a:extLst>
                  <a:ext uri="{FF2B5EF4-FFF2-40B4-BE49-F238E27FC236}">
                    <a16:creationId xmlns:a16="http://schemas.microsoft.com/office/drawing/2014/main" id="{C9786194-004B-4FC1-8C4E-451872A1A4F5}"/>
                  </a:ext>
                </a:extLst>
              </p:cNvPr>
              <p:cNvSpPr>
                <a:spLocks noRot="1" noChangeAspect="1" noMove="1" noResize="1" noEditPoints="1" noAdjustHandles="1" noChangeArrowheads="1" noChangeShapeType="1" noTextEdit="1"/>
              </p:cNvSpPr>
              <p:nvPr/>
            </p:nvSpPr>
            <p:spPr bwMode="gray">
              <a:xfrm>
                <a:off x="2965796" y="4307621"/>
                <a:ext cx="649480" cy="632388"/>
              </a:xfrm>
              <a:prstGeom prst="ellipse">
                <a:avLst/>
              </a:prstGeom>
              <a:blipFill>
                <a:blip r:embed="rId1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3BE6C00E-03EC-4209-A1E2-EC611887B910}"/>
                  </a:ext>
                </a:extLst>
              </p:cNvPr>
              <p:cNvSpPr/>
              <p:nvPr/>
            </p:nvSpPr>
            <p:spPr bwMode="gray">
              <a:xfrm>
                <a:off x="3940016" y="4307620"/>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4" name="Oval 63">
                <a:extLst>
                  <a:ext uri="{FF2B5EF4-FFF2-40B4-BE49-F238E27FC236}">
                    <a16:creationId xmlns:a16="http://schemas.microsoft.com/office/drawing/2014/main" id="{3BE6C00E-03EC-4209-A1E2-EC611887B910}"/>
                  </a:ext>
                </a:extLst>
              </p:cNvPr>
              <p:cNvSpPr>
                <a:spLocks noRot="1" noChangeAspect="1" noMove="1" noResize="1" noEditPoints="1" noAdjustHandles="1" noChangeArrowheads="1" noChangeShapeType="1" noTextEdit="1"/>
              </p:cNvSpPr>
              <p:nvPr/>
            </p:nvSpPr>
            <p:spPr bwMode="gray">
              <a:xfrm>
                <a:off x="3940016" y="4307620"/>
                <a:ext cx="649480" cy="632388"/>
              </a:xfrm>
              <a:prstGeom prst="ellipse">
                <a:avLst/>
              </a:prstGeom>
              <a:blipFill>
                <a:blip r:embed="rId17"/>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967E99A5-5D36-49FD-A89E-1373C34DA422}"/>
                  </a:ext>
                </a:extLst>
              </p:cNvPr>
              <p:cNvSpPr/>
              <p:nvPr/>
            </p:nvSpPr>
            <p:spPr bwMode="gray">
              <a:xfrm>
                <a:off x="3398469" y="336294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5" name="Oval 64">
                <a:extLst>
                  <a:ext uri="{FF2B5EF4-FFF2-40B4-BE49-F238E27FC236}">
                    <a16:creationId xmlns:a16="http://schemas.microsoft.com/office/drawing/2014/main" id="{967E99A5-5D36-49FD-A89E-1373C34DA422}"/>
                  </a:ext>
                </a:extLst>
              </p:cNvPr>
              <p:cNvSpPr>
                <a:spLocks noRot="1" noChangeAspect="1" noMove="1" noResize="1" noEditPoints="1" noAdjustHandles="1" noChangeArrowheads="1" noChangeShapeType="1" noTextEdit="1"/>
              </p:cNvSpPr>
              <p:nvPr/>
            </p:nvSpPr>
            <p:spPr bwMode="gray">
              <a:xfrm>
                <a:off x="3398469" y="3362948"/>
                <a:ext cx="649480" cy="632388"/>
              </a:xfrm>
              <a:prstGeom prst="ellipse">
                <a:avLst/>
              </a:prstGeom>
              <a:blipFill>
                <a:blip r:embed="rId18"/>
                <a:stretch>
                  <a:fillRect/>
                </a:stretch>
              </a:blipFill>
              <a:ln>
                <a:solidFill>
                  <a:schemeClr val="bg2"/>
                </a:solidFill>
              </a:ln>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CB075A5C-6C66-4F7B-BB7A-39851701F94B}"/>
              </a:ext>
            </a:extLst>
          </p:cNvPr>
          <p:cNvCxnSpPr>
            <a:cxnSpLocks/>
            <a:stCxn id="63" idx="7"/>
            <a:endCxn id="64" idx="1"/>
          </p:cNvCxnSpPr>
          <p:nvPr/>
        </p:nvCxnSpPr>
        <p:spPr bwMode="gray">
          <a:xfrm flipV="1">
            <a:off x="3520162" y="4400231"/>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A647BF1B-D6C5-44F1-BABB-C841D338A057}"/>
              </a:ext>
            </a:extLst>
          </p:cNvPr>
          <p:cNvCxnSpPr>
            <a:cxnSpLocks/>
            <a:stCxn id="64" idx="3"/>
            <a:endCxn id="63" idx="5"/>
          </p:cNvCxnSpPr>
          <p:nvPr/>
        </p:nvCxnSpPr>
        <p:spPr bwMode="gray">
          <a:xfrm flipH="1">
            <a:off x="3520162" y="4847397"/>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Straight Arrow Connector 67">
            <a:extLst>
              <a:ext uri="{FF2B5EF4-FFF2-40B4-BE49-F238E27FC236}">
                <a16:creationId xmlns:a16="http://schemas.microsoft.com/office/drawing/2014/main" id="{0D14551D-8D89-4B6C-A20F-B1D6A4A920A1}"/>
              </a:ext>
            </a:extLst>
          </p:cNvPr>
          <p:cNvCxnSpPr>
            <a:cxnSpLocks/>
            <a:stCxn id="64" idx="0"/>
            <a:endCxn id="65" idx="5"/>
          </p:cNvCxnSpPr>
          <p:nvPr/>
        </p:nvCxnSpPr>
        <p:spPr bwMode="gray">
          <a:xfrm flipH="1" flipV="1">
            <a:off x="3952835" y="3902725"/>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Connector: Elbow 69">
            <a:extLst>
              <a:ext uri="{FF2B5EF4-FFF2-40B4-BE49-F238E27FC236}">
                <a16:creationId xmlns:a16="http://schemas.microsoft.com/office/drawing/2014/main" id="{9C8ED50C-89E0-45A6-982C-32C8C622EEF1}"/>
              </a:ext>
            </a:extLst>
          </p:cNvPr>
          <p:cNvCxnSpPr>
            <a:cxnSpLocks/>
            <a:stCxn id="57" idx="6"/>
            <a:endCxn id="64" idx="6"/>
          </p:cNvCxnSpPr>
          <p:nvPr/>
        </p:nvCxnSpPr>
        <p:spPr bwMode="gray">
          <a:xfrm>
            <a:off x="4580636" y="1785620"/>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id="{E0EF726C-463A-410A-9231-52162BADCFC1}"/>
              </a:ext>
            </a:extLst>
          </p:cNvPr>
          <p:cNvCxnSpPr>
            <a:cxnSpLocks/>
            <a:stCxn id="58" idx="4"/>
            <a:endCxn id="65" idx="0"/>
          </p:cNvCxnSpPr>
          <p:nvPr/>
        </p:nvCxnSpPr>
        <p:spPr bwMode="gray">
          <a:xfrm>
            <a:off x="3710390" y="2982902"/>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Connector: Elbow 71">
            <a:extLst>
              <a:ext uri="{FF2B5EF4-FFF2-40B4-BE49-F238E27FC236}">
                <a16:creationId xmlns:a16="http://schemas.microsoft.com/office/drawing/2014/main" id="{24642DB7-86B4-4722-82BE-B40C3DEA9F46}"/>
              </a:ext>
            </a:extLst>
          </p:cNvPr>
          <p:cNvCxnSpPr>
            <a:cxnSpLocks/>
            <a:stCxn id="65" idx="2"/>
            <a:endCxn id="56" idx="3"/>
          </p:cNvCxnSpPr>
          <p:nvPr/>
        </p:nvCxnSpPr>
        <p:spPr bwMode="gray">
          <a:xfrm rot="10800000">
            <a:off x="2935259" y="2009204"/>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Connector: Elbow 72">
            <a:extLst>
              <a:ext uri="{FF2B5EF4-FFF2-40B4-BE49-F238E27FC236}">
                <a16:creationId xmlns:a16="http://schemas.microsoft.com/office/drawing/2014/main" id="{A70AB801-67F5-49C9-9845-E0ACE43464FC}"/>
              </a:ext>
            </a:extLst>
          </p:cNvPr>
          <p:cNvCxnSpPr>
            <a:cxnSpLocks/>
            <a:stCxn id="63" idx="4"/>
            <a:endCxn id="56" idx="0"/>
          </p:cNvCxnSpPr>
          <p:nvPr/>
        </p:nvCxnSpPr>
        <p:spPr bwMode="gray">
          <a:xfrm rot="5400000" flipH="1">
            <a:off x="1492418" y="3141892"/>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B816DA53-5F3C-41D1-984E-810E5D975BFB}"/>
              </a:ext>
            </a:extLst>
          </p:cNvPr>
          <p:cNvCxnSpPr>
            <a:cxnSpLocks/>
            <a:stCxn id="65" idx="3"/>
            <a:endCxn id="63" idx="0"/>
          </p:cNvCxnSpPr>
          <p:nvPr/>
        </p:nvCxnSpPr>
        <p:spPr bwMode="gray">
          <a:xfrm flipH="1">
            <a:off x="3290536" y="3902725"/>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1D39DC20-B948-48DC-A7CA-84447A5F8D82}"/>
              </a:ext>
            </a:extLst>
          </p:cNvPr>
          <p:cNvCxnSpPr>
            <a:cxnSpLocks/>
            <a:stCxn id="56" idx="2"/>
            <a:endCxn id="63" idx="2"/>
          </p:cNvCxnSpPr>
          <p:nvPr/>
        </p:nvCxnSpPr>
        <p:spPr bwMode="gray">
          <a:xfrm rot="10800000" flipH="1" flipV="1">
            <a:off x="2840144" y="1785619"/>
            <a:ext cx="125652" cy="2838195"/>
          </a:xfrm>
          <a:prstGeom prst="bentConnector3">
            <a:avLst>
              <a:gd name="adj1" fmla="val -9245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2" name="Oval 121">
                <a:extLst>
                  <a:ext uri="{FF2B5EF4-FFF2-40B4-BE49-F238E27FC236}">
                    <a16:creationId xmlns:a16="http://schemas.microsoft.com/office/drawing/2014/main" id="{7C2B8B28-D43E-45A9-AE53-2E2149F7E25E}"/>
                  </a:ext>
                </a:extLst>
              </p:cNvPr>
              <p:cNvSpPr/>
              <p:nvPr/>
            </p:nvSpPr>
            <p:spPr bwMode="gray">
              <a:xfrm>
                <a:off x="5237314"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2" name="Oval 121">
                <a:extLst>
                  <a:ext uri="{FF2B5EF4-FFF2-40B4-BE49-F238E27FC236}">
                    <a16:creationId xmlns:a16="http://schemas.microsoft.com/office/drawing/2014/main" id="{7C2B8B28-D43E-45A9-AE53-2E2149F7E25E}"/>
                  </a:ext>
                </a:extLst>
              </p:cNvPr>
              <p:cNvSpPr>
                <a:spLocks noRot="1" noChangeAspect="1" noMove="1" noResize="1" noEditPoints="1" noAdjustHandles="1" noChangeArrowheads="1" noChangeShapeType="1" noTextEdit="1"/>
              </p:cNvSpPr>
              <p:nvPr/>
            </p:nvSpPr>
            <p:spPr bwMode="gray">
              <a:xfrm>
                <a:off x="5237314" y="1469424"/>
                <a:ext cx="649480" cy="632388"/>
              </a:xfrm>
              <a:prstGeom prst="ellipse">
                <a:avLst/>
              </a:prstGeom>
              <a:blipFill>
                <a:blip r:embed="rId1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Oval 122">
                <a:extLst>
                  <a:ext uri="{FF2B5EF4-FFF2-40B4-BE49-F238E27FC236}">
                    <a16:creationId xmlns:a16="http://schemas.microsoft.com/office/drawing/2014/main" id="{10DA1714-A877-4B99-9713-E57809FBDFA2}"/>
                  </a:ext>
                </a:extLst>
              </p:cNvPr>
              <p:cNvSpPr/>
              <p:nvPr/>
            </p:nvSpPr>
            <p:spPr bwMode="gray">
              <a:xfrm>
                <a:off x="6328326"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3" name="Oval 122">
                <a:extLst>
                  <a:ext uri="{FF2B5EF4-FFF2-40B4-BE49-F238E27FC236}">
                    <a16:creationId xmlns:a16="http://schemas.microsoft.com/office/drawing/2014/main" id="{10DA1714-A877-4B99-9713-E57809FBDFA2}"/>
                  </a:ext>
                </a:extLst>
              </p:cNvPr>
              <p:cNvSpPr>
                <a:spLocks noRot="1" noChangeAspect="1" noMove="1" noResize="1" noEditPoints="1" noAdjustHandles="1" noChangeArrowheads="1" noChangeShapeType="1" noTextEdit="1"/>
              </p:cNvSpPr>
              <p:nvPr/>
            </p:nvSpPr>
            <p:spPr bwMode="gray">
              <a:xfrm>
                <a:off x="6328326" y="1469424"/>
                <a:ext cx="649480" cy="632388"/>
              </a:xfrm>
              <a:prstGeom prst="ellipse">
                <a:avLst/>
              </a:prstGeom>
              <a:blipFill>
                <a:blip r:embed="rId20"/>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Oval 123">
                <a:extLst>
                  <a:ext uri="{FF2B5EF4-FFF2-40B4-BE49-F238E27FC236}">
                    <a16:creationId xmlns:a16="http://schemas.microsoft.com/office/drawing/2014/main" id="{6F0E7DE9-5635-47D9-AB94-0164FF2E4CCB}"/>
                  </a:ext>
                </a:extLst>
              </p:cNvPr>
              <p:cNvSpPr/>
              <p:nvPr/>
            </p:nvSpPr>
            <p:spPr bwMode="gray">
              <a:xfrm>
                <a:off x="5782820" y="235051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4" name="Oval 123">
                <a:extLst>
                  <a:ext uri="{FF2B5EF4-FFF2-40B4-BE49-F238E27FC236}">
                    <a16:creationId xmlns:a16="http://schemas.microsoft.com/office/drawing/2014/main" id="{6F0E7DE9-5635-47D9-AB94-0164FF2E4CCB}"/>
                  </a:ext>
                </a:extLst>
              </p:cNvPr>
              <p:cNvSpPr>
                <a:spLocks noRot="1" noChangeAspect="1" noMove="1" noResize="1" noEditPoints="1" noAdjustHandles="1" noChangeArrowheads="1" noChangeShapeType="1" noTextEdit="1"/>
              </p:cNvSpPr>
              <p:nvPr/>
            </p:nvSpPr>
            <p:spPr bwMode="gray">
              <a:xfrm>
                <a:off x="5782820" y="2350512"/>
                <a:ext cx="649480" cy="632388"/>
              </a:xfrm>
              <a:prstGeom prst="ellipse">
                <a:avLst/>
              </a:prstGeom>
              <a:blipFill>
                <a:blip r:embed="rId21"/>
                <a:stretch>
                  <a:fillRect/>
                </a:stretch>
              </a:blipFill>
              <a:ln>
                <a:solidFill>
                  <a:schemeClr val="bg2"/>
                </a:solidFill>
              </a:ln>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767D14D0-DC5F-4CF0-AFD2-84C22FD7C335}"/>
              </a:ext>
            </a:extLst>
          </p:cNvPr>
          <p:cNvCxnSpPr>
            <a:cxnSpLocks/>
            <a:stCxn id="122" idx="7"/>
            <a:endCxn id="123" idx="1"/>
          </p:cNvCxnSpPr>
          <p:nvPr/>
        </p:nvCxnSpPr>
        <p:spPr bwMode="gray">
          <a:xfrm>
            <a:off x="5791680" y="1562035"/>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6" name="Straight Arrow Connector 125">
            <a:extLst>
              <a:ext uri="{FF2B5EF4-FFF2-40B4-BE49-F238E27FC236}">
                <a16:creationId xmlns:a16="http://schemas.microsoft.com/office/drawing/2014/main" id="{542195C9-BDBF-4BC7-BDC4-A34E78DEE1F5}"/>
              </a:ext>
            </a:extLst>
          </p:cNvPr>
          <p:cNvCxnSpPr>
            <a:cxnSpLocks/>
            <a:stCxn id="123" idx="3"/>
            <a:endCxn id="122" idx="5"/>
          </p:cNvCxnSpPr>
          <p:nvPr/>
        </p:nvCxnSpPr>
        <p:spPr bwMode="gray">
          <a:xfrm flipH="1">
            <a:off x="5791680" y="2009201"/>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Straight Arrow Connector 126">
            <a:extLst>
              <a:ext uri="{FF2B5EF4-FFF2-40B4-BE49-F238E27FC236}">
                <a16:creationId xmlns:a16="http://schemas.microsoft.com/office/drawing/2014/main" id="{21215C11-5C55-44C5-9D74-A46DF7AC70A2}"/>
              </a:ext>
            </a:extLst>
          </p:cNvPr>
          <p:cNvCxnSpPr>
            <a:cxnSpLocks/>
            <a:stCxn id="123" idx="4"/>
            <a:endCxn id="124" idx="7"/>
          </p:cNvCxnSpPr>
          <p:nvPr/>
        </p:nvCxnSpPr>
        <p:spPr bwMode="gray">
          <a:xfrm flipH="1">
            <a:off x="6337186"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8" name="Straight Arrow Connector 127">
            <a:extLst>
              <a:ext uri="{FF2B5EF4-FFF2-40B4-BE49-F238E27FC236}">
                <a16:creationId xmlns:a16="http://schemas.microsoft.com/office/drawing/2014/main" id="{AC155637-EBAF-41FF-99E4-DD90180E7AD9}"/>
              </a:ext>
            </a:extLst>
          </p:cNvPr>
          <p:cNvCxnSpPr>
            <a:cxnSpLocks/>
            <a:stCxn id="124" idx="1"/>
            <a:endCxn id="122" idx="4"/>
          </p:cNvCxnSpPr>
          <p:nvPr/>
        </p:nvCxnSpPr>
        <p:spPr bwMode="gray">
          <a:xfrm flipH="1" flipV="1">
            <a:off x="5562054"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9" name="Oval 128">
                <a:extLst>
                  <a:ext uri="{FF2B5EF4-FFF2-40B4-BE49-F238E27FC236}">
                    <a16:creationId xmlns:a16="http://schemas.microsoft.com/office/drawing/2014/main" id="{8F1ED4D7-9FC9-43B0-9FE5-039ACC5B0D27}"/>
                  </a:ext>
                </a:extLst>
              </p:cNvPr>
              <p:cNvSpPr/>
              <p:nvPr/>
            </p:nvSpPr>
            <p:spPr bwMode="gray">
              <a:xfrm>
                <a:off x="5362966" y="43076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29" name="Oval 128">
                <a:extLst>
                  <a:ext uri="{FF2B5EF4-FFF2-40B4-BE49-F238E27FC236}">
                    <a16:creationId xmlns:a16="http://schemas.microsoft.com/office/drawing/2014/main" id="{8F1ED4D7-9FC9-43B0-9FE5-039ACC5B0D27}"/>
                  </a:ext>
                </a:extLst>
              </p:cNvPr>
              <p:cNvSpPr>
                <a:spLocks noRot="1" noChangeAspect="1" noMove="1" noResize="1" noEditPoints="1" noAdjustHandles="1" noChangeArrowheads="1" noChangeShapeType="1" noTextEdit="1"/>
              </p:cNvSpPr>
              <p:nvPr/>
            </p:nvSpPr>
            <p:spPr bwMode="gray">
              <a:xfrm>
                <a:off x="5362966" y="4307619"/>
                <a:ext cx="649480" cy="632388"/>
              </a:xfrm>
              <a:prstGeom prst="ellipse">
                <a:avLst/>
              </a:prstGeom>
              <a:blipFill>
                <a:blip r:embed="rId2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Oval 129">
                <a:extLst>
                  <a:ext uri="{FF2B5EF4-FFF2-40B4-BE49-F238E27FC236}">
                    <a16:creationId xmlns:a16="http://schemas.microsoft.com/office/drawing/2014/main" id="{58C8D676-6B74-428C-A625-7FD295C9938A}"/>
                  </a:ext>
                </a:extLst>
              </p:cNvPr>
              <p:cNvSpPr/>
              <p:nvPr/>
            </p:nvSpPr>
            <p:spPr bwMode="gray">
              <a:xfrm>
                <a:off x="6337186" y="430761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0" name="Oval 129">
                <a:extLst>
                  <a:ext uri="{FF2B5EF4-FFF2-40B4-BE49-F238E27FC236}">
                    <a16:creationId xmlns:a16="http://schemas.microsoft.com/office/drawing/2014/main" id="{58C8D676-6B74-428C-A625-7FD295C9938A}"/>
                  </a:ext>
                </a:extLst>
              </p:cNvPr>
              <p:cNvSpPr>
                <a:spLocks noRot="1" noChangeAspect="1" noMove="1" noResize="1" noEditPoints="1" noAdjustHandles="1" noChangeArrowheads="1" noChangeShapeType="1" noTextEdit="1"/>
              </p:cNvSpPr>
              <p:nvPr/>
            </p:nvSpPr>
            <p:spPr bwMode="gray">
              <a:xfrm>
                <a:off x="6337186" y="4307618"/>
                <a:ext cx="649480" cy="632388"/>
              </a:xfrm>
              <a:prstGeom prst="ellipse">
                <a:avLst/>
              </a:prstGeom>
              <a:blipFill>
                <a:blip r:embed="rId2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Oval 130">
                <a:extLst>
                  <a:ext uri="{FF2B5EF4-FFF2-40B4-BE49-F238E27FC236}">
                    <a16:creationId xmlns:a16="http://schemas.microsoft.com/office/drawing/2014/main" id="{DCE08048-5B62-4720-BD0D-65585269AFCD}"/>
                  </a:ext>
                </a:extLst>
              </p:cNvPr>
              <p:cNvSpPr/>
              <p:nvPr/>
            </p:nvSpPr>
            <p:spPr bwMode="gray">
              <a:xfrm>
                <a:off x="5795639" y="336294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1" name="Oval 130">
                <a:extLst>
                  <a:ext uri="{FF2B5EF4-FFF2-40B4-BE49-F238E27FC236}">
                    <a16:creationId xmlns:a16="http://schemas.microsoft.com/office/drawing/2014/main" id="{DCE08048-5B62-4720-BD0D-65585269AFCD}"/>
                  </a:ext>
                </a:extLst>
              </p:cNvPr>
              <p:cNvSpPr>
                <a:spLocks noRot="1" noChangeAspect="1" noMove="1" noResize="1" noEditPoints="1" noAdjustHandles="1" noChangeArrowheads="1" noChangeShapeType="1" noTextEdit="1"/>
              </p:cNvSpPr>
              <p:nvPr/>
            </p:nvSpPr>
            <p:spPr bwMode="gray">
              <a:xfrm>
                <a:off x="5795639" y="3362946"/>
                <a:ext cx="649480" cy="632388"/>
              </a:xfrm>
              <a:prstGeom prst="ellipse">
                <a:avLst/>
              </a:prstGeom>
              <a:blipFill>
                <a:blip r:embed="rId24"/>
                <a:stretch>
                  <a:fillRect/>
                </a:stretch>
              </a:blipFill>
              <a:ln>
                <a:solidFill>
                  <a:schemeClr val="bg2"/>
                </a:solidFill>
              </a:ln>
            </p:spPr>
            <p:txBody>
              <a:bodyPr/>
              <a:lstStyle/>
              <a:p>
                <a:r>
                  <a:rPr lang="en-US">
                    <a:noFill/>
                  </a:rPr>
                  <a:t> </a:t>
                </a:r>
              </a:p>
            </p:txBody>
          </p:sp>
        </mc:Fallback>
      </mc:AlternateContent>
      <p:cxnSp>
        <p:nvCxnSpPr>
          <p:cNvPr id="132" name="Straight Arrow Connector 131">
            <a:extLst>
              <a:ext uri="{FF2B5EF4-FFF2-40B4-BE49-F238E27FC236}">
                <a16:creationId xmlns:a16="http://schemas.microsoft.com/office/drawing/2014/main" id="{0B651DDB-6CD0-47D7-AD18-C4C6645D6786}"/>
              </a:ext>
            </a:extLst>
          </p:cNvPr>
          <p:cNvCxnSpPr>
            <a:cxnSpLocks/>
            <a:stCxn id="129" idx="7"/>
            <a:endCxn id="130" idx="1"/>
          </p:cNvCxnSpPr>
          <p:nvPr/>
        </p:nvCxnSpPr>
        <p:spPr bwMode="gray">
          <a:xfrm flipV="1">
            <a:off x="5917332" y="4400229"/>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78D533AF-A587-4317-BE97-0E101D410DA1}"/>
              </a:ext>
            </a:extLst>
          </p:cNvPr>
          <p:cNvCxnSpPr>
            <a:cxnSpLocks/>
            <a:stCxn id="130" idx="3"/>
            <a:endCxn id="129" idx="5"/>
          </p:cNvCxnSpPr>
          <p:nvPr/>
        </p:nvCxnSpPr>
        <p:spPr bwMode="gray">
          <a:xfrm flipH="1">
            <a:off x="5917332" y="4847395"/>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Straight Arrow Connector 133">
            <a:extLst>
              <a:ext uri="{FF2B5EF4-FFF2-40B4-BE49-F238E27FC236}">
                <a16:creationId xmlns:a16="http://schemas.microsoft.com/office/drawing/2014/main" id="{3A1209C0-4763-4C60-8D96-70CC2D38DF53}"/>
              </a:ext>
            </a:extLst>
          </p:cNvPr>
          <p:cNvCxnSpPr>
            <a:cxnSpLocks/>
            <a:stCxn id="130" idx="0"/>
            <a:endCxn id="131" idx="5"/>
          </p:cNvCxnSpPr>
          <p:nvPr/>
        </p:nvCxnSpPr>
        <p:spPr bwMode="gray">
          <a:xfrm flipH="1" flipV="1">
            <a:off x="6350005" y="3902723"/>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5" name="Connector: Elbow 134">
            <a:extLst>
              <a:ext uri="{FF2B5EF4-FFF2-40B4-BE49-F238E27FC236}">
                <a16:creationId xmlns:a16="http://schemas.microsoft.com/office/drawing/2014/main" id="{6E60FB14-658E-44B2-B0A8-8CEF482976D1}"/>
              </a:ext>
            </a:extLst>
          </p:cNvPr>
          <p:cNvCxnSpPr>
            <a:cxnSpLocks/>
            <a:stCxn id="123" idx="6"/>
            <a:endCxn id="130" idx="6"/>
          </p:cNvCxnSpPr>
          <p:nvPr/>
        </p:nvCxnSpPr>
        <p:spPr bwMode="gray">
          <a:xfrm>
            <a:off x="6977806" y="1785618"/>
            <a:ext cx="8860" cy="2838194"/>
          </a:xfrm>
          <a:prstGeom prst="bentConnector3">
            <a:avLst>
              <a:gd name="adj1" fmla="val 2680135"/>
            </a:avLst>
          </a:prstGeom>
          <a:ln w="19050" cap="flat" cmpd="sng" algn="ctr">
            <a:solidFill>
              <a:schemeClr val="accent3">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6" name="Straight Arrow Connector 135">
            <a:extLst>
              <a:ext uri="{FF2B5EF4-FFF2-40B4-BE49-F238E27FC236}">
                <a16:creationId xmlns:a16="http://schemas.microsoft.com/office/drawing/2014/main" id="{EEAF071D-3364-42C7-AE61-A32F8043BC92}"/>
              </a:ext>
            </a:extLst>
          </p:cNvPr>
          <p:cNvCxnSpPr>
            <a:cxnSpLocks/>
            <a:stCxn id="124" idx="4"/>
            <a:endCxn id="131" idx="0"/>
          </p:cNvCxnSpPr>
          <p:nvPr/>
        </p:nvCxnSpPr>
        <p:spPr bwMode="gray">
          <a:xfrm>
            <a:off x="6107560" y="2982900"/>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7" name="Connector: Elbow 136">
            <a:extLst>
              <a:ext uri="{FF2B5EF4-FFF2-40B4-BE49-F238E27FC236}">
                <a16:creationId xmlns:a16="http://schemas.microsoft.com/office/drawing/2014/main" id="{9582BAB1-5473-439D-97BB-7937FD4CA023}"/>
              </a:ext>
            </a:extLst>
          </p:cNvPr>
          <p:cNvCxnSpPr>
            <a:cxnSpLocks/>
            <a:stCxn id="131" idx="2"/>
            <a:endCxn id="122" idx="3"/>
          </p:cNvCxnSpPr>
          <p:nvPr/>
        </p:nvCxnSpPr>
        <p:spPr bwMode="gray">
          <a:xfrm rot="10800000">
            <a:off x="5332429" y="2009202"/>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Connector: Elbow 137">
            <a:extLst>
              <a:ext uri="{FF2B5EF4-FFF2-40B4-BE49-F238E27FC236}">
                <a16:creationId xmlns:a16="http://schemas.microsoft.com/office/drawing/2014/main" id="{04C9D167-6CD9-4005-AA9A-E26CBA285A21}"/>
              </a:ext>
            </a:extLst>
          </p:cNvPr>
          <p:cNvCxnSpPr>
            <a:cxnSpLocks/>
            <a:stCxn id="129" idx="4"/>
            <a:endCxn id="122" idx="0"/>
          </p:cNvCxnSpPr>
          <p:nvPr/>
        </p:nvCxnSpPr>
        <p:spPr bwMode="gray">
          <a:xfrm rot="5400000" flipH="1">
            <a:off x="3889588" y="3141890"/>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9" name="Straight Arrow Connector 138">
            <a:extLst>
              <a:ext uri="{FF2B5EF4-FFF2-40B4-BE49-F238E27FC236}">
                <a16:creationId xmlns:a16="http://schemas.microsoft.com/office/drawing/2014/main" id="{ACE5EED6-1EC0-4381-8126-3C0EBCF61C52}"/>
              </a:ext>
            </a:extLst>
          </p:cNvPr>
          <p:cNvCxnSpPr>
            <a:cxnSpLocks/>
            <a:stCxn id="131" idx="3"/>
            <a:endCxn id="129" idx="0"/>
          </p:cNvCxnSpPr>
          <p:nvPr/>
        </p:nvCxnSpPr>
        <p:spPr bwMode="gray">
          <a:xfrm flipH="1">
            <a:off x="5687706" y="3902723"/>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0" name="Connector: Elbow 139">
            <a:extLst>
              <a:ext uri="{FF2B5EF4-FFF2-40B4-BE49-F238E27FC236}">
                <a16:creationId xmlns:a16="http://schemas.microsoft.com/office/drawing/2014/main" id="{636702D9-64C3-4F69-ABE1-0F0C01DDB0D2}"/>
              </a:ext>
            </a:extLst>
          </p:cNvPr>
          <p:cNvCxnSpPr>
            <a:cxnSpLocks/>
            <a:stCxn id="122" idx="2"/>
            <a:endCxn id="129" idx="2"/>
          </p:cNvCxnSpPr>
          <p:nvPr/>
        </p:nvCxnSpPr>
        <p:spPr bwMode="gray">
          <a:xfrm rot="10800000" flipH="1" flipV="1">
            <a:off x="5237314" y="1785617"/>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Connector: Elbow 141">
            <a:extLst>
              <a:ext uri="{FF2B5EF4-FFF2-40B4-BE49-F238E27FC236}">
                <a16:creationId xmlns:a16="http://schemas.microsoft.com/office/drawing/2014/main" id="{4663E0C0-4886-4679-9594-91331785542F}"/>
              </a:ext>
            </a:extLst>
          </p:cNvPr>
          <p:cNvCxnSpPr>
            <a:cxnSpLocks/>
          </p:cNvCxnSpPr>
          <p:nvPr/>
        </p:nvCxnSpPr>
        <p:spPr bwMode="gray">
          <a:xfrm rot="5400000" flipH="1">
            <a:off x="-842323" y="3234504"/>
            <a:ext cx="3470583" cy="125652"/>
          </a:xfrm>
          <a:prstGeom prst="bentConnector5">
            <a:avLst>
              <a:gd name="adj1" fmla="val -6587"/>
              <a:gd name="adj2" fmla="val 629848"/>
              <a:gd name="adj3" fmla="val 106587"/>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Connector: Elbow 144">
            <a:extLst>
              <a:ext uri="{FF2B5EF4-FFF2-40B4-BE49-F238E27FC236}">
                <a16:creationId xmlns:a16="http://schemas.microsoft.com/office/drawing/2014/main" id="{46B80583-2FF4-4A22-8D8E-AB66AC6F9BA4}"/>
              </a:ext>
            </a:extLst>
          </p:cNvPr>
          <p:cNvCxnSpPr>
            <a:cxnSpLocks/>
          </p:cNvCxnSpPr>
          <p:nvPr/>
        </p:nvCxnSpPr>
        <p:spPr bwMode="gray">
          <a:xfrm rot="10800000">
            <a:off x="8562412" y="6242913"/>
            <a:ext cx="543927" cy="1"/>
          </a:xfrm>
          <a:prstGeom prst="bentConnector3">
            <a:avLst>
              <a:gd name="adj1" fmla="val 50000"/>
            </a:avLst>
          </a:prstGeom>
          <a:ln w="28575" cap="flat" cmpd="sng" algn="ctr">
            <a:solidFill>
              <a:srgbClr val="C0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6" name="Connector: Elbow 145">
            <a:extLst>
              <a:ext uri="{FF2B5EF4-FFF2-40B4-BE49-F238E27FC236}">
                <a16:creationId xmlns:a16="http://schemas.microsoft.com/office/drawing/2014/main" id="{CB05EED0-ED25-478F-BA44-FABC34FB44F0}"/>
              </a:ext>
            </a:extLst>
          </p:cNvPr>
          <p:cNvCxnSpPr>
            <a:cxnSpLocks/>
          </p:cNvCxnSpPr>
          <p:nvPr/>
        </p:nvCxnSpPr>
        <p:spPr bwMode="gray">
          <a:xfrm rot="10800000">
            <a:off x="6381102" y="6225624"/>
            <a:ext cx="543927" cy="1"/>
          </a:xfrm>
          <a:prstGeom prst="bentConnector3">
            <a:avLst>
              <a:gd name="adj1" fmla="val 50000"/>
            </a:avLst>
          </a:prstGeom>
          <a:ln w="28575" cap="flat" cmpd="sng" algn="ctr">
            <a:solidFill>
              <a:schemeClr val="accent3">
                <a:lumMod val="75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7" name="Connector: Elbow 146">
            <a:extLst>
              <a:ext uri="{FF2B5EF4-FFF2-40B4-BE49-F238E27FC236}">
                <a16:creationId xmlns:a16="http://schemas.microsoft.com/office/drawing/2014/main" id="{5C3960BC-79DC-47E6-8006-231C9773CB61}"/>
              </a:ext>
            </a:extLst>
          </p:cNvPr>
          <p:cNvCxnSpPr>
            <a:cxnSpLocks/>
          </p:cNvCxnSpPr>
          <p:nvPr/>
        </p:nvCxnSpPr>
        <p:spPr bwMode="gray">
          <a:xfrm rot="10800000">
            <a:off x="10771865" y="6242913"/>
            <a:ext cx="543927" cy="1"/>
          </a:xfrm>
          <a:prstGeom prst="bentConnector3">
            <a:avLst>
              <a:gd name="adj1" fmla="val 50000"/>
            </a:avLst>
          </a:prstGeom>
          <a:ln w="28575" cap="flat" cmpd="sng" algn="ctr">
            <a:solidFill>
              <a:srgbClr val="7030A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8" name="Oval 147">
                <a:extLst>
                  <a:ext uri="{FF2B5EF4-FFF2-40B4-BE49-F238E27FC236}">
                    <a16:creationId xmlns:a16="http://schemas.microsoft.com/office/drawing/2014/main" id="{F04FC3AC-2D52-43CC-99DE-725FBFA3C98F}"/>
                  </a:ext>
                </a:extLst>
              </p:cNvPr>
              <p:cNvSpPr/>
              <p:nvPr/>
            </p:nvSpPr>
            <p:spPr bwMode="gray">
              <a:xfrm>
                <a:off x="7634484"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8" name="Oval 147">
                <a:extLst>
                  <a:ext uri="{FF2B5EF4-FFF2-40B4-BE49-F238E27FC236}">
                    <a16:creationId xmlns:a16="http://schemas.microsoft.com/office/drawing/2014/main" id="{F04FC3AC-2D52-43CC-99DE-725FBFA3C98F}"/>
                  </a:ext>
                </a:extLst>
              </p:cNvPr>
              <p:cNvSpPr>
                <a:spLocks noRot="1" noChangeAspect="1" noMove="1" noResize="1" noEditPoints="1" noAdjustHandles="1" noChangeArrowheads="1" noChangeShapeType="1" noTextEdit="1"/>
              </p:cNvSpPr>
              <p:nvPr/>
            </p:nvSpPr>
            <p:spPr bwMode="gray">
              <a:xfrm>
                <a:off x="7634484" y="1476697"/>
                <a:ext cx="649480" cy="632388"/>
              </a:xfrm>
              <a:prstGeom prst="ellipse">
                <a:avLst/>
              </a:prstGeom>
              <a:blipFill>
                <a:blip r:embed="rId2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Oval 148">
                <a:extLst>
                  <a:ext uri="{FF2B5EF4-FFF2-40B4-BE49-F238E27FC236}">
                    <a16:creationId xmlns:a16="http://schemas.microsoft.com/office/drawing/2014/main" id="{8C6F890C-0382-4CB9-B57D-B1175B263098}"/>
                  </a:ext>
                </a:extLst>
              </p:cNvPr>
              <p:cNvSpPr/>
              <p:nvPr/>
            </p:nvSpPr>
            <p:spPr bwMode="gray">
              <a:xfrm>
                <a:off x="8725496"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9" name="Oval 148">
                <a:extLst>
                  <a:ext uri="{FF2B5EF4-FFF2-40B4-BE49-F238E27FC236}">
                    <a16:creationId xmlns:a16="http://schemas.microsoft.com/office/drawing/2014/main" id="{8C6F890C-0382-4CB9-B57D-B1175B263098}"/>
                  </a:ext>
                </a:extLst>
              </p:cNvPr>
              <p:cNvSpPr>
                <a:spLocks noRot="1" noChangeAspect="1" noMove="1" noResize="1" noEditPoints="1" noAdjustHandles="1" noChangeArrowheads="1" noChangeShapeType="1" noTextEdit="1"/>
              </p:cNvSpPr>
              <p:nvPr/>
            </p:nvSpPr>
            <p:spPr bwMode="gray">
              <a:xfrm>
                <a:off x="8725496" y="1476697"/>
                <a:ext cx="649480" cy="632388"/>
              </a:xfrm>
              <a:prstGeom prst="ellipse">
                <a:avLst/>
              </a:prstGeom>
              <a:blipFill>
                <a:blip r:embed="rId2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Oval 149">
                <a:extLst>
                  <a:ext uri="{FF2B5EF4-FFF2-40B4-BE49-F238E27FC236}">
                    <a16:creationId xmlns:a16="http://schemas.microsoft.com/office/drawing/2014/main" id="{143BC2F5-7C21-4FFC-8AFA-50F8A6FF6488}"/>
                  </a:ext>
                </a:extLst>
              </p:cNvPr>
              <p:cNvSpPr/>
              <p:nvPr/>
            </p:nvSpPr>
            <p:spPr bwMode="gray">
              <a:xfrm>
                <a:off x="8179990" y="235778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50" name="Oval 149">
                <a:extLst>
                  <a:ext uri="{FF2B5EF4-FFF2-40B4-BE49-F238E27FC236}">
                    <a16:creationId xmlns:a16="http://schemas.microsoft.com/office/drawing/2014/main" id="{143BC2F5-7C21-4FFC-8AFA-50F8A6FF6488}"/>
                  </a:ext>
                </a:extLst>
              </p:cNvPr>
              <p:cNvSpPr>
                <a:spLocks noRot="1" noChangeAspect="1" noMove="1" noResize="1" noEditPoints="1" noAdjustHandles="1" noChangeArrowheads="1" noChangeShapeType="1" noTextEdit="1"/>
              </p:cNvSpPr>
              <p:nvPr/>
            </p:nvSpPr>
            <p:spPr bwMode="gray">
              <a:xfrm>
                <a:off x="8179990" y="2357785"/>
                <a:ext cx="649480" cy="632388"/>
              </a:xfrm>
              <a:prstGeom prst="ellipse">
                <a:avLst/>
              </a:prstGeom>
              <a:blipFill>
                <a:blip r:embed="rId27"/>
                <a:stretch>
                  <a:fillRect/>
                </a:stretch>
              </a:blipFill>
              <a:ln>
                <a:solidFill>
                  <a:schemeClr val="bg2"/>
                </a:solidFill>
              </a:ln>
            </p:spPr>
            <p:txBody>
              <a:bodyPr/>
              <a:lstStyle/>
              <a:p>
                <a:r>
                  <a:rPr lang="en-US">
                    <a:noFill/>
                  </a:rPr>
                  <a:t> </a:t>
                </a:r>
              </a:p>
            </p:txBody>
          </p:sp>
        </mc:Fallback>
      </mc:AlternateContent>
      <p:cxnSp>
        <p:nvCxnSpPr>
          <p:cNvPr id="151" name="Straight Arrow Connector 150">
            <a:extLst>
              <a:ext uri="{FF2B5EF4-FFF2-40B4-BE49-F238E27FC236}">
                <a16:creationId xmlns:a16="http://schemas.microsoft.com/office/drawing/2014/main" id="{20CA7AAC-5877-4DAA-9E58-0F7E04B2A47A}"/>
              </a:ext>
            </a:extLst>
          </p:cNvPr>
          <p:cNvCxnSpPr>
            <a:cxnSpLocks/>
            <a:stCxn id="148" idx="7"/>
            <a:endCxn id="149" idx="1"/>
          </p:cNvCxnSpPr>
          <p:nvPr/>
        </p:nvCxnSpPr>
        <p:spPr bwMode="gray">
          <a:xfrm>
            <a:off x="8188850" y="156930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2" name="Straight Arrow Connector 151">
            <a:extLst>
              <a:ext uri="{FF2B5EF4-FFF2-40B4-BE49-F238E27FC236}">
                <a16:creationId xmlns:a16="http://schemas.microsoft.com/office/drawing/2014/main" id="{332ADCE1-EAB0-4D36-86F6-0E8308DE06BF}"/>
              </a:ext>
            </a:extLst>
          </p:cNvPr>
          <p:cNvCxnSpPr>
            <a:cxnSpLocks/>
            <a:stCxn id="149" idx="3"/>
            <a:endCxn id="148" idx="5"/>
          </p:cNvCxnSpPr>
          <p:nvPr/>
        </p:nvCxnSpPr>
        <p:spPr bwMode="gray">
          <a:xfrm flipH="1">
            <a:off x="8188850" y="20164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3" name="Straight Arrow Connector 152">
            <a:extLst>
              <a:ext uri="{FF2B5EF4-FFF2-40B4-BE49-F238E27FC236}">
                <a16:creationId xmlns:a16="http://schemas.microsoft.com/office/drawing/2014/main" id="{1B720311-C09C-4894-A660-8A7E3B2CA6E2}"/>
              </a:ext>
            </a:extLst>
          </p:cNvPr>
          <p:cNvCxnSpPr>
            <a:cxnSpLocks/>
            <a:stCxn id="149" idx="4"/>
            <a:endCxn id="150" idx="7"/>
          </p:cNvCxnSpPr>
          <p:nvPr/>
        </p:nvCxnSpPr>
        <p:spPr bwMode="gray">
          <a:xfrm flipH="1">
            <a:off x="8734356"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4" name="Straight Arrow Connector 153">
            <a:extLst>
              <a:ext uri="{FF2B5EF4-FFF2-40B4-BE49-F238E27FC236}">
                <a16:creationId xmlns:a16="http://schemas.microsoft.com/office/drawing/2014/main" id="{5D8DED27-CCEA-4B1D-9DCC-C8644DC80F9D}"/>
              </a:ext>
            </a:extLst>
          </p:cNvPr>
          <p:cNvCxnSpPr>
            <a:cxnSpLocks/>
            <a:stCxn id="150" idx="1"/>
            <a:endCxn id="148" idx="4"/>
          </p:cNvCxnSpPr>
          <p:nvPr/>
        </p:nvCxnSpPr>
        <p:spPr bwMode="gray">
          <a:xfrm flipH="1" flipV="1">
            <a:off x="7959224"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55" name="Oval 154">
                <a:extLst>
                  <a:ext uri="{FF2B5EF4-FFF2-40B4-BE49-F238E27FC236}">
                    <a16:creationId xmlns:a16="http://schemas.microsoft.com/office/drawing/2014/main" id="{41E0EDE7-1AE3-4EA5-B89E-C2B139664FFB}"/>
                  </a:ext>
                </a:extLst>
              </p:cNvPr>
              <p:cNvSpPr/>
              <p:nvPr/>
            </p:nvSpPr>
            <p:spPr bwMode="gray">
              <a:xfrm>
                <a:off x="7760136" y="431489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5" name="Oval 154">
                <a:extLst>
                  <a:ext uri="{FF2B5EF4-FFF2-40B4-BE49-F238E27FC236}">
                    <a16:creationId xmlns:a16="http://schemas.microsoft.com/office/drawing/2014/main" id="{41E0EDE7-1AE3-4EA5-B89E-C2B139664FFB}"/>
                  </a:ext>
                </a:extLst>
              </p:cNvPr>
              <p:cNvSpPr>
                <a:spLocks noRot="1" noChangeAspect="1" noMove="1" noResize="1" noEditPoints="1" noAdjustHandles="1" noChangeArrowheads="1" noChangeShapeType="1" noTextEdit="1"/>
              </p:cNvSpPr>
              <p:nvPr/>
            </p:nvSpPr>
            <p:spPr bwMode="gray">
              <a:xfrm>
                <a:off x="7760136" y="4314892"/>
                <a:ext cx="649480" cy="632388"/>
              </a:xfrm>
              <a:prstGeom prst="ellipse">
                <a:avLst/>
              </a:prstGeom>
              <a:blipFill>
                <a:blip r:embed="rId28"/>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Oval 155">
                <a:extLst>
                  <a:ext uri="{FF2B5EF4-FFF2-40B4-BE49-F238E27FC236}">
                    <a16:creationId xmlns:a16="http://schemas.microsoft.com/office/drawing/2014/main" id="{0E43A8ED-0C8A-4E85-A0DA-4D65F69C30D5}"/>
                  </a:ext>
                </a:extLst>
              </p:cNvPr>
              <p:cNvSpPr/>
              <p:nvPr/>
            </p:nvSpPr>
            <p:spPr bwMode="gray">
              <a:xfrm>
                <a:off x="8734356" y="431489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6" name="Oval 155">
                <a:extLst>
                  <a:ext uri="{FF2B5EF4-FFF2-40B4-BE49-F238E27FC236}">
                    <a16:creationId xmlns:a16="http://schemas.microsoft.com/office/drawing/2014/main" id="{0E43A8ED-0C8A-4E85-A0DA-4D65F69C30D5}"/>
                  </a:ext>
                </a:extLst>
              </p:cNvPr>
              <p:cNvSpPr>
                <a:spLocks noRot="1" noChangeAspect="1" noMove="1" noResize="1" noEditPoints="1" noAdjustHandles="1" noChangeArrowheads="1" noChangeShapeType="1" noTextEdit="1"/>
              </p:cNvSpPr>
              <p:nvPr/>
            </p:nvSpPr>
            <p:spPr bwMode="gray">
              <a:xfrm>
                <a:off x="8734356" y="4314891"/>
                <a:ext cx="649480" cy="632388"/>
              </a:xfrm>
              <a:prstGeom prst="ellipse">
                <a:avLst/>
              </a:prstGeom>
              <a:blipFill>
                <a:blip r:embed="rId2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Oval 156">
                <a:extLst>
                  <a:ext uri="{FF2B5EF4-FFF2-40B4-BE49-F238E27FC236}">
                    <a16:creationId xmlns:a16="http://schemas.microsoft.com/office/drawing/2014/main" id="{89F4D29D-E5ED-443A-80DE-AEAC01806D1C}"/>
                  </a:ext>
                </a:extLst>
              </p:cNvPr>
              <p:cNvSpPr/>
              <p:nvPr/>
            </p:nvSpPr>
            <p:spPr bwMode="gray">
              <a:xfrm>
                <a:off x="8192809" y="33702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7" name="Oval 156">
                <a:extLst>
                  <a:ext uri="{FF2B5EF4-FFF2-40B4-BE49-F238E27FC236}">
                    <a16:creationId xmlns:a16="http://schemas.microsoft.com/office/drawing/2014/main" id="{89F4D29D-E5ED-443A-80DE-AEAC01806D1C}"/>
                  </a:ext>
                </a:extLst>
              </p:cNvPr>
              <p:cNvSpPr>
                <a:spLocks noRot="1" noChangeAspect="1" noMove="1" noResize="1" noEditPoints="1" noAdjustHandles="1" noChangeArrowheads="1" noChangeShapeType="1" noTextEdit="1"/>
              </p:cNvSpPr>
              <p:nvPr/>
            </p:nvSpPr>
            <p:spPr bwMode="gray">
              <a:xfrm>
                <a:off x="8192809" y="3370219"/>
                <a:ext cx="649480" cy="632388"/>
              </a:xfrm>
              <a:prstGeom prst="ellipse">
                <a:avLst/>
              </a:prstGeom>
              <a:blipFill>
                <a:blip r:embed="rId30"/>
                <a:stretch>
                  <a:fillRect/>
                </a:stretch>
              </a:blipFill>
              <a:ln>
                <a:solidFill>
                  <a:schemeClr val="bg2"/>
                </a:solidFill>
              </a:ln>
            </p:spPr>
            <p:txBody>
              <a:bodyPr/>
              <a:lstStyle/>
              <a:p>
                <a:r>
                  <a:rPr lang="en-US">
                    <a:noFill/>
                  </a:rPr>
                  <a:t> </a:t>
                </a:r>
              </a:p>
            </p:txBody>
          </p:sp>
        </mc:Fallback>
      </mc:AlternateContent>
      <p:cxnSp>
        <p:nvCxnSpPr>
          <p:cNvPr id="158" name="Straight Arrow Connector 157">
            <a:extLst>
              <a:ext uri="{FF2B5EF4-FFF2-40B4-BE49-F238E27FC236}">
                <a16:creationId xmlns:a16="http://schemas.microsoft.com/office/drawing/2014/main" id="{BC999640-8E38-44EA-B90D-4FFD063687F5}"/>
              </a:ext>
            </a:extLst>
          </p:cNvPr>
          <p:cNvCxnSpPr>
            <a:cxnSpLocks/>
            <a:stCxn id="155" idx="7"/>
            <a:endCxn id="156" idx="1"/>
          </p:cNvCxnSpPr>
          <p:nvPr/>
        </p:nvCxnSpPr>
        <p:spPr bwMode="gray">
          <a:xfrm flipV="1">
            <a:off x="8314502" y="440750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E7983361-85EC-413A-9A36-181925757708}"/>
              </a:ext>
            </a:extLst>
          </p:cNvPr>
          <p:cNvCxnSpPr>
            <a:cxnSpLocks/>
            <a:stCxn id="156" idx="3"/>
            <a:endCxn id="155" idx="5"/>
          </p:cNvCxnSpPr>
          <p:nvPr/>
        </p:nvCxnSpPr>
        <p:spPr bwMode="gray">
          <a:xfrm flipH="1">
            <a:off x="8314502" y="48546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0" name="Straight Arrow Connector 159">
            <a:extLst>
              <a:ext uri="{FF2B5EF4-FFF2-40B4-BE49-F238E27FC236}">
                <a16:creationId xmlns:a16="http://schemas.microsoft.com/office/drawing/2014/main" id="{7255521C-5CC8-474D-9618-B9FF71E56363}"/>
              </a:ext>
            </a:extLst>
          </p:cNvPr>
          <p:cNvCxnSpPr>
            <a:cxnSpLocks/>
            <a:stCxn id="156" idx="0"/>
            <a:endCxn id="157" idx="5"/>
          </p:cNvCxnSpPr>
          <p:nvPr/>
        </p:nvCxnSpPr>
        <p:spPr bwMode="gray">
          <a:xfrm flipH="1" flipV="1">
            <a:off x="8747175" y="390999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2" name="Straight Arrow Connector 161">
            <a:extLst>
              <a:ext uri="{FF2B5EF4-FFF2-40B4-BE49-F238E27FC236}">
                <a16:creationId xmlns:a16="http://schemas.microsoft.com/office/drawing/2014/main" id="{DA6136CA-2845-45DC-89CD-C29A36C72FC0}"/>
              </a:ext>
            </a:extLst>
          </p:cNvPr>
          <p:cNvCxnSpPr>
            <a:cxnSpLocks/>
            <a:stCxn id="150" idx="4"/>
            <a:endCxn id="157" idx="0"/>
          </p:cNvCxnSpPr>
          <p:nvPr/>
        </p:nvCxnSpPr>
        <p:spPr bwMode="gray">
          <a:xfrm>
            <a:off x="8504730" y="2990173"/>
            <a:ext cx="12819" cy="380046"/>
          </a:xfrm>
          <a:prstGeom prst="straightConnector1">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3" name="Connector: Elbow 162">
            <a:extLst>
              <a:ext uri="{FF2B5EF4-FFF2-40B4-BE49-F238E27FC236}">
                <a16:creationId xmlns:a16="http://schemas.microsoft.com/office/drawing/2014/main" id="{FC0BCC45-6C6C-4BED-A864-9EF39B077A3D}"/>
              </a:ext>
            </a:extLst>
          </p:cNvPr>
          <p:cNvCxnSpPr>
            <a:cxnSpLocks/>
            <a:stCxn id="157" idx="2"/>
            <a:endCxn id="148" idx="3"/>
          </p:cNvCxnSpPr>
          <p:nvPr/>
        </p:nvCxnSpPr>
        <p:spPr bwMode="gray">
          <a:xfrm rot="10800000">
            <a:off x="7729599" y="2016475"/>
            <a:ext cx="463211" cy="1669939"/>
          </a:xfrm>
          <a:prstGeom prst="bentConnector2">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4" name="Connector: Elbow 163">
            <a:extLst>
              <a:ext uri="{FF2B5EF4-FFF2-40B4-BE49-F238E27FC236}">
                <a16:creationId xmlns:a16="http://schemas.microsoft.com/office/drawing/2014/main" id="{D5B8F032-33AE-46AE-AE86-720A60BD689B}"/>
              </a:ext>
            </a:extLst>
          </p:cNvPr>
          <p:cNvCxnSpPr>
            <a:cxnSpLocks/>
            <a:stCxn id="155" idx="4"/>
            <a:endCxn id="148" idx="0"/>
          </p:cNvCxnSpPr>
          <p:nvPr/>
        </p:nvCxnSpPr>
        <p:spPr bwMode="gray">
          <a:xfrm rot="5400000" flipH="1">
            <a:off x="6286758" y="3149163"/>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5" name="Straight Arrow Connector 164">
            <a:extLst>
              <a:ext uri="{FF2B5EF4-FFF2-40B4-BE49-F238E27FC236}">
                <a16:creationId xmlns:a16="http://schemas.microsoft.com/office/drawing/2014/main" id="{28D14570-1CEF-4BDF-9BF8-0480EB30B818}"/>
              </a:ext>
            </a:extLst>
          </p:cNvPr>
          <p:cNvCxnSpPr>
            <a:cxnSpLocks/>
            <a:stCxn id="157" idx="3"/>
            <a:endCxn id="155" idx="0"/>
          </p:cNvCxnSpPr>
          <p:nvPr/>
        </p:nvCxnSpPr>
        <p:spPr bwMode="gray">
          <a:xfrm flipH="1">
            <a:off x="8084876" y="390999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6" name="Connector: Elbow 165">
            <a:extLst>
              <a:ext uri="{FF2B5EF4-FFF2-40B4-BE49-F238E27FC236}">
                <a16:creationId xmlns:a16="http://schemas.microsoft.com/office/drawing/2014/main" id="{835DEC03-1AC6-48E6-9E4B-25E3CE809340}"/>
              </a:ext>
            </a:extLst>
          </p:cNvPr>
          <p:cNvCxnSpPr>
            <a:cxnSpLocks/>
            <a:stCxn id="148" idx="2"/>
            <a:endCxn id="155" idx="2"/>
          </p:cNvCxnSpPr>
          <p:nvPr/>
        </p:nvCxnSpPr>
        <p:spPr bwMode="gray">
          <a:xfrm rot="10800000" flipH="1" flipV="1">
            <a:off x="7634484" y="1792890"/>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67" name="Oval 166">
                <a:extLst>
                  <a:ext uri="{FF2B5EF4-FFF2-40B4-BE49-F238E27FC236}">
                    <a16:creationId xmlns:a16="http://schemas.microsoft.com/office/drawing/2014/main" id="{40CA8144-C5A4-46E6-8681-5F5521EA4B9B}"/>
                  </a:ext>
                </a:extLst>
              </p:cNvPr>
              <p:cNvSpPr/>
              <p:nvPr/>
            </p:nvSpPr>
            <p:spPr bwMode="gray">
              <a:xfrm>
                <a:off x="10054772"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7" name="Oval 166">
                <a:extLst>
                  <a:ext uri="{FF2B5EF4-FFF2-40B4-BE49-F238E27FC236}">
                    <a16:creationId xmlns:a16="http://schemas.microsoft.com/office/drawing/2014/main" id="{40CA8144-C5A4-46E6-8681-5F5521EA4B9B}"/>
                  </a:ext>
                </a:extLst>
              </p:cNvPr>
              <p:cNvSpPr>
                <a:spLocks noRot="1" noChangeAspect="1" noMove="1" noResize="1" noEditPoints="1" noAdjustHandles="1" noChangeArrowheads="1" noChangeShapeType="1" noTextEdit="1"/>
              </p:cNvSpPr>
              <p:nvPr/>
            </p:nvSpPr>
            <p:spPr bwMode="gray">
              <a:xfrm>
                <a:off x="10054772" y="1492463"/>
                <a:ext cx="649480" cy="632388"/>
              </a:xfrm>
              <a:prstGeom prst="ellipse">
                <a:avLst/>
              </a:prstGeom>
              <a:blipFill>
                <a:blip r:embed="rId31"/>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Oval 167">
                <a:extLst>
                  <a:ext uri="{FF2B5EF4-FFF2-40B4-BE49-F238E27FC236}">
                    <a16:creationId xmlns:a16="http://schemas.microsoft.com/office/drawing/2014/main" id="{9999EFCF-8410-4656-AA81-49FCB45F395C}"/>
                  </a:ext>
                </a:extLst>
              </p:cNvPr>
              <p:cNvSpPr/>
              <p:nvPr/>
            </p:nvSpPr>
            <p:spPr bwMode="gray">
              <a:xfrm>
                <a:off x="11145784"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8" name="Oval 167">
                <a:extLst>
                  <a:ext uri="{FF2B5EF4-FFF2-40B4-BE49-F238E27FC236}">
                    <a16:creationId xmlns:a16="http://schemas.microsoft.com/office/drawing/2014/main" id="{9999EFCF-8410-4656-AA81-49FCB45F395C}"/>
                  </a:ext>
                </a:extLst>
              </p:cNvPr>
              <p:cNvSpPr>
                <a:spLocks noRot="1" noChangeAspect="1" noMove="1" noResize="1" noEditPoints="1" noAdjustHandles="1" noChangeArrowheads="1" noChangeShapeType="1" noTextEdit="1"/>
              </p:cNvSpPr>
              <p:nvPr/>
            </p:nvSpPr>
            <p:spPr bwMode="gray">
              <a:xfrm>
                <a:off x="11145784" y="1492463"/>
                <a:ext cx="649480" cy="632388"/>
              </a:xfrm>
              <a:prstGeom prst="ellipse">
                <a:avLst/>
              </a:prstGeom>
              <a:blipFill>
                <a:blip r:embed="rId3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Oval 168">
                <a:extLst>
                  <a:ext uri="{FF2B5EF4-FFF2-40B4-BE49-F238E27FC236}">
                    <a16:creationId xmlns:a16="http://schemas.microsoft.com/office/drawing/2014/main" id="{33FC2F0A-5F84-46D3-89D4-9BF8F8436445}"/>
                  </a:ext>
                </a:extLst>
              </p:cNvPr>
              <p:cNvSpPr/>
              <p:nvPr/>
            </p:nvSpPr>
            <p:spPr bwMode="gray">
              <a:xfrm>
                <a:off x="10600278" y="2373551"/>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9" name="Oval 168">
                <a:extLst>
                  <a:ext uri="{FF2B5EF4-FFF2-40B4-BE49-F238E27FC236}">
                    <a16:creationId xmlns:a16="http://schemas.microsoft.com/office/drawing/2014/main" id="{33FC2F0A-5F84-46D3-89D4-9BF8F8436445}"/>
                  </a:ext>
                </a:extLst>
              </p:cNvPr>
              <p:cNvSpPr>
                <a:spLocks noRot="1" noChangeAspect="1" noMove="1" noResize="1" noEditPoints="1" noAdjustHandles="1" noChangeArrowheads="1" noChangeShapeType="1" noTextEdit="1"/>
              </p:cNvSpPr>
              <p:nvPr/>
            </p:nvSpPr>
            <p:spPr bwMode="gray">
              <a:xfrm>
                <a:off x="10600278" y="2373551"/>
                <a:ext cx="649480" cy="632388"/>
              </a:xfrm>
              <a:prstGeom prst="ellipse">
                <a:avLst/>
              </a:prstGeom>
              <a:blipFill>
                <a:blip r:embed="rId33"/>
                <a:stretch>
                  <a:fillRect/>
                </a:stretch>
              </a:blipFill>
              <a:ln>
                <a:solidFill>
                  <a:schemeClr val="bg2"/>
                </a:solid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5570D5D6-3432-4ED9-9224-2E9ED6F2BC10}"/>
              </a:ext>
            </a:extLst>
          </p:cNvPr>
          <p:cNvCxnSpPr>
            <a:cxnSpLocks/>
            <a:stCxn id="167" idx="7"/>
            <a:endCxn id="168" idx="1"/>
          </p:cNvCxnSpPr>
          <p:nvPr/>
        </p:nvCxnSpPr>
        <p:spPr bwMode="gray">
          <a:xfrm>
            <a:off x="10609138" y="15850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1" name="Straight Arrow Connector 170">
            <a:extLst>
              <a:ext uri="{FF2B5EF4-FFF2-40B4-BE49-F238E27FC236}">
                <a16:creationId xmlns:a16="http://schemas.microsoft.com/office/drawing/2014/main" id="{4326F61A-C956-4661-AEC9-9A5319DA1357}"/>
              </a:ext>
            </a:extLst>
          </p:cNvPr>
          <p:cNvCxnSpPr>
            <a:cxnSpLocks/>
            <a:stCxn id="168" idx="3"/>
            <a:endCxn id="167" idx="5"/>
          </p:cNvCxnSpPr>
          <p:nvPr/>
        </p:nvCxnSpPr>
        <p:spPr bwMode="gray">
          <a:xfrm flipH="1">
            <a:off x="10609138" y="2032240"/>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2" name="Straight Arrow Connector 171">
            <a:extLst>
              <a:ext uri="{FF2B5EF4-FFF2-40B4-BE49-F238E27FC236}">
                <a16:creationId xmlns:a16="http://schemas.microsoft.com/office/drawing/2014/main" id="{C253D7C6-981B-4839-BA07-8478130BCBB1}"/>
              </a:ext>
            </a:extLst>
          </p:cNvPr>
          <p:cNvCxnSpPr>
            <a:cxnSpLocks/>
            <a:stCxn id="168" idx="4"/>
            <a:endCxn id="169" idx="7"/>
          </p:cNvCxnSpPr>
          <p:nvPr/>
        </p:nvCxnSpPr>
        <p:spPr bwMode="gray">
          <a:xfrm flipH="1">
            <a:off x="11154644" y="2124851"/>
            <a:ext cx="315880" cy="341311"/>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3" name="Straight Arrow Connector 172">
            <a:extLst>
              <a:ext uri="{FF2B5EF4-FFF2-40B4-BE49-F238E27FC236}">
                <a16:creationId xmlns:a16="http://schemas.microsoft.com/office/drawing/2014/main" id="{EFA68854-525A-487E-828A-72EDAE3C5706}"/>
              </a:ext>
            </a:extLst>
          </p:cNvPr>
          <p:cNvCxnSpPr>
            <a:cxnSpLocks/>
            <a:stCxn id="169" idx="1"/>
            <a:endCxn id="167" idx="4"/>
          </p:cNvCxnSpPr>
          <p:nvPr/>
        </p:nvCxnSpPr>
        <p:spPr bwMode="gray">
          <a:xfrm flipH="1" flipV="1">
            <a:off x="10379512" y="2124851"/>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74" name="Oval 173">
                <a:extLst>
                  <a:ext uri="{FF2B5EF4-FFF2-40B4-BE49-F238E27FC236}">
                    <a16:creationId xmlns:a16="http://schemas.microsoft.com/office/drawing/2014/main" id="{89611597-21C1-4595-B7F6-1F17B3F58DBD}"/>
                  </a:ext>
                </a:extLst>
              </p:cNvPr>
              <p:cNvSpPr/>
              <p:nvPr/>
            </p:nvSpPr>
            <p:spPr bwMode="gray">
              <a:xfrm>
                <a:off x="10180424" y="433065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4" name="Oval 173">
                <a:extLst>
                  <a:ext uri="{FF2B5EF4-FFF2-40B4-BE49-F238E27FC236}">
                    <a16:creationId xmlns:a16="http://schemas.microsoft.com/office/drawing/2014/main" id="{89611597-21C1-4595-B7F6-1F17B3F58DBD}"/>
                  </a:ext>
                </a:extLst>
              </p:cNvPr>
              <p:cNvSpPr>
                <a:spLocks noRot="1" noChangeAspect="1" noMove="1" noResize="1" noEditPoints="1" noAdjustHandles="1" noChangeArrowheads="1" noChangeShapeType="1" noTextEdit="1"/>
              </p:cNvSpPr>
              <p:nvPr/>
            </p:nvSpPr>
            <p:spPr bwMode="gray">
              <a:xfrm>
                <a:off x="10180424" y="4330658"/>
                <a:ext cx="649480" cy="632388"/>
              </a:xfrm>
              <a:prstGeom prst="ellipse">
                <a:avLst/>
              </a:prstGeom>
              <a:blipFill>
                <a:blip r:embed="rId3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5" name="Oval 174">
                <a:extLst>
                  <a:ext uri="{FF2B5EF4-FFF2-40B4-BE49-F238E27FC236}">
                    <a16:creationId xmlns:a16="http://schemas.microsoft.com/office/drawing/2014/main" id="{A84028CC-31C9-4F66-80A0-E8237DE84D20}"/>
                  </a:ext>
                </a:extLst>
              </p:cNvPr>
              <p:cNvSpPr/>
              <p:nvPr/>
            </p:nvSpPr>
            <p:spPr bwMode="gray">
              <a:xfrm>
                <a:off x="11154644" y="433065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5" name="Oval 174">
                <a:extLst>
                  <a:ext uri="{FF2B5EF4-FFF2-40B4-BE49-F238E27FC236}">
                    <a16:creationId xmlns:a16="http://schemas.microsoft.com/office/drawing/2014/main" id="{A84028CC-31C9-4F66-80A0-E8237DE84D20}"/>
                  </a:ext>
                </a:extLst>
              </p:cNvPr>
              <p:cNvSpPr>
                <a:spLocks noRot="1" noChangeAspect="1" noMove="1" noResize="1" noEditPoints="1" noAdjustHandles="1" noChangeArrowheads="1" noChangeShapeType="1" noTextEdit="1"/>
              </p:cNvSpPr>
              <p:nvPr/>
            </p:nvSpPr>
            <p:spPr bwMode="gray">
              <a:xfrm>
                <a:off x="11154644" y="4330657"/>
                <a:ext cx="649480" cy="632388"/>
              </a:xfrm>
              <a:prstGeom prst="ellipse">
                <a:avLst/>
              </a:prstGeom>
              <a:blipFill>
                <a:blip r:embed="rId3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Oval 175">
                <a:extLst>
                  <a:ext uri="{FF2B5EF4-FFF2-40B4-BE49-F238E27FC236}">
                    <a16:creationId xmlns:a16="http://schemas.microsoft.com/office/drawing/2014/main" id="{FAAEDE83-7355-4821-95C6-6F9D7F330B8B}"/>
                  </a:ext>
                </a:extLst>
              </p:cNvPr>
              <p:cNvSpPr/>
              <p:nvPr/>
            </p:nvSpPr>
            <p:spPr bwMode="gray">
              <a:xfrm>
                <a:off x="10613097" y="3385985"/>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6" name="Oval 175">
                <a:extLst>
                  <a:ext uri="{FF2B5EF4-FFF2-40B4-BE49-F238E27FC236}">
                    <a16:creationId xmlns:a16="http://schemas.microsoft.com/office/drawing/2014/main" id="{FAAEDE83-7355-4821-95C6-6F9D7F330B8B}"/>
                  </a:ext>
                </a:extLst>
              </p:cNvPr>
              <p:cNvSpPr>
                <a:spLocks noRot="1" noChangeAspect="1" noMove="1" noResize="1" noEditPoints="1" noAdjustHandles="1" noChangeArrowheads="1" noChangeShapeType="1" noTextEdit="1"/>
              </p:cNvSpPr>
              <p:nvPr/>
            </p:nvSpPr>
            <p:spPr bwMode="gray">
              <a:xfrm>
                <a:off x="10613097" y="3385985"/>
                <a:ext cx="649480" cy="632388"/>
              </a:xfrm>
              <a:prstGeom prst="ellipse">
                <a:avLst/>
              </a:prstGeom>
              <a:blipFill>
                <a:blip r:embed="rId36"/>
                <a:stretch>
                  <a:fillRect/>
                </a:stretch>
              </a:blipFill>
              <a:ln>
                <a:solidFill>
                  <a:schemeClr val="bg2"/>
                </a:solidFill>
              </a:ln>
            </p:spPr>
            <p:txBody>
              <a:bodyPr/>
              <a:lstStyle/>
              <a:p>
                <a:r>
                  <a:rPr lang="en-US">
                    <a:noFill/>
                  </a:rPr>
                  <a:t> </a:t>
                </a:r>
              </a:p>
            </p:txBody>
          </p:sp>
        </mc:Fallback>
      </mc:AlternateContent>
      <p:cxnSp>
        <p:nvCxnSpPr>
          <p:cNvPr id="177" name="Straight Arrow Connector 176">
            <a:extLst>
              <a:ext uri="{FF2B5EF4-FFF2-40B4-BE49-F238E27FC236}">
                <a16:creationId xmlns:a16="http://schemas.microsoft.com/office/drawing/2014/main" id="{8A4D5EEE-8FA5-43F0-A93F-7D36F7EBA1FF}"/>
              </a:ext>
            </a:extLst>
          </p:cNvPr>
          <p:cNvCxnSpPr>
            <a:cxnSpLocks/>
            <a:stCxn id="174" idx="7"/>
            <a:endCxn id="175" idx="1"/>
          </p:cNvCxnSpPr>
          <p:nvPr/>
        </p:nvCxnSpPr>
        <p:spPr bwMode="gray">
          <a:xfrm flipV="1">
            <a:off x="10734790" y="44232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8" name="Straight Arrow Connector 177">
            <a:extLst>
              <a:ext uri="{FF2B5EF4-FFF2-40B4-BE49-F238E27FC236}">
                <a16:creationId xmlns:a16="http://schemas.microsoft.com/office/drawing/2014/main" id="{9F6F72CB-FFEE-4DA9-80C6-BB72B9EF3120}"/>
              </a:ext>
            </a:extLst>
          </p:cNvPr>
          <p:cNvCxnSpPr>
            <a:cxnSpLocks/>
            <a:stCxn id="175" idx="3"/>
            <a:endCxn id="174" idx="5"/>
          </p:cNvCxnSpPr>
          <p:nvPr/>
        </p:nvCxnSpPr>
        <p:spPr bwMode="gray">
          <a:xfrm flipH="1">
            <a:off x="10734790" y="4870434"/>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9" name="Straight Arrow Connector 178">
            <a:extLst>
              <a:ext uri="{FF2B5EF4-FFF2-40B4-BE49-F238E27FC236}">
                <a16:creationId xmlns:a16="http://schemas.microsoft.com/office/drawing/2014/main" id="{7C50EF7A-5542-4ABA-A6D5-B22B08AC23BD}"/>
              </a:ext>
            </a:extLst>
          </p:cNvPr>
          <p:cNvCxnSpPr>
            <a:cxnSpLocks/>
            <a:stCxn id="175" idx="0"/>
            <a:endCxn id="176" idx="5"/>
          </p:cNvCxnSpPr>
          <p:nvPr/>
        </p:nvCxnSpPr>
        <p:spPr bwMode="gray">
          <a:xfrm flipH="1" flipV="1">
            <a:off x="11167463" y="3925762"/>
            <a:ext cx="311921" cy="404895"/>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1" name="Straight Arrow Connector 180">
            <a:extLst>
              <a:ext uri="{FF2B5EF4-FFF2-40B4-BE49-F238E27FC236}">
                <a16:creationId xmlns:a16="http://schemas.microsoft.com/office/drawing/2014/main" id="{994166D4-C951-40A6-9C5F-D4643DE2C446}"/>
              </a:ext>
            </a:extLst>
          </p:cNvPr>
          <p:cNvCxnSpPr>
            <a:cxnSpLocks/>
            <a:stCxn id="169" idx="4"/>
            <a:endCxn id="176" idx="0"/>
          </p:cNvCxnSpPr>
          <p:nvPr/>
        </p:nvCxnSpPr>
        <p:spPr bwMode="gray">
          <a:xfrm>
            <a:off x="10925018" y="3005939"/>
            <a:ext cx="12819" cy="380046"/>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Connector: Elbow 181">
            <a:extLst>
              <a:ext uri="{FF2B5EF4-FFF2-40B4-BE49-F238E27FC236}">
                <a16:creationId xmlns:a16="http://schemas.microsoft.com/office/drawing/2014/main" id="{AD62170E-7207-42E8-B0D4-44EE3350E1E0}"/>
              </a:ext>
            </a:extLst>
          </p:cNvPr>
          <p:cNvCxnSpPr>
            <a:cxnSpLocks/>
            <a:stCxn id="176" idx="2"/>
            <a:endCxn id="167" idx="3"/>
          </p:cNvCxnSpPr>
          <p:nvPr/>
        </p:nvCxnSpPr>
        <p:spPr bwMode="gray">
          <a:xfrm rot="10800000">
            <a:off x="10149887" y="2032241"/>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3" name="Connector: Elbow 182">
            <a:extLst>
              <a:ext uri="{FF2B5EF4-FFF2-40B4-BE49-F238E27FC236}">
                <a16:creationId xmlns:a16="http://schemas.microsoft.com/office/drawing/2014/main" id="{5B3F8CC7-80EC-40D4-A9CB-08D78D7B885A}"/>
              </a:ext>
            </a:extLst>
          </p:cNvPr>
          <p:cNvCxnSpPr>
            <a:cxnSpLocks/>
            <a:stCxn id="174" idx="4"/>
            <a:endCxn id="167" idx="0"/>
          </p:cNvCxnSpPr>
          <p:nvPr/>
        </p:nvCxnSpPr>
        <p:spPr bwMode="gray">
          <a:xfrm rot="5400000" flipH="1">
            <a:off x="8707046" y="3164929"/>
            <a:ext cx="3470583" cy="125652"/>
          </a:xfrm>
          <a:prstGeom prst="bentConnector5">
            <a:avLst>
              <a:gd name="adj1" fmla="val -6587"/>
              <a:gd name="adj2" fmla="val 504583"/>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4" name="Straight Arrow Connector 183">
            <a:extLst>
              <a:ext uri="{FF2B5EF4-FFF2-40B4-BE49-F238E27FC236}">
                <a16:creationId xmlns:a16="http://schemas.microsoft.com/office/drawing/2014/main" id="{9F3DE30F-DBE6-4328-8FF9-BF7FEE0E3CDF}"/>
              </a:ext>
            </a:extLst>
          </p:cNvPr>
          <p:cNvCxnSpPr>
            <a:cxnSpLocks/>
            <a:stCxn id="176" idx="3"/>
            <a:endCxn id="174" idx="0"/>
          </p:cNvCxnSpPr>
          <p:nvPr/>
        </p:nvCxnSpPr>
        <p:spPr bwMode="gray">
          <a:xfrm flipH="1">
            <a:off x="10505164" y="3925762"/>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5" name="Connector: Elbow 184">
            <a:extLst>
              <a:ext uri="{FF2B5EF4-FFF2-40B4-BE49-F238E27FC236}">
                <a16:creationId xmlns:a16="http://schemas.microsoft.com/office/drawing/2014/main" id="{4D7A4D4E-2B2C-4066-9DFA-7AD6C186F94F}"/>
              </a:ext>
            </a:extLst>
          </p:cNvPr>
          <p:cNvCxnSpPr>
            <a:cxnSpLocks/>
            <a:stCxn id="167" idx="2"/>
            <a:endCxn id="174" idx="2"/>
          </p:cNvCxnSpPr>
          <p:nvPr/>
        </p:nvCxnSpPr>
        <p:spPr bwMode="gray">
          <a:xfrm rot="10800000" flipH="1" flipV="1">
            <a:off x="10054772" y="1808656"/>
            <a:ext cx="125652" cy="2838195"/>
          </a:xfrm>
          <a:prstGeom prst="bentConnector3">
            <a:avLst>
              <a:gd name="adj1" fmla="val -6263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5" name="Connector: Elbow 194">
            <a:extLst>
              <a:ext uri="{FF2B5EF4-FFF2-40B4-BE49-F238E27FC236}">
                <a16:creationId xmlns:a16="http://schemas.microsoft.com/office/drawing/2014/main" id="{AF5CACD5-4B59-45E5-B086-6D7A15E6D4DC}"/>
              </a:ext>
            </a:extLst>
          </p:cNvPr>
          <p:cNvCxnSpPr>
            <a:cxnSpLocks/>
            <a:stCxn id="168" idx="6"/>
            <a:endCxn id="175" idx="6"/>
          </p:cNvCxnSpPr>
          <p:nvPr/>
        </p:nvCxnSpPr>
        <p:spPr bwMode="gray">
          <a:xfrm>
            <a:off x="11795264" y="1808657"/>
            <a:ext cx="8860" cy="2838194"/>
          </a:xfrm>
          <a:prstGeom prst="bentConnector3">
            <a:avLst>
              <a:gd name="adj1" fmla="val 2680135"/>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8" name="Connector: Elbow 197">
            <a:extLst>
              <a:ext uri="{FF2B5EF4-FFF2-40B4-BE49-F238E27FC236}">
                <a16:creationId xmlns:a16="http://schemas.microsoft.com/office/drawing/2014/main" id="{63D6E1EE-99DC-4699-87FF-194AA51E4EE1}"/>
              </a:ext>
            </a:extLst>
          </p:cNvPr>
          <p:cNvCxnSpPr>
            <a:cxnSpLocks/>
            <a:stCxn id="149" idx="6"/>
            <a:endCxn id="156" idx="6"/>
          </p:cNvCxnSpPr>
          <p:nvPr/>
        </p:nvCxnSpPr>
        <p:spPr bwMode="gray">
          <a:xfrm>
            <a:off x="9374976" y="1792891"/>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008855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3FB8B9-D987-428B-9DEF-11C4BFB32DC4}"/>
              </a:ext>
            </a:extLst>
          </p:cNvPr>
          <p:cNvSpPr>
            <a:spLocks noGrp="1"/>
          </p:cNvSpPr>
          <p:nvPr>
            <p:ph type="title"/>
          </p:nvPr>
        </p:nvSpPr>
        <p:spPr/>
        <p:txBody>
          <a:bodyPr/>
          <a:lstStyle/>
          <a:p>
            <a:r>
              <a:rPr lang="en-US" dirty="0"/>
              <a:t>Computation using a Markov Chain</a:t>
            </a:r>
          </a:p>
        </p:txBody>
      </p:sp>
      <p:sp>
        <p:nvSpPr>
          <p:cNvPr id="4" name="Slide Number Placeholder 3">
            <a:extLst>
              <a:ext uri="{FF2B5EF4-FFF2-40B4-BE49-F238E27FC236}">
                <a16:creationId xmlns:a16="http://schemas.microsoft.com/office/drawing/2014/main" id="{1588C119-C934-4DC8-AAC3-F4289A3B79AE}"/>
              </a:ext>
            </a:extLst>
          </p:cNvPr>
          <p:cNvSpPr>
            <a:spLocks noGrp="1"/>
          </p:cNvSpPr>
          <p:nvPr>
            <p:ph type="sldNum" sz="quarter" idx="16"/>
          </p:nvPr>
        </p:nvSpPr>
        <p:spPr/>
        <p:txBody>
          <a:bodyPr/>
          <a:lstStyle/>
          <a:p>
            <a:fld id="{81561042-0DC2-4A04-AA50-F6D44EB20EBA}" type="slidenum">
              <a:rPr lang="en-US" smtClean="0"/>
              <a:t>11</a:t>
            </a:fld>
            <a:endParaRPr lang="en-US"/>
          </a:p>
        </p:txBody>
      </p:sp>
      <p:sp>
        <p:nvSpPr>
          <p:cNvPr id="5" name="Oval 4">
            <a:extLst>
              <a:ext uri="{FF2B5EF4-FFF2-40B4-BE49-F238E27FC236}">
                <a16:creationId xmlns:a16="http://schemas.microsoft.com/office/drawing/2014/main" id="{045B8D85-2079-495C-BD8A-FAC474439ADC}"/>
              </a:ext>
            </a:extLst>
          </p:cNvPr>
          <p:cNvSpPr/>
          <p:nvPr/>
        </p:nvSpPr>
        <p:spPr bwMode="gray">
          <a:xfrm>
            <a:off x="393340" y="1215955"/>
            <a:ext cx="713232" cy="713232"/>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6" name="Oval 5">
            <a:extLst>
              <a:ext uri="{FF2B5EF4-FFF2-40B4-BE49-F238E27FC236}">
                <a16:creationId xmlns:a16="http://schemas.microsoft.com/office/drawing/2014/main" id="{742E8C4A-87D6-46CA-BC7E-4E38B159917E}"/>
              </a:ext>
            </a:extLst>
          </p:cNvPr>
          <p:cNvSpPr/>
          <p:nvPr/>
        </p:nvSpPr>
        <p:spPr bwMode="gray">
          <a:xfrm>
            <a:off x="393340" y="2476233"/>
            <a:ext cx="713232" cy="713232"/>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cxnSp>
        <p:nvCxnSpPr>
          <p:cNvPr id="7" name="Straight Arrow Connector 6">
            <a:extLst>
              <a:ext uri="{FF2B5EF4-FFF2-40B4-BE49-F238E27FC236}">
                <a16:creationId xmlns:a16="http://schemas.microsoft.com/office/drawing/2014/main" id="{7DA2FE09-D3EE-4D2B-AB55-77AABBCF2C39}"/>
              </a:ext>
            </a:extLst>
          </p:cNvPr>
          <p:cNvCxnSpPr>
            <a:cxnSpLocks/>
            <a:stCxn id="5" idx="4"/>
            <a:endCxn id="6" idx="0"/>
          </p:cNvCxnSpPr>
          <p:nvPr/>
        </p:nvCxnSpPr>
        <p:spPr bwMode="gray">
          <a:xfrm>
            <a:off x="749956" y="1929187"/>
            <a:ext cx="0" cy="54704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ACF9DBDF-E26B-4391-B6FC-B71D32500A72}"/>
              </a:ext>
            </a:extLst>
          </p:cNvPr>
          <p:cNvSpPr/>
          <p:nvPr/>
        </p:nvSpPr>
        <p:spPr bwMode="gray">
          <a:xfrm>
            <a:off x="1802700" y="2476233"/>
            <a:ext cx="713232" cy="711595"/>
          </a:xfrm>
          <a:prstGeom prst="ellipse">
            <a:avLst/>
          </a:prstGeom>
          <a:solidFill>
            <a:schemeClr val="tx1">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9" name="Oval 8">
            <a:extLst>
              <a:ext uri="{FF2B5EF4-FFF2-40B4-BE49-F238E27FC236}">
                <a16:creationId xmlns:a16="http://schemas.microsoft.com/office/drawing/2014/main" id="{E52D5496-4901-4489-8676-05F6FCBA6C19}"/>
              </a:ext>
            </a:extLst>
          </p:cNvPr>
          <p:cNvSpPr/>
          <p:nvPr/>
        </p:nvSpPr>
        <p:spPr bwMode="gray">
          <a:xfrm>
            <a:off x="1802701" y="1215955"/>
            <a:ext cx="713232" cy="713232"/>
          </a:xfrm>
          <a:prstGeom prst="ellipse">
            <a:avLst/>
          </a:prstGeom>
          <a:solidFill>
            <a:schemeClr val="accent4">
              <a:lumMod val="40000"/>
              <a:lumOff val="6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10" name="Straight Arrow Connector 9">
            <a:extLst>
              <a:ext uri="{FF2B5EF4-FFF2-40B4-BE49-F238E27FC236}">
                <a16:creationId xmlns:a16="http://schemas.microsoft.com/office/drawing/2014/main" id="{E524AE2B-541C-4D53-872C-57C4552204BE}"/>
              </a:ext>
            </a:extLst>
          </p:cNvPr>
          <p:cNvCxnSpPr>
            <a:cxnSpLocks/>
            <a:stCxn id="6" idx="6"/>
            <a:endCxn id="8" idx="2"/>
          </p:cNvCxnSpPr>
          <p:nvPr/>
        </p:nvCxnSpPr>
        <p:spPr bwMode="gray">
          <a:xfrm flipV="1">
            <a:off x="1106572" y="2832031"/>
            <a:ext cx="696128" cy="818"/>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7B60C2F-6280-474D-BE79-6F61A1B244EE}"/>
              </a:ext>
            </a:extLst>
          </p:cNvPr>
          <p:cNvCxnSpPr>
            <a:cxnSpLocks/>
            <a:stCxn id="9" idx="3"/>
            <a:endCxn id="6" idx="7"/>
          </p:cNvCxnSpPr>
          <p:nvPr/>
        </p:nvCxnSpPr>
        <p:spPr bwMode="gray">
          <a:xfrm flipH="1">
            <a:off x="1002122" y="1824737"/>
            <a:ext cx="905029" cy="75594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F294E51-33F4-4DF6-A279-111A15B7CA55}"/>
              </a:ext>
            </a:extLst>
          </p:cNvPr>
          <p:cNvCxnSpPr>
            <a:cxnSpLocks/>
            <a:stCxn id="5" idx="6"/>
            <a:endCxn id="9" idx="2"/>
          </p:cNvCxnSpPr>
          <p:nvPr/>
        </p:nvCxnSpPr>
        <p:spPr bwMode="gray">
          <a:xfrm>
            <a:off x="1106572" y="1572571"/>
            <a:ext cx="696129" cy="0"/>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FCD1431-89FF-4B2B-AE8B-E18E8F13CB00}"/>
              </a:ext>
            </a:extLst>
          </p:cNvPr>
          <p:cNvCxnSpPr>
            <a:cxnSpLocks/>
            <a:stCxn id="9" idx="4"/>
            <a:endCxn id="8" idx="0"/>
          </p:cNvCxnSpPr>
          <p:nvPr/>
        </p:nvCxnSpPr>
        <p:spPr bwMode="gray">
          <a:xfrm flipH="1">
            <a:off x="2159316" y="1929187"/>
            <a:ext cx="1" cy="54704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CA33BE7-5B01-4484-A5ED-BEE76C8538FA}"/>
              </a:ext>
            </a:extLst>
          </p:cNvPr>
          <p:cNvCxnSpPr>
            <a:cxnSpLocks/>
            <a:stCxn id="6" idx="6"/>
            <a:endCxn id="9" idx="4"/>
          </p:cNvCxnSpPr>
          <p:nvPr/>
        </p:nvCxnSpPr>
        <p:spPr bwMode="gray">
          <a:xfrm flipV="1">
            <a:off x="1106572" y="1929187"/>
            <a:ext cx="1052745" cy="903662"/>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110" name="TextBox 4109">
                <a:extLst>
                  <a:ext uri="{FF2B5EF4-FFF2-40B4-BE49-F238E27FC236}">
                    <a16:creationId xmlns:a16="http://schemas.microsoft.com/office/drawing/2014/main" id="{D50A73AC-C3A8-44CE-8439-DE8D68F77FB8}"/>
                  </a:ext>
                </a:extLst>
              </p:cNvPr>
              <p:cNvSpPr txBox="1"/>
              <p:nvPr/>
            </p:nvSpPr>
            <p:spPr bwMode="gray">
              <a:xfrm>
                <a:off x="2636076" y="2168243"/>
                <a:ext cx="2512950"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plcHide m:val="on"/>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0</m:t>
                                </m:r>
                              </m:e>
                              <m:e>
                                <m:r>
                                  <a:rPr lang="en-US" i="1" smtClean="0">
                                    <a:latin typeface="Cambria Math" panose="02040503050406030204" pitchFamily="18" charset="0"/>
                                  </a:rPr>
                                  <m:t>0</m:t>
                                </m:r>
                              </m:e>
                              <m:e>
                                <m:r>
                                  <a:rPr lang="en-US" b="0" i="1" smtClean="0">
                                    <a:latin typeface="Cambria Math" panose="02040503050406030204" pitchFamily="18" charset="0"/>
                                  </a:rPr>
                                  <m:t>0.5</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i="1" smtClean="0">
                                    <a:latin typeface="Cambria Math" panose="02040503050406030204" pitchFamily="18" charset="0"/>
                                  </a:rPr>
                                  <m:t>0</m:t>
                                </m:r>
                              </m:e>
                            </m:mr>
                            <m:mr>
                              <m:e>
                                <m:eqArr>
                                  <m:eqArrPr>
                                    <m:ctrlPr>
                                      <a:rPr lang="en-US" i="1" smtClean="0">
                                        <a:latin typeface="Cambria Math" panose="02040503050406030204" pitchFamily="18" charset="0"/>
                                      </a:rPr>
                                    </m:ctrlPr>
                                  </m:eqArrPr>
                                  <m:e>
                                    <m:r>
                                      <a:rPr lang="en-US" i="1" smtClean="0">
                                        <a:latin typeface="Cambria Math" panose="02040503050406030204" pitchFamily="18" charset="0"/>
                                      </a:rPr>
                                      <m:t>0</m:t>
                                    </m:r>
                                  </m:e>
                                  <m:e>
                                    <m:r>
                                      <a:rPr lang="en-US"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en-US" b="0" i="1" smtClean="0">
                                        <a:latin typeface="Cambria Math" panose="02040503050406030204" pitchFamily="18" charset="0"/>
                                      </a:rPr>
                                      <m:t>0.5</m:t>
                                    </m:r>
                                  </m:e>
                                  <m:e>
                                    <m:r>
                                      <a:rPr lang="en-US" b="0" i="1" smtClean="0">
                                        <a:latin typeface="Cambria Math" panose="02040503050406030204" pitchFamily="18" charset="0"/>
                                      </a:rPr>
                                      <m:t>0.5</m:t>
                                    </m:r>
                                  </m:e>
                                </m:eqArr>
                              </m:e>
                              <m:e>
                                <m:eqArr>
                                  <m:eqArrPr>
                                    <m:ctrlPr>
                                      <a:rPr lang="en-US"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0.5</m:t>
                                    </m:r>
                                  </m:e>
                                </m:eqArr>
                              </m:e>
                            </m:mr>
                          </m:m>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.5</m:t>
                                </m:r>
                              </m:e>
                            </m:mr>
                            <m:mr>
                              <m:e>
                                <m:r>
                                  <a:rPr lang="en-US" b="0" i="1" smtClean="0">
                                    <a:latin typeface="Cambria Math" panose="02040503050406030204" pitchFamily="18" charset="0"/>
                                  </a:rPr>
                                  <m:t>0.5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0</m:t>
                                    </m:r>
                                  </m:e>
                                </m:eqArr>
                              </m:e>
                            </m:mr>
                          </m:m>
                        </m:e>
                      </m:d>
                    </m:oMath>
                  </m:oMathPara>
                </a14:m>
                <a:endParaRPr lang="en-US" dirty="0" err="1"/>
              </a:p>
            </p:txBody>
          </p:sp>
        </mc:Choice>
        <mc:Fallback xmlns="">
          <p:sp>
            <p:nvSpPr>
              <p:cNvPr id="4110" name="TextBox 4109">
                <a:extLst>
                  <a:ext uri="{FF2B5EF4-FFF2-40B4-BE49-F238E27FC236}">
                    <a16:creationId xmlns:a16="http://schemas.microsoft.com/office/drawing/2014/main" id="{D50A73AC-C3A8-44CE-8439-DE8D68F77FB8}"/>
                  </a:ext>
                </a:extLst>
              </p:cNvPr>
              <p:cNvSpPr txBox="1">
                <a:spLocks noRot="1" noChangeAspect="1" noMove="1" noResize="1" noEditPoints="1" noAdjustHandles="1" noChangeArrowheads="1" noChangeShapeType="1" noTextEdit="1"/>
              </p:cNvSpPr>
              <p:nvPr/>
            </p:nvSpPr>
            <p:spPr bwMode="gray">
              <a:xfrm>
                <a:off x="2636076" y="2168243"/>
                <a:ext cx="2512950" cy="1010889"/>
              </a:xfrm>
              <a:prstGeom prst="rect">
                <a:avLst/>
              </a:prstGeom>
              <a:blipFill>
                <a:blip r:embed="rId2"/>
                <a:stretch>
                  <a:fillRect b="-602"/>
                </a:stretch>
              </a:blipFill>
            </p:spPr>
            <p:txBody>
              <a:bodyPr/>
              <a:lstStyle/>
              <a:p>
                <a:r>
                  <a:rPr lang="en-US">
                    <a:noFill/>
                  </a:rPr>
                  <a:t> </a:t>
                </a:r>
              </a:p>
            </p:txBody>
          </p:sp>
        </mc:Fallback>
      </mc:AlternateContent>
      <p:sp>
        <p:nvSpPr>
          <p:cNvPr id="4131" name="TextBox 4130">
            <a:extLst>
              <a:ext uri="{FF2B5EF4-FFF2-40B4-BE49-F238E27FC236}">
                <a16:creationId xmlns:a16="http://schemas.microsoft.com/office/drawing/2014/main" id="{921944FF-5147-4622-BE2E-641803BDE642}"/>
              </a:ext>
            </a:extLst>
          </p:cNvPr>
          <p:cNvSpPr txBox="1"/>
          <p:nvPr/>
        </p:nvSpPr>
        <p:spPr bwMode="gray">
          <a:xfrm>
            <a:off x="1407332" y="1776981"/>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O.5</a:t>
            </a:r>
          </a:p>
        </p:txBody>
      </p:sp>
      <p:sp>
        <p:nvSpPr>
          <p:cNvPr id="100" name="TextBox 99">
            <a:extLst>
              <a:ext uri="{FF2B5EF4-FFF2-40B4-BE49-F238E27FC236}">
                <a16:creationId xmlns:a16="http://schemas.microsoft.com/office/drawing/2014/main" id="{2DBC65CA-C543-47F4-9F47-98C9D2AA8C3D}"/>
              </a:ext>
            </a:extLst>
          </p:cNvPr>
          <p:cNvSpPr txBox="1"/>
          <p:nvPr/>
        </p:nvSpPr>
        <p:spPr bwMode="gray">
          <a:xfrm>
            <a:off x="1454636" y="2554431"/>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O.5</a:t>
            </a:r>
          </a:p>
        </p:txBody>
      </p:sp>
      <p:sp>
        <p:nvSpPr>
          <p:cNvPr id="101" name="TextBox 100">
            <a:extLst>
              <a:ext uri="{FF2B5EF4-FFF2-40B4-BE49-F238E27FC236}">
                <a16:creationId xmlns:a16="http://schemas.microsoft.com/office/drawing/2014/main" id="{339A78E0-FE2D-4455-B77D-596C09901824}"/>
              </a:ext>
            </a:extLst>
          </p:cNvPr>
          <p:cNvSpPr txBox="1"/>
          <p:nvPr/>
        </p:nvSpPr>
        <p:spPr bwMode="gray">
          <a:xfrm>
            <a:off x="2213798" y="1979484"/>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0.5</a:t>
            </a:r>
          </a:p>
        </p:txBody>
      </p:sp>
      <p:sp>
        <p:nvSpPr>
          <p:cNvPr id="102" name="TextBox 101">
            <a:extLst>
              <a:ext uri="{FF2B5EF4-FFF2-40B4-BE49-F238E27FC236}">
                <a16:creationId xmlns:a16="http://schemas.microsoft.com/office/drawing/2014/main" id="{187A18E5-E666-44B3-A13F-688278989EB2}"/>
              </a:ext>
            </a:extLst>
          </p:cNvPr>
          <p:cNvSpPr txBox="1"/>
          <p:nvPr/>
        </p:nvSpPr>
        <p:spPr bwMode="gray">
          <a:xfrm>
            <a:off x="1284851" y="2921159"/>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0.5</a:t>
            </a:r>
          </a:p>
        </p:txBody>
      </p:sp>
      <p:sp>
        <p:nvSpPr>
          <p:cNvPr id="103" name="TextBox 102">
            <a:extLst>
              <a:ext uri="{FF2B5EF4-FFF2-40B4-BE49-F238E27FC236}">
                <a16:creationId xmlns:a16="http://schemas.microsoft.com/office/drawing/2014/main" id="{3CEDE6B8-F0EF-4EF9-BF99-7EDCD9942F46}"/>
              </a:ext>
            </a:extLst>
          </p:cNvPr>
          <p:cNvSpPr txBox="1"/>
          <p:nvPr/>
        </p:nvSpPr>
        <p:spPr bwMode="gray">
          <a:xfrm>
            <a:off x="1247097" y="1311756"/>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0.5</a:t>
            </a:r>
          </a:p>
        </p:txBody>
      </p:sp>
      <p:sp>
        <p:nvSpPr>
          <p:cNvPr id="104" name="TextBox 103">
            <a:extLst>
              <a:ext uri="{FF2B5EF4-FFF2-40B4-BE49-F238E27FC236}">
                <a16:creationId xmlns:a16="http://schemas.microsoft.com/office/drawing/2014/main" id="{12FA7C3C-F701-45D3-85D1-52458D58BA68}"/>
              </a:ext>
            </a:extLst>
          </p:cNvPr>
          <p:cNvSpPr txBox="1"/>
          <p:nvPr/>
        </p:nvSpPr>
        <p:spPr bwMode="gray">
          <a:xfrm>
            <a:off x="447822" y="2062600"/>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0.5</a:t>
            </a:r>
          </a:p>
        </p:txBody>
      </p:sp>
      <p:cxnSp>
        <p:nvCxnSpPr>
          <p:cNvPr id="105" name="Straight Arrow Connector 104">
            <a:extLst>
              <a:ext uri="{FF2B5EF4-FFF2-40B4-BE49-F238E27FC236}">
                <a16:creationId xmlns:a16="http://schemas.microsoft.com/office/drawing/2014/main" id="{11FF1545-010C-4D1C-8E3C-88100C171225}"/>
              </a:ext>
            </a:extLst>
          </p:cNvPr>
          <p:cNvCxnSpPr>
            <a:cxnSpLocks/>
            <a:stCxn id="5" idx="5"/>
            <a:endCxn id="8" idx="1"/>
          </p:cNvCxnSpPr>
          <p:nvPr/>
        </p:nvCxnSpPr>
        <p:spPr bwMode="gray">
          <a:xfrm>
            <a:off x="1002122" y="1824737"/>
            <a:ext cx="905028" cy="75570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8" name="TextBox 107">
            <a:extLst>
              <a:ext uri="{FF2B5EF4-FFF2-40B4-BE49-F238E27FC236}">
                <a16:creationId xmlns:a16="http://schemas.microsoft.com/office/drawing/2014/main" id="{29FED795-9570-42B3-8232-760AEBBCCBC6}"/>
              </a:ext>
            </a:extLst>
          </p:cNvPr>
          <p:cNvSpPr txBox="1"/>
          <p:nvPr/>
        </p:nvSpPr>
        <p:spPr bwMode="gray">
          <a:xfrm>
            <a:off x="1009199" y="1981144"/>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O.5</a:t>
            </a:r>
          </a:p>
        </p:txBody>
      </p:sp>
      <p:sp>
        <p:nvSpPr>
          <p:cNvPr id="4134" name="TextBox 4133">
            <a:extLst>
              <a:ext uri="{FF2B5EF4-FFF2-40B4-BE49-F238E27FC236}">
                <a16:creationId xmlns:a16="http://schemas.microsoft.com/office/drawing/2014/main" id="{66A71684-B70D-4A28-8C50-B4E6CC5D05CA}"/>
              </a:ext>
            </a:extLst>
          </p:cNvPr>
          <p:cNvSpPr txBox="1"/>
          <p:nvPr/>
        </p:nvSpPr>
        <p:spPr bwMode="gray">
          <a:xfrm>
            <a:off x="3152643" y="1877945"/>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A</a:t>
            </a:r>
          </a:p>
        </p:txBody>
      </p:sp>
      <p:sp>
        <p:nvSpPr>
          <p:cNvPr id="110" name="TextBox 109">
            <a:extLst>
              <a:ext uri="{FF2B5EF4-FFF2-40B4-BE49-F238E27FC236}">
                <a16:creationId xmlns:a16="http://schemas.microsoft.com/office/drawing/2014/main" id="{0BEA2DED-C287-447B-A1A5-844457454864}"/>
              </a:ext>
            </a:extLst>
          </p:cNvPr>
          <p:cNvSpPr txBox="1"/>
          <p:nvPr/>
        </p:nvSpPr>
        <p:spPr bwMode="gray">
          <a:xfrm>
            <a:off x="3533319" y="1869071"/>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B</a:t>
            </a:r>
          </a:p>
        </p:txBody>
      </p:sp>
      <p:sp>
        <p:nvSpPr>
          <p:cNvPr id="111" name="TextBox 110">
            <a:extLst>
              <a:ext uri="{FF2B5EF4-FFF2-40B4-BE49-F238E27FC236}">
                <a16:creationId xmlns:a16="http://schemas.microsoft.com/office/drawing/2014/main" id="{E4D61A04-529C-4DC0-B452-29E62BF9AD1E}"/>
              </a:ext>
            </a:extLst>
          </p:cNvPr>
          <p:cNvSpPr txBox="1"/>
          <p:nvPr/>
        </p:nvSpPr>
        <p:spPr bwMode="gray">
          <a:xfrm>
            <a:off x="4037908" y="1877944"/>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C</a:t>
            </a:r>
          </a:p>
        </p:txBody>
      </p:sp>
      <p:sp>
        <p:nvSpPr>
          <p:cNvPr id="112" name="TextBox 111">
            <a:extLst>
              <a:ext uri="{FF2B5EF4-FFF2-40B4-BE49-F238E27FC236}">
                <a16:creationId xmlns:a16="http://schemas.microsoft.com/office/drawing/2014/main" id="{FD6B4B60-184A-4EDC-933C-0E2FBD838CAE}"/>
              </a:ext>
            </a:extLst>
          </p:cNvPr>
          <p:cNvSpPr txBox="1"/>
          <p:nvPr/>
        </p:nvSpPr>
        <p:spPr bwMode="gray">
          <a:xfrm>
            <a:off x="4433053" y="1869071"/>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D</a:t>
            </a:r>
          </a:p>
        </p:txBody>
      </p:sp>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DE0D726F-6C74-4E9D-AA0C-001EA69CEF39}"/>
                  </a:ext>
                </a:extLst>
              </p:cNvPr>
              <p:cNvSpPr txBox="1"/>
              <p:nvPr/>
            </p:nvSpPr>
            <p:spPr bwMode="gray">
              <a:xfrm>
                <a:off x="5126601" y="2157564"/>
                <a:ext cx="1104246"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X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.25</m:t>
                              </m:r>
                            </m:e>
                          </m:mr>
                          <m:mr>
                            <m:e>
                              <m:r>
                                <a:rPr lang="en-US" b="0" i="1" smtClean="0">
                                  <a:latin typeface="Cambria Math" panose="02040503050406030204" pitchFamily="18" charset="0"/>
                                </a:rPr>
                                <m:t>0.25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0.25</m:t>
                                  </m:r>
                                </m:e>
                                <m:e>
                                  <m:r>
                                    <a:rPr lang="en-US" b="0" i="1" smtClean="0">
                                      <a:latin typeface="Cambria Math" panose="02040503050406030204" pitchFamily="18" charset="0"/>
                                    </a:rPr>
                                    <m:t>0.25</m:t>
                                  </m:r>
                                </m:e>
                              </m:eqArr>
                            </m:e>
                          </m:mr>
                        </m:m>
                      </m:e>
                    </m:d>
                  </m:oMath>
                </a14:m>
                <a:endParaRPr lang="en-US" dirty="0" err="1"/>
              </a:p>
            </p:txBody>
          </p:sp>
        </mc:Choice>
        <mc:Fallback xmlns="">
          <p:sp>
            <p:nvSpPr>
              <p:cNvPr id="113" name="TextBox 112">
                <a:extLst>
                  <a:ext uri="{FF2B5EF4-FFF2-40B4-BE49-F238E27FC236}">
                    <a16:creationId xmlns:a16="http://schemas.microsoft.com/office/drawing/2014/main" id="{DE0D726F-6C74-4E9D-AA0C-001EA69CEF39}"/>
                  </a:ext>
                </a:extLst>
              </p:cNvPr>
              <p:cNvSpPr txBox="1">
                <a:spLocks noRot="1" noChangeAspect="1" noMove="1" noResize="1" noEditPoints="1" noAdjustHandles="1" noChangeArrowheads="1" noChangeShapeType="1" noTextEdit="1"/>
              </p:cNvSpPr>
              <p:nvPr/>
            </p:nvSpPr>
            <p:spPr bwMode="gray">
              <a:xfrm>
                <a:off x="5126601" y="2157564"/>
                <a:ext cx="1104246" cy="1010889"/>
              </a:xfrm>
              <a:prstGeom prst="rect">
                <a:avLst/>
              </a:prstGeom>
              <a:blipFill>
                <a:blip r:embed="rId3"/>
                <a:stretch>
                  <a:fillRect l="-13260" b="-6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71E1EE26-1C6B-4EE7-8AE5-236B9064EEF2}"/>
                  </a:ext>
                </a:extLst>
              </p:cNvPr>
              <p:cNvSpPr txBox="1"/>
              <p:nvPr/>
            </p:nvSpPr>
            <p:spPr bwMode="gray">
              <a:xfrm>
                <a:off x="6051702" y="2342819"/>
                <a:ext cx="4797055"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 =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∗0.25+0∗0.25+0.5∗0.5+0.5∗0.5</m:t>
                              </m:r>
                            </m:e>
                          </m:mr>
                          <m:mr>
                            <m:e>
                              <m:r>
                                <a:rPr lang="en-US" b="0" i="1" smtClean="0">
                                  <a:latin typeface="Cambria Math" panose="02040503050406030204" pitchFamily="18" charset="0"/>
                                </a:rPr>
                                <m:t>.</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m:t>
                                  </m:r>
                                </m:e>
                                <m:e>
                                  <m:r>
                                    <a:rPr lang="en-US" b="0" i="1" smtClean="0">
                                      <a:latin typeface="Cambria Math" panose="02040503050406030204" pitchFamily="18" charset="0"/>
                                    </a:rPr>
                                    <m:t>.</m:t>
                                  </m:r>
                                </m:e>
                              </m:eqArr>
                            </m:e>
                          </m:mr>
                        </m:m>
                      </m:e>
                    </m:d>
                  </m:oMath>
                </a14:m>
                <a:endParaRPr lang="en-US" dirty="0" err="1"/>
              </a:p>
            </p:txBody>
          </p:sp>
        </mc:Choice>
        <mc:Fallback xmlns="">
          <p:sp>
            <p:nvSpPr>
              <p:cNvPr id="118" name="TextBox 117">
                <a:extLst>
                  <a:ext uri="{FF2B5EF4-FFF2-40B4-BE49-F238E27FC236}">
                    <a16:creationId xmlns:a16="http://schemas.microsoft.com/office/drawing/2014/main" id="{71E1EE26-1C6B-4EE7-8AE5-236B9064EEF2}"/>
                  </a:ext>
                </a:extLst>
              </p:cNvPr>
              <p:cNvSpPr txBox="1">
                <a:spLocks noRot="1" noChangeAspect="1" noMove="1" noResize="1" noEditPoints="1" noAdjustHandles="1" noChangeArrowheads="1" noChangeShapeType="1" noTextEdit="1"/>
              </p:cNvSpPr>
              <p:nvPr/>
            </p:nvSpPr>
            <p:spPr bwMode="gray">
              <a:xfrm>
                <a:off x="6051702" y="2342819"/>
                <a:ext cx="4797055" cy="1010889"/>
              </a:xfrm>
              <a:prstGeom prst="rect">
                <a:avLst/>
              </a:prstGeom>
              <a:blipFill>
                <a:blip r:embed="rId4"/>
                <a:stretch>
                  <a:fillRect l="-13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F661163E-98E1-4EE3-9856-632BE02D4838}"/>
                  </a:ext>
                </a:extLst>
              </p:cNvPr>
              <p:cNvSpPr txBox="1"/>
              <p:nvPr/>
            </p:nvSpPr>
            <p:spPr bwMode="gray">
              <a:xfrm>
                <a:off x="10678972" y="2259703"/>
                <a:ext cx="1104246"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.25</m:t>
                              </m:r>
                            </m:e>
                          </m:mr>
                          <m:mr>
                            <m:e>
                              <m:r>
                                <a:rPr lang="en-US" b="0" i="1" smtClean="0">
                                  <a:latin typeface="Cambria Math" panose="02040503050406030204" pitchFamily="18" charset="0"/>
                                </a:rPr>
                                <m:t>0.375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0.125</m:t>
                                  </m:r>
                                </m:e>
                                <m:e>
                                  <m:r>
                                    <a:rPr lang="en-US" b="0" i="1" smtClean="0">
                                      <a:latin typeface="Cambria Math" panose="02040503050406030204" pitchFamily="18" charset="0"/>
                                    </a:rPr>
                                    <m:t>0.25</m:t>
                                  </m:r>
                                </m:e>
                              </m:eqArr>
                            </m:e>
                          </m:mr>
                        </m:m>
                      </m:e>
                    </m:d>
                  </m:oMath>
                </a14:m>
                <a:endParaRPr lang="en-US" dirty="0" err="1"/>
              </a:p>
            </p:txBody>
          </p:sp>
        </mc:Choice>
        <mc:Fallback xmlns="">
          <p:sp>
            <p:nvSpPr>
              <p:cNvPr id="123" name="TextBox 122">
                <a:extLst>
                  <a:ext uri="{FF2B5EF4-FFF2-40B4-BE49-F238E27FC236}">
                    <a16:creationId xmlns:a16="http://schemas.microsoft.com/office/drawing/2014/main" id="{F661163E-98E1-4EE3-9856-632BE02D4838}"/>
                  </a:ext>
                </a:extLst>
              </p:cNvPr>
              <p:cNvSpPr txBox="1">
                <a:spLocks noRot="1" noChangeAspect="1" noMove="1" noResize="1" noEditPoints="1" noAdjustHandles="1" noChangeArrowheads="1" noChangeShapeType="1" noTextEdit="1"/>
              </p:cNvSpPr>
              <p:nvPr/>
            </p:nvSpPr>
            <p:spPr bwMode="gray">
              <a:xfrm>
                <a:off x="10678972" y="2259703"/>
                <a:ext cx="1104246" cy="1010889"/>
              </a:xfrm>
              <a:prstGeom prst="rect">
                <a:avLst/>
              </a:prstGeom>
              <a:blipFill>
                <a:blip r:embed="rId5"/>
                <a:stretch>
                  <a:fillRect l="-13260" b="-6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35" name="TextBox 4134">
                <a:extLst>
                  <a:ext uri="{FF2B5EF4-FFF2-40B4-BE49-F238E27FC236}">
                    <a16:creationId xmlns:a16="http://schemas.microsoft.com/office/drawing/2014/main" id="{A73AF28D-1CAE-4D32-815C-042C70AFBC1E}"/>
                  </a:ext>
                </a:extLst>
              </p:cNvPr>
              <p:cNvSpPr txBox="1"/>
              <p:nvPr/>
            </p:nvSpPr>
            <p:spPr bwMode="gray">
              <a:xfrm>
                <a:off x="4781016" y="1087788"/>
                <a:ext cx="2991384" cy="810683"/>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b="1" dirty="0"/>
                  <a:t>Uniform Prior probabilities before surfing</a:t>
                </a:r>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𝑹</m:t>
                          </m:r>
                        </m:e>
                        <m:sub>
                          <m:r>
                            <a:rPr lang="en-US" sz="1600" b="1" i="1" smtClean="0">
                              <a:latin typeface="Cambria Math" panose="02040503050406030204" pitchFamily="18" charset="0"/>
                            </a:rPr>
                            <m:t>𝒐</m:t>
                          </m:r>
                        </m:sub>
                      </m:sSub>
                    </m:oMath>
                  </m:oMathPara>
                </a14:m>
                <a:endParaRPr lang="en-US" sz="1400" b="1" dirty="0"/>
              </a:p>
            </p:txBody>
          </p:sp>
        </mc:Choice>
        <mc:Fallback xmlns="">
          <p:sp>
            <p:nvSpPr>
              <p:cNvPr id="4135" name="TextBox 4134">
                <a:extLst>
                  <a:ext uri="{FF2B5EF4-FFF2-40B4-BE49-F238E27FC236}">
                    <a16:creationId xmlns:a16="http://schemas.microsoft.com/office/drawing/2014/main" id="{A73AF28D-1CAE-4D32-815C-042C70AFBC1E}"/>
                  </a:ext>
                </a:extLst>
              </p:cNvPr>
              <p:cNvSpPr txBox="1">
                <a:spLocks noRot="1" noChangeAspect="1" noMove="1" noResize="1" noEditPoints="1" noAdjustHandles="1" noChangeArrowheads="1" noChangeShapeType="1" noTextEdit="1"/>
              </p:cNvSpPr>
              <p:nvPr/>
            </p:nvSpPr>
            <p:spPr bwMode="gray">
              <a:xfrm>
                <a:off x="4781016" y="1087788"/>
                <a:ext cx="2991384" cy="810683"/>
              </a:xfrm>
              <a:prstGeom prst="rect">
                <a:avLst/>
              </a:prstGeom>
              <a:blipFill>
                <a:blip r:embed="rId6"/>
                <a:stretch>
                  <a:fillRect t="-6767" r="-407"/>
                </a:stretch>
              </a:blipFill>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538A4B40-A42B-4436-9416-464A4750D7C7}"/>
              </a:ext>
            </a:extLst>
          </p:cNvPr>
          <p:cNvCxnSpPr>
            <a:cxnSpLocks/>
            <a:stCxn id="4135" idx="2"/>
            <a:endCxn id="113" idx="0"/>
          </p:cNvCxnSpPr>
          <p:nvPr/>
        </p:nvCxnSpPr>
        <p:spPr bwMode="gray">
          <a:xfrm flipH="1">
            <a:off x="5678724" y="1898471"/>
            <a:ext cx="597984" cy="25909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7C6DFEC1-C152-412E-BD00-E72C18C60765}"/>
                  </a:ext>
                </a:extLst>
              </p:cNvPr>
              <p:cNvSpPr txBox="1"/>
              <p:nvPr/>
            </p:nvSpPr>
            <p:spPr bwMode="gray">
              <a:xfrm>
                <a:off x="2843775" y="1212524"/>
                <a:ext cx="1950612" cy="553998"/>
              </a:xfrm>
              <a:prstGeom prst="rect">
                <a:avLst/>
              </a:prstGeom>
              <a:noFill/>
            </p:spPr>
            <p:txBody>
              <a:bodyPr wrap="square">
                <a:spAutoFit/>
              </a:bodyPr>
              <a:lstStyle/>
              <a:p>
                <a:pPr algn="ctr">
                  <a:spcBef>
                    <a:spcPts val="300"/>
                  </a:spcBef>
                  <a:spcAft>
                    <a:spcPts val="300"/>
                  </a:spcAft>
                  <a:buClr>
                    <a:schemeClr val="accent1"/>
                  </a:buClr>
                  <a:buSzPct val="90000"/>
                </a:pPr>
                <a:r>
                  <a:rPr lang="en-US" sz="1400" b="1" dirty="0"/>
                  <a:t>Transition Matrix </a:t>
                </a:r>
                <a14:m>
                  <m:oMath xmlns:m="http://schemas.openxmlformats.org/officeDocument/2006/math">
                    <m:r>
                      <a:rPr lang="en-US" sz="1600" b="1" i="1" dirty="0" smtClean="0">
                        <a:latin typeface="Cambria Math" panose="02040503050406030204" pitchFamily="18" charset="0"/>
                      </a:rPr>
                      <m:t>𝑴</m:t>
                    </m:r>
                  </m:oMath>
                </a14:m>
                <a:endParaRPr lang="en-US" sz="1400" b="1" i="1" dirty="0"/>
              </a:p>
            </p:txBody>
          </p:sp>
        </mc:Choice>
        <mc:Fallback xmlns="">
          <p:sp>
            <p:nvSpPr>
              <p:cNvPr id="132" name="TextBox 131">
                <a:extLst>
                  <a:ext uri="{FF2B5EF4-FFF2-40B4-BE49-F238E27FC236}">
                    <a16:creationId xmlns:a16="http://schemas.microsoft.com/office/drawing/2014/main" id="{7C6DFEC1-C152-412E-BD00-E72C18C60765}"/>
                  </a:ext>
                </a:extLst>
              </p:cNvPr>
              <p:cNvSpPr txBox="1">
                <a:spLocks noRot="1" noChangeAspect="1" noMove="1" noResize="1" noEditPoints="1" noAdjustHandles="1" noChangeArrowheads="1" noChangeShapeType="1" noTextEdit="1"/>
              </p:cNvSpPr>
              <p:nvPr/>
            </p:nvSpPr>
            <p:spPr bwMode="gray">
              <a:xfrm>
                <a:off x="2843775" y="1212524"/>
                <a:ext cx="1950612" cy="553998"/>
              </a:xfrm>
              <a:prstGeom prst="rect">
                <a:avLst/>
              </a:prstGeom>
              <a:blipFill>
                <a:blip r:embed="rId7"/>
                <a:stretch>
                  <a:fillRect t="-2198" r="-3125"/>
                </a:stretch>
              </a:blipFill>
            </p:spPr>
            <p:txBody>
              <a:bodyPr/>
              <a:lstStyle/>
              <a:p>
                <a:r>
                  <a:rPr lang="en-US">
                    <a:noFill/>
                  </a:rPr>
                  <a:t> </a:t>
                </a:r>
              </a:p>
            </p:txBody>
          </p:sp>
        </mc:Fallback>
      </mc:AlternateContent>
      <p:sp>
        <p:nvSpPr>
          <p:cNvPr id="134" name="TextBox 133">
            <a:extLst>
              <a:ext uri="{FF2B5EF4-FFF2-40B4-BE49-F238E27FC236}">
                <a16:creationId xmlns:a16="http://schemas.microsoft.com/office/drawing/2014/main" id="{3C243F53-D81C-47AB-A69D-99D622DBCDF6}"/>
              </a:ext>
            </a:extLst>
          </p:cNvPr>
          <p:cNvSpPr txBox="1"/>
          <p:nvPr/>
        </p:nvSpPr>
        <p:spPr bwMode="gray">
          <a:xfrm>
            <a:off x="10303523" y="1221876"/>
            <a:ext cx="1718875" cy="676596"/>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b="1" dirty="0"/>
              <a:t>Probabilities after iteration </a:t>
            </a:r>
            <a:r>
              <a:rPr lang="en-US" sz="1600" b="1" dirty="0"/>
              <a:t>1</a:t>
            </a:r>
          </a:p>
        </p:txBody>
      </p:sp>
      <p:cxnSp>
        <p:nvCxnSpPr>
          <p:cNvPr id="135" name="Straight Arrow Connector 134">
            <a:extLst>
              <a:ext uri="{FF2B5EF4-FFF2-40B4-BE49-F238E27FC236}">
                <a16:creationId xmlns:a16="http://schemas.microsoft.com/office/drawing/2014/main" id="{AA6A3B39-C10C-44EA-8B0B-F8921F6933A7}"/>
              </a:ext>
            </a:extLst>
          </p:cNvPr>
          <p:cNvCxnSpPr>
            <a:cxnSpLocks/>
            <a:stCxn id="134" idx="2"/>
            <a:endCxn id="123" idx="0"/>
          </p:cNvCxnSpPr>
          <p:nvPr/>
        </p:nvCxnSpPr>
        <p:spPr bwMode="gray">
          <a:xfrm>
            <a:off x="11162961" y="1898472"/>
            <a:ext cx="68134" cy="361231"/>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145" name="Connector: Curved 4144">
            <a:extLst>
              <a:ext uri="{FF2B5EF4-FFF2-40B4-BE49-F238E27FC236}">
                <a16:creationId xmlns:a16="http://schemas.microsoft.com/office/drawing/2014/main" id="{BC45F0D9-3A7B-46BE-8683-EC18CA4DA394}"/>
              </a:ext>
            </a:extLst>
          </p:cNvPr>
          <p:cNvCxnSpPr>
            <a:stCxn id="123" idx="2"/>
            <a:endCxn id="113" idx="2"/>
          </p:cNvCxnSpPr>
          <p:nvPr/>
        </p:nvCxnSpPr>
        <p:spPr bwMode="gray">
          <a:xfrm rot="5400000" flipH="1">
            <a:off x="8403840" y="443338"/>
            <a:ext cx="102139" cy="5552371"/>
          </a:xfrm>
          <a:prstGeom prst="curvedConnector3">
            <a:avLst>
              <a:gd name="adj1" fmla="val -555922"/>
            </a:avLst>
          </a:prstGeom>
          <a:ln>
            <a:solidFill>
              <a:schemeClr val="bg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47" name="TextBox 4146">
            <a:extLst>
              <a:ext uri="{FF2B5EF4-FFF2-40B4-BE49-F238E27FC236}">
                <a16:creationId xmlns:a16="http://schemas.microsoft.com/office/drawing/2014/main" id="{439413E9-837C-4CEF-BC78-86B335F591E5}"/>
              </a:ext>
            </a:extLst>
          </p:cNvPr>
          <p:cNvSpPr txBox="1"/>
          <p:nvPr/>
        </p:nvSpPr>
        <p:spPr bwMode="gray">
          <a:xfrm>
            <a:off x="7890386" y="3631823"/>
            <a:ext cx="2005781" cy="23962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t>Next iteration</a:t>
            </a:r>
          </a:p>
        </p:txBody>
      </p:sp>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9B6D7568-CA6C-4A79-8652-8050D3FC42FA}"/>
                  </a:ext>
                </a:extLst>
              </p:cNvPr>
              <p:cNvSpPr txBox="1"/>
              <p:nvPr/>
            </p:nvSpPr>
            <p:spPr bwMode="gray">
              <a:xfrm>
                <a:off x="3152642" y="4142089"/>
                <a:ext cx="2171525"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e>
                    </m:acc>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.185</m:t>
                              </m:r>
                            </m:e>
                          </m:mr>
                          <m:mr>
                            <m:e>
                              <m:r>
                                <a:rPr lang="en-US" b="0" i="1" smtClean="0">
                                  <a:latin typeface="Cambria Math" panose="02040503050406030204" pitchFamily="18" charset="0"/>
                                </a:rPr>
                                <m:t>0.375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0.185</m:t>
                                  </m:r>
                                </m:e>
                                <m:e>
                                  <m:r>
                                    <a:rPr lang="en-US" b="0" i="1" smtClean="0">
                                      <a:latin typeface="Cambria Math" panose="02040503050406030204" pitchFamily="18" charset="0"/>
                                    </a:rPr>
                                    <m:t>0.250</m:t>
                                  </m:r>
                                </m:e>
                              </m:eqArr>
                            </m:e>
                          </m:mr>
                        </m:m>
                      </m:e>
                    </m:d>
                  </m:oMath>
                </a14:m>
                <a:endParaRPr lang="en-US" dirty="0" err="1"/>
              </a:p>
            </p:txBody>
          </p:sp>
        </mc:Choice>
        <mc:Fallback xmlns="">
          <p:sp>
            <p:nvSpPr>
              <p:cNvPr id="141" name="TextBox 140">
                <a:extLst>
                  <a:ext uri="{FF2B5EF4-FFF2-40B4-BE49-F238E27FC236}">
                    <a16:creationId xmlns:a16="http://schemas.microsoft.com/office/drawing/2014/main" id="{9B6D7568-CA6C-4A79-8652-8050D3FC42FA}"/>
                  </a:ext>
                </a:extLst>
              </p:cNvPr>
              <p:cNvSpPr txBox="1">
                <a:spLocks noRot="1" noChangeAspect="1" noMove="1" noResize="1" noEditPoints="1" noAdjustHandles="1" noChangeArrowheads="1" noChangeShapeType="1" noTextEdit="1"/>
              </p:cNvSpPr>
              <p:nvPr/>
            </p:nvSpPr>
            <p:spPr bwMode="gray">
              <a:xfrm>
                <a:off x="3152642" y="4142089"/>
                <a:ext cx="2171525" cy="1010889"/>
              </a:xfrm>
              <a:prstGeom prst="rect">
                <a:avLst/>
              </a:prstGeom>
              <a:blipFill>
                <a:blip r:embed="rId8"/>
                <a:stretch>
                  <a:fillRect b="-6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AC0A87C0-5D44-4C13-8580-5CB4E25BA015}"/>
                  </a:ext>
                </a:extLst>
              </p:cNvPr>
              <p:cNvSpPr txBox="1"/>
              <p:nvPr/>
            </p:nvSpPr>
            <p:spPr bwMode="gray">
              <a:xfrm>
                <a:off x="5567516" y="4179343"/>
                <a:ext cx="2655711"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  </m:t>
                      </m:r>
                      <m:r>
                        <m:rPr>
                          <m:lit/>
                        </m:rPr>
                        <a:rPr lang="en-US" b="0" i="0" smtClean="0">
                          <a:latin typeface="Cambria Math" panose="02040503050406030204" pitchFamily="18" charset="0"/>
                        </a:rPr>
                        <m:t>.</m:t>
                      </m:r>
                      <m:r>
                        <a:rPr lang="en-US" b="0" i="0" smtClean="0">
                          <a:latin typeface="Cambria Math" panose="02040503050406030204" pitchFamily="18" charset="0"/>
                        </a:rPr>
                        <m:t>..  </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𝑡</m:t>
                              </m:r>
                              <m:r>
                                <a:rPr lang="en-US" b="0" i="1" smtClean="0">
                                  <a:latin typeface="Cambria Math" panose="02040503050406030204" pitchFamily="18" charset="0"/>
                                </a:rPr>
                                <m:t>→∞</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𝑡</m:t>
                              </m:r>
                            </m:sup>
                          </m:sSup>
                        </m:e>
                      </m:func>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e>
                      </m:acc>
                      <m:r>
                        <a:rPr lang="en-US" b="0" i="0" smtClean="0">
                          <a:latin typeface="Cambria Math" panose="02040503050406030204" pitchFamily="18" charset="0"/>
                        </a:rPr>
                        <m:t> </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.217</m:t>
                                </m:r>
                              </m:e>
                            </m:mr>
                            <m:mr>
                              <m:e>
                                <m:r>
                                  <a:rPr lang="en-US" b="0" i="1" smtClean="0">
                                    <a:latin typeface="Cambria Math" panose="02040503050406030204" pitchFamily="18" charset="0"/>
                                  </a:rPr>
                                  <m:t>0.348</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0.174</m:t>
                                    </m:r>
                                  </m:e>
                                  <m:e>
                                    <m:r>
                                      <a:rPr lang="en-US" b="0" i="1" smtClean="0">
                                        <a:latin typeface="Cambria Math" panose="02040503050406030204" pitchFamily="18" charset="0"/>
                                      </a:rPr>
                                      <m:t>0.261</m:t>
                                    </m:r>
                                  </m:e>
                                </m:eqArr>
                              </m:e>
                            </m:mr>
                          </m:m>
                        </m:e>
                      </m:d>
                    </m:oMath>
                  </m:oMathPara>
                </a14:m>
                <a:endParaRPr lang="en-US" dirty="0" err="1"/>
              </a:p>
            </p:txBody>
          </p:sp>
        </mc:Choice>
        <mc:Fallback xmlns="">
          <p:sp>
            <p:nvSpPr>
              <p:cNvPr id="142" name="TextBox 141">
                <a:extLst>
                  <a:ext uri="{FF2B5EF4-FFF2-40B4-BE49-F238E27FC236}">
                    <a16:creationId xmlns:a16="http://schemas.microsoft.com/office/drawing/2014/main" id="{AC0A87C0-5D44-4C13-8580-5CB4E25BA015}"/>
                  </a:ext>
                </a:extLst>
              </p:cNvPr>
              <p:cNvSpPr txBox="1">
                <a:spLocks noRot="1" noChangeAspect="1" noMove="1" noResize="1" noEditPoints="1" noAdjustHandles="1" noChangeArrowheads="1" noChangeShapeType="1" noTextEdit="1"/>
              </p:cNvSpPr>
              <p:nvPr/>
            </p:nvSpPr>
            <p:spPr bwMode="gray">
              <a:xfrm>
                <a:off x="5567516" y="4179343"/>
                <a:ext cx="2655711" cy="1010889"/>
              </a:xfrm>
              <a:prstGeom prst="rect">
                <a:avLst/>
              </a:prstGeom>
              <a:blipFill>
                <a:blip r:embed="rId9"/>
                <a:stretch>
                  <a:fillRect b="-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2" name="TextBox 4151">
                <a:extLst>
                  <a:ext uri="{FF2B5EF4-FFF2-40B4-BE49-F238E27FC236}">
                    <a16:creationId xmlns:a16="http://schemas.microsoft.com/office/drawing/2014/main" id="{9FBE9918-67AF-401A-94F3-AA64AB0C272A}"/>
                  </a:ext>
                </a:extLst>
              </p:cNvPr>
              <p:cNvSpPr txBox="1"/>
              <p:nvPr/>
            </p:nvSpPr>
            <p:spPr bwMode="gray">
              <a:xfrm>
                <a:off x="7034978" y="5546867"/>
                <a:ext cx="1365228" cy="28849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Eigenvalues of </a:t>
                </a:r>
                <a14:m>
                  <m:oMath xmlns:m="http://schemas.openxmlformats.org/officeDocument/2006/math">
                    <m:r>
                      <a:rPr lang="en-US" sz="1200" i="1" dirty="0" smtClean="0">
                        <a:latin typeface="Cambria Math" panose="02040503050406030204" pitchFamily="18" charset="0"/>
                      </a:rPr>
                      <m:t>𝑀</m:t>
                    </m:r>
                  </m:oMath>
                </a14:m>
                <a:endParaRPr lang="en-US" sz="1200" dirty="0"/>
              </a:p>
            </p:txBody>
          </p:sp>
        </mc:Choice>
        <mc:Fallback xmlns="">
          <p:sp>
            <p:nvSpPr>
              <p:cNvPr id="4152" name="TextBox 4151">
                <a:extLst>
                  <a:ext uri="{FF2B5EF4-FFF2-40B4-BE49-F238E27FC236}">
                    <a16:creationId xmlns:a16="http://schemas.microsoft.com/office/drawing/2014/main" id="{9FBE9918-67AF-401A-94F3-AA64AB0C272A}"/>
                  </a:ext>
                </a:extLst>
              </p:cNvPr>
              <p:cNvSpPr txBox="1">
                <a:spLocks noRot="1" noChangeAspect="1" noMove="1" noResize="1" noEditPoints="1" noAdjustHandles="1" noChangeArrowheads="1" noChangeShapeType="1" noTextEdit="1"/>
              </p:cNvSpPr>
              <p:nvPr/>
            </p:nvSpPr>
            <p:spPr bwMode="gray">
              <a:xfrm>
                <a:off x="7034978" y="5546867"/>
                <a:ext cx="1365228" cy="288493"/>
              </a:xfrm>
              <a:prstGeom prst="rect">
                <a:avLst/>
              </a:prstGeom>
              <a:blipFill>
                <a:blip r:embed="rId10"/>
                <a:stretch>
                  <a:fillRect l="-6696" t="-17021"/>
                </a:stretch>
              </a:blipFill>
            </p:spPr>
            <p:txBody>
              <a:bodyPr/>
              <a:lstStyle/>
              <a:p>
                <a:r>
                  <a:rPr lang="en-US">
                    <a:noFill/>
                  </a:rPr>
                  <a:t> </a:t>
                </a:r>
              </a:p>
            </p:txBody>
          </p:sp>
        </mc:Fallback>
      </mc:AlternateContent>
      <p:sp>
        <p:nvSpPr>
          <p:cNvPr id="148" name="TextBox 147">
            <a:extLst>
              <a:ext uri="{FF2B5EF4-FFF2-40B4-BE49-F238E27FC236}">
                <a16:creationId xmlns:a16="http://schemas.microsoft.com/office/drawing/2014/main" id="{2EF47DAC-308B-4A63-B98A-59F30709A67F}"/>
              </a:ext>
            </a:extLst>
          </p:cNvPr>
          <p:cNvSpPr txBox="1"/>
          <p:nvPr/>
        </p:nvSpPr>
        <p:spPr bwMode="gray">
          <a:xfrm>
            <a:off x="8245349" y="4179343"/>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A</a:t>
            </a:r>
          </a:p>
        </p:txBody>
      </p:sp>
      <p:sp>
        <p:nvSpPr>
          <p:cNvPr id="149" name="TextBox 148">
            <a:extLst>
              <a:ext uri="{FF2B5EF4-FFF2-40B4-BE49-F238E27FC236}">
                <a16:creationId xmlns:a16="http://schemas.microsoft.com/office/drawing/2014/main" id="{C3745743-40FB-445A-ABBA-E1FFFFC29C96}"/>
              </a:ext>
            </a:extLst>
          </p:cNvPr>
          <p:cNvSpPr txBox="1"/>
          <p:nvPr/>
        </p:nvSpPr>
        <p:spPr bwMode="gray">
          <a:xfrm>
            <a:off x="8245349" y="4465959"/>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B</a:t>
            </a:r>
          </a:p>
        </p:txBody>
      </p:sp>
      <p:sp>
        <p:nvSpPr>
          <p:cNvPr id="150" name="TextBox 149">
            <a:extLst>
              <a:ext uri="{FF2B5EF4-FFF2-40B4-BE49-F238E27FC236}">
                <a16:creationId xmlns:a16="http://schemas.microsoft.com/office/drawing/2014/main" id="{B7C2D20C-2946-4F68-BE1D-DF045E8E5E5B}"/>
              </a:ext>
            </a:extLst>
          </p:cNvPr>
          <p:cNvSpPr txBox="1"/>
          <p:nvPr/>
        </p:nvSpPr>
        <p:spPr bwMode="gray">
          <a:xfrm>
            <a:off x="8245349" y="4725536"/>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C</a:t>
            </a:r>
          </a:p>
        </p:txBody>
      </p:sp>
      <p:sp>
        <p:nvSpPr>
          <p:cNvPr id="151" name="TextBox 150">
            <a:extLst>
              <a:ext uri="{FF2B5EF4-FFF2-40B4-BE49-F238E27FC236}">
                <a16:creationId xmlns:a16="http://schemas.microsoft.com/office/drawing/2014/main" id="{5FCB9465-E5FE-4460-BBB2-D1755FFD5A23}"/>
              </a:ext>
            </a:extLst>
          </p:cNvPr>
          <p:cNvSpPr txBox="1"/>
          <p:nvPr/>
        </p:nvSpPr>
        <p:spPr bwMode="gray">
          <a:xfrm>
            <a:off x="8245349" y="4953078"/>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D</a:t>
            </a:r>
          </a:p>
        </p:txBody>
      </p:sp>
      <p:cxnSp>
        <p:nvCxnSpPr>
          <p:cNvPr id="152" name="Straight Arrow Connector 151">
            <a:extLst>
              <a:ext uri="{FF2B5EF4-FFF2-40B4-BE49-F238E27FC236}">
                <a16:creationId xmlns:a16="http://schemas.microsoft.com/office/drawing/2014/main" id="{1560715D-9E14-4A6D-B8D9-907E8A2D1C60}"/>
              </a:ext>
            </a:extLst>
          </p:cNvPr>
          <p:cNvCxnSpPr>
            <a:cxnSpLocks/>
          </p:cNvCxnSpPr>
          <p:nvPr/>
        </p:nvCxnSpPr>
        <p:spPr bwMode="gray">
          <a:xfrm flipV="1">
            <a:off x="7617542" y="5302046"/>
            <a:ext cx="0" cy="18435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56" name="TextBox 155">
            <a:extLst>
              <a:ext uri="{FF2B5EF4-FFF2-40B4-BE49-F238E27FC236}">
                <a16:creationId xmlns:a16="http://schemas.microsoft.com/office/drawing/2014/main" id="{1838C456-0267-4A9C-B67F-B4EB62708927}"/>
              </a:ext>
            </a:extLst>
          </p:cNvPr>
          <p:cNvSpPr txBox="1"/>
          <p:nvPr/>
        </p:nvSpPr>
        <p:spPr bwMode="gray">
          <a:xfrm>
            <a:off x="1196845" y="6011167"/>
            <a:ext cx="9258276" cy="584775"/>
          </a:xfrm>
          <a:prstGeom prst="rect">
            <a:avLst/>
          </a:prstGeom>
          <a:solidFill>
            <a:schemeClr val="accent3">
              <a:lumMod val="20000"/>
              <a:lumOff val="80000"/>
            </a:schemeClr>
          </a:solidFill>
        </p:spPr>
        <p:txBody>
          <a:bodyPr wrap="square">
            <a:spAutoFit/>
          </a:bodyPr>
          <a:lstStyle/>
          <a:p>
            <a:pPr algn="ctr"/>
            <a:r>
              <a:rPr lang="en-US" sz="1600" dirty="0"/>
              <a:t>A Markov chain has a </a:t>
            </a:r>
            <a:r>
              <a:rPr lang="en-US" sz="1600" b="1" dirty="0"/>
              <a:t>stationary distribution </a:t>
            </a:r>
            <a:r>
              <a:rPr lang="en-US" sz="1600" dirty="0"/>
              <a:t>if and only if the Markov chain is ergodic. If the Markov chain is ergodic, the stationary distribution is unique. </a:t>
            </a:r>
          </a:p>
        </p:txBody>
      </p:sp>
    </p:spTree>
    <p:extLst>
      <p:ext uri="{BB962C8B-B14F-4D97-AF65-F5344CB8AC3E}">
        <p14:creationId xmlns:p14="http://schemas.microsoft.com/office/powerpoint/2010/main" val="37094310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4147"/>
                                        </p:tgtEl>
                                        <p:attrNameLst>
                                          <p:attrName>style.visibility</p:attrName>
                                        </p:attrNameLst>
                                      </p:cBhvr>
                                      <p:to>
                                        <p:strVal val="visible"/>
                                      </p:to>
                                    </p:set>
                                    <p:animEffect transition="in" filter="randombar(horizontal)">
                                      <p:cBhvr>
                                        <p:cTn id="41" dur="500"/>
                                        <p:tgtEl>
                                          <p:spTgt spid="4147"/>
                                        </p:tgtEl>
                                      </p:cBhvr>
                                    </p:animEffect>
                                  </p:childTnLst>
                                </p:cTn>
                              </p:par>
                              <p:par>
                                <p:cTn id="42" presetID="14" presetClass="entr" presetSubtype="10" fill="hold" nodeType="withEffect">
                                  <p:stCondLst>
                                    <p:cond delay="0"/>
                                  </p:stCondLst>
                                  <p:childTnLst>
                                    <p:set>
                                      <p:cBhvr>
                                        <p:cTn id="43" dur="1" fill="hold">
                                          <p:stCondLst>
                                            <p:cond delay="0"/>
                                          </p:stCondLst>
                                        </p:cTn>
                                        <p:tgtEl>
                                          <p:spTgt spid="4145"/>
                                        </p:tgtEl>
                                        <p:attrNameLst>
                                          <p:attrName>style.visibility</p:attrName>
                                        </p:attrNameLst>
                                      </p:cBhvr>
                                      <p:to>
                                        <p:strVal val="visible"/>
                                      </p:to>
                                    </p:set>
                                    <p:animEffect transition="in" filter="randombar(horizontal)">
                                      <p:cBhvr>
                                        <p:cTn id="44" dur="500"/>
                                        <p:tgtEl>
                                          <p:spTgt spid="414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0" grpId="0"/>
      <p:bldP spid="4134" grpId="0"/>
      <p:bldP spid="110" grpId="0"/>
      <p:bldP spid="111" grpId="0"/>
      <p:bldP spid="112" grpId="0"/>
      <p:bldP spid="113" grpId="0"/>
      <p:bldP spid="118" grpId="0"/>
      <p:bldP spid="123" grpId="0"/>
      <p:bldP spid="4135" grpId="0"/>
      <p:bldP spid="132" grpId="0"/>
      <p:bldP spid="134" grpId="0"/>
      <p:bldP spid="4147" grpId="0"/>
      <p:bldP spid="141" grpId="0"/>
      <p:bldP spid="142" grpId="0"/>
      <p:bldP spid="4152" grpId="0"/>
      <p:bldP spid="148" grpId="0"/>
      <p:bldP spid="149" grpId="0"/>
      <p:bldP spid="150" grpId="0"/>
      <p:bldP spid="151" grpId="0"/>
      <p:bldP spid="1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57AB9882-1DA6-4F2A-AB60-6DC8E083C473}"/>
                  </a:ext>
                </a:extLst>
              </p:cNvPr>
              <p:cNvSpPr>
                <a:spLocks noGrp="1"/>
              </p:cNvSpPr>
              <p:nvPr>
                <p:ph type="body" sz="quarter" idx="13"/>
              </p:nvPr>
            </p:nvSpPr>
            <p:spPr>
              <a:xfrm>
                <a:off x="361335" y="1225486"/>
                <a:ext cx="11591485" cy="5426101"/>
              </a:xfrm>
            </p:spPr>
            <p:txBody>
              <a:bodyPr/>
              <a:lstStyle/>
              <a:p>
                <a:pPr>
                  <a:buFont typeface="Arial" panose="020B0604020202020204" pitchFamily="34" charset="0"/>
                  <a:buChar char="•"/>
                </a:pPr>
                <a:r>
                  <a:rPr lang="en-US" b="1" dirty="0"/>
                  <a:t>Reducible</a:t>
                </a:r>
                <a:r>
                  <a:rPr lang="en-US" dirty="0"/>
                  <a:t>: if it is possible to get to any state from any state. </a:t>
                </a:r>
              </a:p>
              <a:p>
                <a:pPr>
                  <a:buFont typeface="Arial" panose="020B0604020202020204" pitchFamily="34" charset="0"/>
                  <a:buChar char="•"/>
                </a:pPr>
                <a:r>
                  <a:rPr lang="en-US" b="1" dirty="0"/>
                  <a:t>Periodicity</a:t>
                </a:r>
                <a:r>
                  <a:rPr lang="en-US" dirty="0"/>
                  <a:t>: a state in a Markov chain is </a:t>
                </a:r>
                <a:r>
                  <a:rPr lang="en-US" u="sng" dirty="0"/>
                  <a:t>periodic</a:t>
                </a:r>
                <a:r>
                  <a:rPr lang="en-US" dirty="0"/>
                  <a:t> if the chain can return to the state </a:t>
                </a:r>
                <a:r>
                  <a:rPr lang="en-US" b="1" dirty="0"/>
                  <a:t>only</a:t>
                </a:r>
                <a:r>
                  <a:rPr lang="en-US" dirty="0"/>
                  <a:t> at multiples of some integer larger than 1. Thus, if we start at state </a:t>
                </a:r>
                <a:r>
                  <a:rPr lang="en-US" i="1" dirty="0" err="1"/>
                  <a:t>i</a:t>
                </a:r>
                <a:r>
                  <a:rPr lang="en-US" dirty="0"/>
                  <a:t>, the chain can return to this state </a:t>
                </a:r>
                <a:r>
                  <a:rPr lang="en-US" i="1" dirty="0" err="1"/>
                  <a:t>i</a:t>
                </a:r>
                <a:r>
                  <a:rPr lang="en-US" dirty="0"/>
                  <a:t> </a:t>
                </a:r>
                <a:r>
                  <a:rPr lang="en-US" b="1" dirty="0"/>
                  <a:t>only</a:t>
                </a:r>
                <a:r>
                  <a:rPr lang="en-US" dirty="0"/>
                  <a:t> at multiples of the period </a:t>
                </a:r>
                <a14:m>
                  <m:oMath xmlns:m="http://schemas.openxmlformats.org/officeDocument/2006/math">
                    <m:r>
                      <a:rPr lang="en-US" b="1" i="1" dirty="0" smtClean="0">
                        <a:latin typeface="Cambria Math" panose="02040503050406030204" pitchFamily="18" charset="0"/>
                      </a:rPr>
                      <m:t>𝑻</m:t>
                    </m:r>
                    <m:r>
                      <a:rPr lang="en-US" b="1" i="1" dirty="0" smtClean="0">
                        <a:latin typeface="Cambria Math" panose="02040503050406030204" pitchFamily="18" charset="0"/>
                      </a:rPr>
                      <m:t>&gt;</m:t>
                    </m:r>
                    <m:r>
                      <a:rPr lang="en-US" b="1" i="1" dirty="0" smtClean="0">
                        <a:latin typeface="Cambria Math" panose="02040503050406030204" pitchFamily="18" charset="0"/>
                      </a:rPr>
                      <m:t>𝟏</m:t>
                    </m:r>
                  </m:oMath>
                </a14:m>
                <a:r>
                  <a:rPr lang="en-US" dirty="0"/>
                  <a:t>. Conversely, if state </a:t>
                </a:r>
                <a:r>
                  <a:rPr lang="en-US" i="1" dirty="0" err="1"/>
                  <a:t>i</a:t>
                </a:r>
                <a:r>
                  <a:rPr lang="en-US" dirty="0"/>
                  <a:t> is </a:t>
                </a:r>
                <a:r>
                  <a:rPr lang="en-US" u="sng" dirty="0"/>
                  <a:t>aperiodic</a:t>
                </a:r>
                <a:r>
                  <a:rPr lang="en-US" dirty="0"/>
                  <a:t>, then if </a:t>
                </a:r>
                <a14:m>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 = 1</m:t>
                    </m:r>
                  </m:oMath>
                </a14:m>
                <a:r>
                  <a:rPr lang="en-US" dirty="0"/>
                  <a:t>.</a:t>
                </a:r>
              </a:p>
              <a:p>
                <a:pPr>
                  <a:buFont typeface="Arial" panose="020B0604020202020204" pitchFamily="34" charset="0"/>
                  <a:buChar char="•"/>
                </a:pPr>
                <a:r>
                  <a:rPr lang="en-US" b="1" dirty="0"/>
                  <a:t>Transient</a:t>
                </a:r>
                <a:r>
                  <a:rPr lang="en-US" dirty="0"/>
                  <a:t>: if, given that we start in state </a:t>
                </a:r>
                <a:r>
                  <a:rPr lang="en-US" i="1" dirty="0" err="1"/>
                  <a:t>i</a:t>
                </a:r>
                <a:r>
                  <a:rPr lang="en-US" dirty="0"/>
                  <a:t>, there is a non-zero probability that the chain </a:t>
                </a:r>
                <a:r>
                  <a:rPr lang="en-US" b="1" dirty="0"/>
                  <a:t>will never</a:t>
                </a:r>
                <a:r>
                  <a:rPr lang="en-US" dirty="0"/>
                  <a:t> return to </a:t>
                </a:r>
                <a:r>
                  <a:rPr lang="en-US" i="1" dirty="0" err="1"/>
                  <a:t>i</a:t>
                </a:r>
                <a:r>
                  <a:rPr lang="en-US" dirty="0"/>
                  <a:t>. </a:t>
                </a:r>
              </a:p>
              <a:p>
                <a:pPr>
                  <a:buFont typeface="Arial" panose="020B0604020202020204" pitchFamily="34" charset="0"/>
                  <a:buChar char="•"/>
                </a:pPr>
                <a:r>
                  <a:rPr lang="en-US" b="1" dirty="0"/>
                  <a:t>Recurrent</a:t>
                </a:r>
                <a:r>
                  <a:rPr lang="en-US" dirty="0"/>
                  <a:t>: if it is expected to return to state </a:t>
                </a:r>
                <a:r>
                  <a:rPr lang="en-US" i="1" dirty="0" err="1"/>
                  <a:t>i</a:t>
                </a:r>
                <a:r>
                  <a:rPr lang="en-US" i="1" dirty="0"/>
                  <a:t> </a:t>
                </a:r>
                <a:r>
                  <a:rPr lang="en-US" dirty="0"/>
                  <a:t>within a finite number of steps.</a:t>
                </a:r>
              </a:p>
              <a:p>
                <a:pPr>
                  <a:buFont typeface="Arial" panose="020B0604020202020204" pitchFamily="34" charset="0"/>
                  <a:buChar char="•"/>
                </a:pPr>
                <a:r>
                  <a:rPr lang="en-US" b="1" dirty="0"/>
                  <a:t>Ergodicity</a:t>
                </a:r>
                <a:r>
                  <a:rPr lang="en-US" dirty="0"/>
                  <a:t>: a state </a:t>
                </a:r>
                <a:r>
                  <a:rPr lang="en-US" i="1" dirty="0" err="1"/>
                  <a:t>i</a:t>
                </a:r>
                <a:r>
                  <a:rPr lang="en-US" dirty="0"/>
                  <a:t> is ergodic if it is aperiodic and positive recurrent. If all states in an irreducible Markov chain are ergodic, then the chain is said to be ergodic.</a:t>
                </a:r>
              </a:p>
              <a:p>
                <a:pPr>
                  <a:buFont typeface="Arial" panose="020B0604020202020204" pitchFamily="34" charset="0"/>
                  <a:buChar char="•"/>
                </a:pPr>
                <a:r>
                  <a:rPr lang="en-US" b="1" dirty="0"/>
                  <a:t>Absorbing State</a:t>
                </a:r>
                <a:r>
                  <a:rPr lang="en-US" dirty="0"/>
                  <a:t>: a state </a:t>
                </a:r>
                <a:r>
                  <a:rPr lang="en-US" i="1" dirty="0" err="1"/>
                  <a:t>i</a:t>
                </a:r>
                <a:r>
                  <a:rPr lang="en-US" dirty="0"/>
                  <a:t> is called absorbing if it is impossible to leave this state. Therefore, the state </a:t>
                </a:r>
                <a:r>
                  <a:rPr lang="en-US" i="1" dirty="0" err="1"/>
                  <a:t>i</a:t>
                </a:r>
                <a:r>
                  <a:rPr lang="en-US" dirty="0"/>
                  <a:t> is absorbing if </a:t>
                </a:r>
                <a14:m>
                  <m:oMath xmlns:m="http://schemas.openxmlformats.org/officeDocument/2006/math">
                    <m:r>
                      <a:rPr lang="en-US" i="1" dirty="0" smtClean="0">
                        <a:latin typeface="Cambria Math" panose="02040503050406030204" pitchFamily="18" charset="0"/>
                      </a:rPr>
                      <m:t>𝑝</m:t>
                    </m:r>
                    <m:r>
                      <a:rPr lang="en-US" i="1" baseline="-25000" dirty="0" err="1" smtClean="0">
                        <a:latin typeface="Cambria Math" panose="02040503050406030204" pitchFamily="18" charset="0"/>
                      </a:rPr>
                      <m:t>𝑖𝑖</m:t>
                    </m:r>
                    <m:r>
                      <a:rPr lang="en-US" i="1" dirty="0" smtClean="0">
                        <a:latin typeface="Cambria Math" panose="02040503050406030204" pitchFamily="18" charset="0"/>
                      </a:rPr>
                      <m:t> = 1</m:t>
                    </m:r>
                  </m:oMath>
                </a14:m>
                <a:r>
                  <a:rPr lang="en-US" dirty="0"/>
                  <a:t> and </a:t>
                </a:r>
                <a14:m>
                  <m:oMath xmlns:m="http://schemas.openxmlformats.org/officeDocument/2006/math">
                    <m:r>
                      <a:rPr lang="en-US" i="1" dirty="0" smtClean="0">
                        <a:latin typeface="Cambria Math" panose="02040503050406030204" pitchFamily="18" charset="0"/>
                      </a:rPr>
                      <m:t>𝑝</m:t>
                    </m:r>
                    <m:r>
                      <a:rPr lang="en-US" i="1" baseline="-25000" dirty="0" err="1" smtClean="0">
                        <a:latin typeface="Cambria Math" panose="02040503050406030204" pitchFamily="18" charset="0"/>
                      </a:rPr>
                      <m:t>𝑖𝑗</m:t>
                    </m:r>
                    <m:r>
                      <a:rPr lang="en-US" i="1" dirty="0" smtClean="0">
                        <a:latin typeface="Cambria Math" panose="02040503050406030204" pitchFamily="18" charset="0"/>
                      </a:rPr>
                      <m:t> = 0 </m:t>
                    </m:r>
                    <m:r>
                      <a:rPr lang="en-US" i="1" dirty="0" smtClean="0">
                        <a:latin typeface="Cambria Math" panose="02040503050406030204" pitchFamily="18" charset="0"/>
                      </a:rPr>
                      <m:t>𝑓𝑜𝑟</m:t>
                    </m:r>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i="1" dirty="0" smtClean="0">
                        <a:latin typeface="Cambria Math" panose="02040503050406030204" pitchFamily="18" charset="0"/>
                      </a:rPr>
                      <m:t> ≠ </m:t>
                    </m:r>
                    <m:r>
                      <a:rPr lang="en-US" i="1" dirty="0" smtClean="0">
                        <a:latin typeface="Cambria Math" panose="02040503050406030204" pitchFamily="18" charset="0"/>
                      </a:rPr>
                      <m:t>𝑗</m:t>
                    </m:r>
                  </m:oMath>
                </a14:m>
                <a:r>
                  <a:rPr lang="en-US" dirty="0"/>
                  <a:t>. If from every state we can reach an absorbing state, then the Markov chain is an absorbing Markov chain.</a:t>
                </a:r>
              </a:p>
              <a:p>
                <a:endParaRPr lang="en-US" dirty="0"/>
              </a:p>
            </p:txBody>
          </p:sp>
        </mc:Choice>
        <mc:Fallback xmlns="">
          <p:sp>
            <p:nvSpPr>
              <p:cNvPr id="2" name="Text Placeholder 1">
                <a:extLst>
                  <a:ext uri="{FF2B5EF4-FFF2-40B4-BE49-F238E27FC236}">
                    <a16:creationId xmlns:a16="http://schemas.microsoft.com/office/drawing/2014/main" id="{57AB9882-1DA6-4F2A-AB60-6DC8E083C473}"/>
                  </a:ext>
                </a:extLst>
              </p:cNvPr>
              <p:cNvSpPr>
                <a:spLocks noGrp="1" noRot="1" noChangeAspect="1" noMove="1" noResize="1" noEditPoints="1" noAdjustHandles="1" noChangeArrowheads="1" noChangeShapeType="1" noTextEdit="1"/>
              </p:cNvSpPr>
              <p:nvPr>
                <p:ph type="body" sz="quarter" idx="13"/>
              </p:nvPr>
            </p:nvSpPr>
            <p:spPr>
              <a:xfrm>
                <a:off x="361335" y="1225486"/>
                <a:ext cx="11591485" cy="5426101"/>
              </a:xfrm>
              <a:blipFill>
                <a:blip r:embed="rId3"/>
                <a:stretch>
                  <a:fillRect l="-1157" t="-1011" r="-16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ED5CA68-B5D6-4A59-B439-DAD9C4354D5E}"/>
              </a:ext>
            </a:extLst>
          </p:cNvPr>
          <p:cNvSpPr>
            <a:spLocks noGrp="1"/>
          </p:cNvSpPr>
          <p:nvPr>
            <p:ph type="title"/>
          </p:nvPr>
        </p:nvSpPr>
        <p:spPr/>
        <p:txBody>
          <a:bodyPr/>
          <a:lstStyle/>
          <a:p>
            <a:r>
              <a:rPr lang="en-US" dirty="0"/>
              <a:t>Markov Chain properties</a:t>
            </a:r>
          </a:p>
        </p:txBody>
      </p:sp>
      <p:sp>
        <p:nvSpPr>
          <p:cNvPr id="4" name="Slide Number Placeholder 3">
            <a:extLst>
              <a:ext uri="{FF2B5EF4-FFF2-40B4-BE49-F238E27FC236}">
                <a16:creationId xmlns:a16="http://schemas.microsoft.com/office/drawing/2014/main" id="{4EB642F2-6C1A-4560-92AF-0E257E051DAB}"/>
              </a:ext>
            </a:extLst>
          </p:cNvPr>
          <p:cNvSpPr>
            <a:spLocks noGrp="1"/>
          </p:cNvSpPr>
          <p:nvPr>
            <p:ph type="sldNum" sz="quarter" idx="16"/>
          </p:nvPr>
        </p:nvSpPr>
        <p:spPr/>
        <p:txBody>
          <a:bodyPr/>
          <a:lstStyle/>
          <a:p>
            <a:fld id="{81561042-0DC2-4A04-AA50-F6D44EB20EBA}" type="slidenum">
              <a:rPr lang="en-US" smtClean="0"/>
              <a:t>12</a:t>
            </a:fld>
            <a:endParaRPr lang="en-US"/>
          </a:p>
        </p:txBody>
      </p:sp>
    </p:spTree>
    <p:extLst>
      <p:ext uri="{BB962C8B-B14F-4D97-AF65-F5344CB8AC3E}">
        <p14:creationId xmlns:p14="http://schemas.microsoft.com/office/powerpoint/2010/main" val="34786771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B75D0F-58AB-4BE0-AAC8-CA4FB1577F9C}"/>
              </a:ext>
            </a:extLst>
          </p:cNvPr>
          <p:cNvSpPr>
            <a:spLocks noGrp="1"/>
          </p:cNvSpPr>
          <p:nvPr>
            <p:ph type="title"/>
          </p:nvPr>
        </p:nvSpPr>
        <p:spPr/>
        <p:txBody>
          <a:bodyPr/>
          <a:lstStyle/>
          <a:p>
            <a:r>
              <a:rPr lang="en-US" dirty="0"/>
              <a:t>Dead-Ends </a:t>
            </a:r>
            <a:r>
              <a:rPr lang="en-US" sz="1800" dirty="0"/>
              <a:t>[Brin, Page, Motwani &amp; Winograd 99]</a:t>
            </a:r>
            <a:endParaRPr lang="en-US" dirty="0"/>
          </a:p>
        </p:txBody>
      </p:sp>
      <p:sp>
        <p:nvSpPr>
          <p:cNvPr id="4" name="Slide Number Placeholder 3">
            <a:extLst>
              <a:ext uri="{FF2B5EF4-FFF2-40B4-BE49-F238E27FC236}">
                <a16:creationId xmlns:a16="http://schemas.microsoft.com/office/drawing/2014/main" id="{C7E54101-DDEB-4E95-89E0-AB4D3DF9F484}"/>
              </a:ext>
            </a:extLst>
          </p:cNvPr>
          <p:cNvSpPr>
            <a:spLocks noGrp="1"/>
          </p:cNvSpPr>
          <p:nvPr>
            <p:ph type="sldNum" sz="quarter" idx="16"/>
          </p:nvPr>
        </p:nvSpPr>
        <p:spPr/>
        <p:txBody>
          <a:bodyPr/>
          <a:lstStyle/>
          <a:p>
            <a:fld id="{81561042-0DC2-4A04-AA50-F6D44EB20EBA}" type="slidenum">
              <a:rPr lang="en-US" smtClean="0"/>
              <a:t>13</a:t>
            </a:fld>
            <a:endParaRPr lang="en-US"/>
          </a:p>
        </p:txBody>
      </p:sp>
      <p:sp>
        <p:nvSpPr>
          <p:cNvPr id="5" name="Oval 4">
            <a:extLst>
              <a:ext uri="{FF2B5EF4-FFF2-40B4-BE49-F238E27FC236}">
                <a16:creationId xmlns:a16="http://schemas.microsoft.com/office/drawing/2014/main" id="{38817DC7-72C1-4A2B-9852-6FC4BF86581E}"/>
              </a:ext>
            </a:extLst>
          </p:cNvPr>
          <p:cNvSpPr/>
          <p:nvPr/>
        </p:nvSpPr>
        <p:spPr bwMode="gray">
          <a:xfrm>
            <a:off x="911096" y="2235219"/>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6" name="Oval 5">
            <a:extLst>
              <a:ext uri="{FF2B5EF4-FFF2-40B4-BE49-F238E27FC236}">
                <a16:creationId xmlns:a16="http://schemas.microsoft.com/office/drawing/2014/main" id="{B5954A00-2401-40BD-8CD7-5B35FA9384C2}"/>
              </a:ext>
            </a:extLst>
          </p:cNvPr>
          <p:cNvSpPr/>
          <p:nvPr/>
        </p:nvSpPr>
        <p:spPr bwMode="gray">
          <a:xfrm>
            <a:off x="919518" y="3167547"/>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7" name="Oval 6">
            <a:extLst>
              <a:ext uri="{FF2B5EF4-FFF2-40B4-BE49-F238E27FC236}">
                <a16:creationId xmlns:a16="http://schemas.microsoft.com/office/drawing/2014/main" id="{23A2629C-1396-4644-9A80-4EEB9A50BEE9}"/>
              </a:ext>
            </a:extLst>
          </p:cNvPr>
          <p:cNvSpPr/>
          <p:nvPr/>
        </p:nvSpPr>
        <p:spPr bwMode="gray">
          <a:xfrm>
            <a:off x="2463060" y="2790970"/>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8" name="Straight Arrow Connector 7">
            <a:extLst>
              <a:ext uri="{FF2B5EF4-FFF2-40B4-BE49-F238E27FC236}">
                <a16:creationId xmlns:a16="http://schemas.microsoft.com/office/drawing/2014/main" id="{7FF261B7-915D-4604-949B-D37014D7091C}"/>
              </a:ext>
            </a:extLst>
          </p:cNvPr>
          <p:cNvCxnSpPr>
            <a:cxnSpLocks/>
            <a:stCxn id="5" idx="4"/>
            <a:endCxn id="6" idx="0"/>
          </p:cNvCxnSpPr>
          <p:nvPr/>
        </p:nvCxnSpPr>
        <p:spPr bwMode="gray">
          <a:xfrm>
            <a:off x="1118204" y="2649435"/>
            <a:ext cx="8422" cy="518112"/>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DE1CBA98-3EF0-41F3-AB06-CD08B4D0D94D}"/>
              </a:ext>
            </a:extLst>
          </p:cNvPr>
          <p:cNvSpPr/>
          <p:nvPr/>
        </p:nvSpPr>
        <p:spPr bwMode="gray">
          <a:xfrm>
            <a:off x="1905770" y="3205186"/>
            <a:ext cx="414216" cy="414216"/>
          </a:xfrm>
          <a:prstGeom prst="ellipse">
            <a:avLst/>
          </a:prstGeom>
          <a:solidFill>
            <a:schemeClr val="accent4">
              <a:lumMod val="40000"/>
              <a:lumOff val="6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10" name="Oval 9">
            <a:extLst>
              <a:ext uri="{FF2B5EF4-FFF2-40B4-BE49-F238E27FC236}">
                <a16:creationId xmlns:a16="http://schemas.microsoft.com/office/drawing/2014/main" id="{C4773771-2C0A-4BC8-8FF4-9F459FF3BE7B}"/>
              </a:ext>
            </a:extLst>
          </p:cNvPr>
          <p:cNvSpPr/>
          <p:nvPr/>
        </p:nvSpPr>
        <p:spPr bwMode="gray">
          <a:xfrm>
            <a:off x="1847528" y="2146004"/>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11" name="Oval 10">
            <a:extLst>
              <a:ext uri="{FF2B5EF4-FFF2-40B4-BE49-F238E27FC236}">
                <a16:creationId xmlns:a16="http://schemas.microsoft.com/office/drawing/2014/main" id="{BF27953E-2C63-4435-A0C8-AE84D984A409}"/>
              </a:ext>
            </a:extLst>
          </p:cNvPr>
          <p:cNvSpPr/>
          <p:nvPr/>
        </p:nvSpPr>
        <p:spPr bwMode="gray">
          <a:xfrm>
            <a:off x="2846781" y="2197580"/>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12" name="Straight Arrow Connector 11">
            <a:extLst>
              <a:ext uri="{FF2B5EF4-FFF2-40B4-BE49-F238E27FC236}">
                <a16:creationId xmlns:a16="http://schemas.microsoft.com/office/drawing/2014/main" id="{CE522954-9211-4EB8-806F-6A8E1D5E9A65}"/>
              </a:ext>
            </a:extLst>
          </p:cNvPr>
          <p:cNvCxnSpPr>
            <a:cxnSpLocks/>
            <a:stCxn id="7" idx="1"/>
            <a:endCxn id="10" idx="5"/>
          </p:cNvCxnSpPr>
          <p:nvPr/>
        </p:nvCxnSpPr>
        <p:spPr bwMode="gray">
          <a:xfrm flipH="1" flipV="1">
            <a:off x="2201083" y="2499559"/>
            <a:ext cx="322638" cy="352072"/>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93C18EF0-D168-487A-B554-1B7A76F21449}"/>
              </a:ext>
            </a:extLst>
          </p:cNvPr>
          <p:cNvCxnSpPr>
            <a:cxnSpLocks/>
            <a:stCxn id="7" idx="7"/>
            <a:endCxn id="11" idx="4"/>
          </p:cNvCxnSpPr>
          <p:nvPr/>
        </p:nvCxnSpPr>
        <p:spPr bwMode="gray">
          <a:xfrm flipV="1">
            <a:off x="2816615" y="2611796"/>
            <a:ext cx="237274" cy="239835"/>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0F99874-C288-47F8-BC15-44BDB21355AC}"/>
              </a:ext>
            </a:extLst>
          </p:cNvPr>
          <p:cNvCxnSpPr>
            <a:cxnSpLocks/>
            <a:stCxn id="10" idx="6"/>
            <a:endCxn id="11" idx="1"/>
          </p:cNvCxnSpPr>
          <p:nvPr/>
        </p:nvCxnSpPr>
        <p:spPr bwMode="gray">
          <a:xfrm flipV="1">
            <a:off x="2261744" y="2258241"/>
            <a:ext cx="645698" cy="94871"/>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45A4182-E702-45FA-A780-82A36145559C}"/>
              </a:ext>
            </a:extLst>
          </p:cNvPr>
          <p:cNvCxnSpPr>
            <a:cxnSpLocks/>
            <a:stCxn id="6" idx="6"/>
            <a:endCxn id="9" idx="2"/>
          </p:cNvCxnSpPr>
          <p:nvPr/>
        </p:nvCxnSpPr>
        <p:spPr bwMode="gray">
          <a:xfrm>
            <a:off x="1333734" y="3374655"/>
            <a:ext cx="572036" cy="37639"/>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3B65E67-CE5E-48D2-8510-895CD5866B87}"/>
              </a:ext>
            </a:extLst>
          </p:cNvPr>
          <p:cNvCxnSpPr>
            <a:cxnSpLocks/>
            <a:stCxn id="5" idx="5"/>
            <a:endCxn id="9" idx="1"/>
          </p:cNvCxnSpPr>
          <p:nvPr/>
        </p:nvCxnSpPr>
        <p:spPr bwMode="gray">
          <a:xfrm>
            <a:off x="1264651" y="2588774"/>
            <a:ext cx="701780" cy="67707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5BB85623-043C-4320-A904-D8E16BBF443A}"/>
              </a:ext>
            </a:extLst>
          </p:cNvPr>
          <p:cNvSpPr/>
          <p:nvPr/>
        </p:nvSpPr>
        <p:spPr bwMode="gray">
          <a:xfrm>
            <a:off x="3505032" y="2686920"/>
            <a:ext cx="378488" cy="414216"/>
          </a:xfrm>
          <a:prstGeom prst="ellipse">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18" name="Oval 17">
            <a:extLst>
              <a:ext uri="{FF2B5EF4-FFF2-40B4-BE49-F238E27FC236}">
                <a16:creationId xmlns:a16="http://schemas.microsoft.com/office/drawing/2014/main" id="{87E50FED-B7EC-4160-B01D-A477D3E4E921}"/>
              </a:ext>
            </a:extLst>
          </p:cNvPr>
          <p:cNvSpPr/>
          <p:nvPr/>
        </p:nvSpPr>
        <p:spPr bwMode="gray">
          <a:xfrm>
            <a:off x="3822859" y="2131362"/>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19" name="Straight Arrow Connector 18">
            <a:extLst>
              <a:ext uri="{FF2B5EF4-FFF2-40B4-BE49-F238E27FC236}">
                <a16:creationId xmlns:a16="http://schemas.microsoft.com/office/drawing/2014/main" id="{836CA076-5C05-4398-BAE2-8720AEB3C977}"/>
              </a:ext>
            </a:extLst>
          </p:cNvPr>
          <p:cNvCxnSpPr>
            <a:cxnSpLocks/>
            <a:stCxn id="17" idx="7"/>
            <a:endCxn id="18" idx="4"/>
          </p:cNvCxnSpPr>
          <p:nvPr/>
        </p:nvCxnSpPr>
        <p:spPr bwMode="gray">
          <a:xfrm flipV="1">
            <a:off x="3828092" y="2545578"/>
            <a:ext cx="201875" cy="20200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1F19E16-6F41-44FF-86C4-569FCDEB88D4}"/>
              </a:ext>
            </a:extLst>
          </p:cNvPr>
          <p:cNvCxnSpPr>
            <a:cxnSpLocks/>
            <a:stCxn id="5" idx="6"/>
            <a:endCxn id="10" idx="2"/>
          </p:cNvCxnSpPr>
          <p:nvPr/>
        </p:nvCxnSpPr>
        <p:spPr bwMode="gray">
          <a:xfrm flipV="1">
            <a:off x="1325312" y="2353112"/>
            <a:ext cx="522216" cy="89215"/>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69EA6D9-4BEE-452F-B4CA-87B3A77B9F09}"/>
              </a:ext>
            </a:extLst>
          </p:cNvPr>
          <p:cNvCxnSpPr>
            <a:cxnSpLocks/>
            <a:stCxn id="9" idx="7"/>
            <a:endCxn id="7" idx="3"/>
          </p:cNvCxnSpPr>
          <p:nvPr/>
        </p:nvCxnSpPr>
        <p:spPr bwMode="gray">
          <a:xfrm flipV="1">
            <a:off x="2259325" y="3144525"/>
            <a:ext cx="264396" cy="121322"/>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120F7B6-E790-47FB-8D18-7910B881CB69}"/>
              </a:ext>
            </a:extLst>
          </p:cNvPr>
          <p:cNvCxnSpPr>
            <a:cxnSpLocks/>
            <a:stCxn id="11" idx="5"/>
            <a:endCxn id="17" idx="2"/>
          </p:cNvCxnSpPr>
          <p:nvPr/>
        </p:nvCxnSpPr>
        <p:spPr bwMode="gray">
          <a:xfrm>
            <a:off x="3200336" y="2551135"/>
            <a:ext cx="304696" cy="34289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16238049-ED4D-4A0E-AF85-E68494BD76E7}"/>
              </a:ext>
            </a:extLst>
          </p:cNvPr>
          <p:cNvCxnSpPr>
            <a:cxnSpLocks/>
            <a:stCxn id="10" idx="4"/>
            <a:endCxn id="9" idx="0"/>
          </p:cNvCxnSpPr>
          <p:nvPr/>
        </p:nvCxnSpPr>
        <p:spPr bwMode="gray">
          <a:xfrm>
            <a:off x="2054636" y="2560220"/>
            <a:ext cx="58242" cy="64496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674BDA2-9E99-495E-BDA7-311B608BFDB2}"/>
              </a:ext>
            </a:extLst>
          </p:cNvPr>
          <p:cNvSpPr txBox="1"/>
          <p:nvPr/>
        </p:nvSpPr>
        <p:spPr bwMode="gray">
          <a:xfrm>
            <a:off x="478369" y="2035835"/>
            <a:ext cx="441149" cy="31727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Hub</a:t>
            </a:r>
          </a:p>
        </p:txBody>
      </p:sp>
      <p:sp>
        <p:nvSpPr>
          <p:cNvPr id="25" name="TextBox 24">
            <a:extLst>
              <a:ext uri="{FF2B5EF4-FFF2-40B4-BE49-F238E27FC236}">
                <a16:creationId xmlns:a16="http://schemas.microsoft.com/office/drawing/2014/main" id="{71D8541F-02AB-4250-B700-765AD4B77B19}"/>
              </a:ext>
            </a:extLst>
          </p:cNvPr>
          <p:cNvSpPr txBox="1"/>
          <p:nvPr/>
        </p:nvSpPr>
        <p:spPr bwMode="gray">
          <a:xfrm>
            <a:off x="2349828" y="3640445"/>
            <a:ext cx="934170" cy="27666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Authority</a:t>
            </a:r>
          </a:p>
        </p:txBody>
      </p:sp>
      <p:sp>
        <p:nvSpPr>
          <p:cNvPr id="26" name="TextBox 25">
            <a:extLst>
              <a:ext uri="{FF2B5EF4-FFF2-40B4-BE49-F238E27FC236}">
                <a16:creationId xmlns:a16="http://schemas.microsoft.com/office/drawing/2014/main" id="{76859D17-0671-4AEF-9803-DFEA399112EA}"/>
              </a:ext>
            </a:extLst>
          </p:cNvPr>
          <p:cNvSpPr txBox="1"/>
          <p:nvPr/>
        </p:nvSpPr>
        <p:spPr bwMode="gray">
          <a:xfrm>
            <a:off x="4150941" y="2434921"/>
            <a:ext cx="1638082" cy="555840"/>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solidFill>
                  <a:schemeClr val="accent1"/>
                </a:solidFill>
              </a:rPr>
              <a:t>Lose, dangling node</a:t>
            </a:r>
          </a:p>
          <a:p>
            <a:pPr algn="ctr">
              <a:spcBef>
                <a:spcPts val="300"/>
              </a:spcBef>
              <a:spcAft>
                <a:spcPts val="300"/>
              </a:spcAft>
              <a:buClr>
                <a:schemeClr val="accent1"/>
              </a:buClr>
              <a:buSzPct val="90000"/>
            </a:pPr>
            <a:r>
              <a:rPr lang="en-US" sz="1200" dirty="0">
                <a:solidFill>
                  <a:schemeClr val="accent1"/>
                </a:solidFill>
              </a:rPr>
              <a:t>(dead-end)</a:t>
            </a:r>
          </a:p>
        </p:txBody>
      </p:sp>
      <p:cxnSp>
        <p:nvCxnSpPr>
          <p:cNvPr id="28" name="Connector: Curved 27">
            <a:extLst>
              <a:ext uri="{FF2B5EF4-FFF2-40B4-BE49-F238E27FC236}">
                <a16:creationId xmlns:a16="http://schemas.microsoft.com/office/drawing/2014/main" id="{643B60CE-6BE6-4425-AFFA-53C368ECB73B}"/>
              </a:ext>
            </a:extLst>
          </p:cNvPr>
          <p:cNvCxnSpPr>
            <a:cxnSpLocks/>
            <a:stCxn id="18" idx="6"/>
            <a:endCxn id="29" idx="6"/>
          </p:cNvCxnSpPr>
          <p:nvPr/>
        </p:nvCxnSpPr>
        <p:spPr bwMode="gray">
          <a:xfrm flipH="1" flipV="1">
            <a:off x="3679734" y="1304898"/>
            <a:ext cx="557341" cy="1033572"/>
          </a:xfrm>
          <a:prstGeom prst="curvedConnector3">
            <a:avLst>
              <a:gd name="adj1" fmla="val -41016"/>
            </a:avLst>
          </a:prstGeom>
          <a:ln w="19050">
            <a:solidFill>
              <a:schemeClr val="accent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365DE8F-7F6C-4F28-946E-5F0DADC2ED99}"/>
              </a:ext>
            </a:extLst>
          </p:cNvPr>
          <p:cNvSpPr/>
          <p:nvPr/>
        </p:nvSpPr>
        <p:spPr bwMode="gray">
          <a:xfrm>
            <a:off x="2181152" y="1097790"/>
            <a:ext cx="1498582" cy="414216"/>
          </a:xfrm>
          <a:prstGeom prst="ellipse">
            <a:avLst/>
          </a:prstGeom>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Super Node</a:t>
            </a:r>
          </a:p>
        </p:txBody>
      </p:sp>
      <p:sp>
        <p:nvSpPr>
          <p:cNvPr id="32" name="TextBox 31">
            <a:extLst>
              <a:ext uri="{FF2B5EF4-FFF2-40B4-BE49-F238E27FC236}">
                <a16:creationId xmlns:a16="http://schemas.microsoft.com/office/drawing/2014/main" id="{52C63678-602F-480D-B2F5-086EE8F39AEF}"/>
              </a:ext>
            </a:extLst>
          </p:cNvPr>
          <p:cNvSpPr txBox="1"/>
          <p:nvPr/>
        </p:nvSpPr>
        <p:spPr bwMode="gray">
          <a:xfrm>
            <a:off x="4552471" y="1573341"/>
            <a:ext cx="934170" cy="27666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Teleports</a:t>
            </a:r>
          </a:p>
        </p:txBody>
      </p:sp>
      <p:cxnSp>
        <p:nvCxnSpPr>
          <p:cNvPr id="33" name="Straight Arrow Connector 32">
            <a:extLst>
              <a:ext uri="{FF2B5EF4-FFF2-40B4-BE49-F238E27FC236}">
                <a16:creationId xmlns:a16="http://schemas.microsoft.com/office/drawing/2014/main" id="{B19357DF-F6C2-4D13-9799-2F2E3D220D8D}"/>
              </a:ext>
            </a:extLst>
          </p:cNvPr>
          <p:cNvCxnSpPr>
            <a:cxnSpLocks/>
            <a:stCxn id="29" idx="4"/>
            <a:endCxn id="5" idx="7"/>
          </p:cNvCxnSpPr>
          <p:nvPr/>
        </p:nvCxnSpPr>
        <p:spPr bwMode="gray">
          <a:xfrm flipH="1">
            <a:off x="1264651" y="1512006"/>
            <a:ext cx="1665792" cy="783874"/>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21F86014-7CE7-47F3-B0E7-FB8AB248DDA7}"/>
              </a:ext>
            </a:extLst>
          </p:cNvPr>
          <p:cNvCxnSpPr>
            <a:cxnSpLocks/>
            <a:stCxn id="29" idx="4"/>
            <a:endCxn id="6" idx="7"/>
          </p:cNvCxnSpPr>
          <p:nvPr/>
        </p:nvCxnSpPr>
        <p:spPr bwMode="gray">
          <a:xfrm flipH="1">
            <a:off x="1273073" y="1512006"/>
            <a:ext cx="1657370" cy="1716202"/>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AD86F05-A4D2-4D7C-B2B1-4C8A28156ABB}"/>
              </a:ext>
            </a:extLst>
          </p:cNvPr>
          <p:cNvCxnSpPr>
            <a:cxnSpLocks/>
            <a:stCxn id="29" idx="4"/>
            <a:endCxn id="10" idx="0"/>
          </p:cNvCxnSpPr>
          <p:nvPr/>
        </p:nvCxnSpPr>
        <p:spPr bwMode="gray">
          <a:xfrm flipH="1">
            <a:off x="2054636" y="1512006"/>
            <a:ext cx="875807" cy="633998"/>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5C2BB9F-DC79-4B58-9244-144F67DA36DA}"/>
              </a:ext>
            </a:extLst>
          </p:cNvPr>
          <p:cNvCxnSpPr>
            <a:cxnSpLocks/>
            <a:stCxn id="29" idx="4"/>
            <a:endCxn id="11" idx="0"/>
          </p:cNvCxnSpPr>
          <p:nvPr/>
        </p:nvCxnSpPr>
        <p:spPr bwMode="gray">
          <a:xfrm>
            <a:off x="2930443" y="1512006"/>
            <a:ext cx="123446" cy="685574"/>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4C44CF4A-69C9-4D27-864D-93E072219ACD}"/>
              </a:ext>
            </a:extLst>
          </p:cNvPr>
          <p:cNvCxnSpPr>
            <a:cxnSpLocks/>
            <a:stCxn id="29" idx="4"/>
            <a:endCxn id="18" idx="0"/>
          </p:cNvCxnSpPr>
          <p:nvPr/>
        </p:nvCxnSpPr>
        <p:spPr bwMode="gray">
          <a:xfrm>
            <a:off x="2930443" y="1512006"/>
            <a:ext cx="1099524" cy="619356"/>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939B49B5-15E9-460E-AD73-83FCB0468DD0}"/>
              </a:ext>
            </a:extLst>
          </p:cNvPr>
          <p:cNvCxnSpPr>
            <a:cxnSpLocks/>
            <a:stCxn id="29" idx="4"/>
            <a:endCxn id="9" idx="7"/>
          </p:cNvCxnSpPr>
          <p:nvPr/>
        </p:nvCxnSpPr>
        <p:spPr bwMode="gray">
          <a:xfrm flipH="1">
            <a:off x="2259325" y="1512006"/>
            <a:ext cx="671118" cy="1753841"/>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B24FB395-E12F-4A0E-9FA7-4B5E3D0059C1}"/>
              </a:ext>
            </a:extLst>
          </p:cNvPr>
          <p:cNvCxnSpPr>
            <a:cxnSpLocks/>
            <a:stCxn id="29" idx="4"/>
            <a:endCxn id="7" idx="0"/>
          </p:cNvCxnSpPr>
          <p:nvPr/>
        </p:nvCxnSpPr>
        <p:spPr bwMode="gray">
          <a:xfrm flipH="1">
            <a:off x="2670168" y="1512006"/>
            <a:ext cx="260275" cy="1278964"/>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D4D263F8-17CE-47DB-B7D4-16E416940609}"/>
              </a:ext>
            </a:extLst>
          </p:cNvPr>
          <p:cNvCxnSpPr>
            <a:cxnSpLocks/>
            <a:stCxn id="29" idx="4"/>
            <a:endCxn id="17" idx="0"/>
          </p:cNvCxnSpPr>
          <p:nvPr/>
        </p:nvCxnSpPr>
        <p:spPr bwMode="gray">
          <a:xfrm>
            <a:off x="2930443" y="1512006"/>
            <a:ext cx="763833" cy="1174914"/>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92BE2D16-4823-4EA1-9EB8-6B0380052806}"/>
                  </a:ext>
                </a:extLst>
              </p:cNvPr>
              <p:cNvSpPr txBox="1"/>
              <p:nvPr/>
            </p:nvSpPr>
            <p:spPr bwMode="gray">
              <a:xfrm>
                <a:off x="5946060" y="1027590"/>
                <a:ext cx="6245940" cy="2247795"/>
              </a:xfrm>
              <a:prstGeom prst="rect">
                <a:avLst/>
              </a:prstGeom>
              <a:noFill/>
            </p:spPr>
            <p:txBody>
              <a:bodyPr wrap="square">
                <a:spAutoFit/>
              </a:bodyPr>
              <a:lstStyle/>
              <a:p>
                <a:r>
                  <a:rPr lang="en-US" b="1" u="sng" dirty="0"/>
                  <a:t>Implications of a super node:</a:t>
                </a:r>
              </a:p>
              <a:p>
                <a:pPr marL="285750" indent="-285750">
                  <a:buFontTx/>
                  <a:buChar char="-"/>
                </a:pPr>
                <a:r>
                  <a:rPr lang="en-US" dirty="0"/>
                  <a:t>It creates a super connected component</a:t>
                </a:r>
              </a:p>
              <a:p>
                <a:pPr marL="285750" indent="-285750">
                  <a:buFontTx/>
                  <a:buChar char="-"/>
                </a:pPr>
                <a:r>
                  <a:rPr lang="en-US" dirty="0"/>
                  <a:t>Which has a unique stationary distribution </a:t>
                </a:r>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𝑠</m:t>
                            </m:r>
                          </m:sub>
                        </m:sSub>
                      </m:e>
                    </m:acc>
                  </m:oMath>
                </a14:m>
                <a:endParaRPr lang="en-US" dirty="0"/>
              </a:p>
              <a:p>
                <a:pPr marL="285750" indent="-285750">
                  <a:buFontTx/>
                  <a:buChar char="-"/>
                </a:pPr>
                <a:r>
                  <a:rPr lang="en-US" dirty="0"/>
                  <a:t>Which we can guarantee to reach regardless of initial state distribution </a:t>
                </a:r>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e>
                    </m:acc>
                  </m:oMath>
                </a14:m>
                <a:endParaRPr lang="en-US" dirty="0"/>
              </a:p>
              <a:p>
                <a:pPr marL="285750" indent="-285750">
                  <a:buFontTx/>
                  <a:buChar char="-"/>
                </a:pPr>
                <a:endParaRPr lang="en-US" dirty="0"/>
              </a:p>
              <a:p>
                <a:pPr lvl="1"/>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lim</m:t>
                              </m:r>
                            </m:e>
                            <m:lim>
                              <m:r>
                                <a:rPr lang="en-US" b="0" i="1" smtClean="0">
                                  <a:latin typeface="Cambria Math" panose="02040503050406030204" pitchFamily="18" charset="0"/>
                                </a:rPr>
                                <m:t>𝑡</m:t>
                              </m:r>
                              <m:r>
                                <a:rPr lang="en-US" b="0" i="1" smtClean="0">
                                  <a:latin typeface="Cambria Math" panose="02040503050406030204" pitchFamily="18" charset="0"/>
                                </a:rPr>
                                <m:t>→∞</m:t>
                              </m:r>
                            </m:lim>
                          </m:limLow>
                        </m:fName>
                        <m:e>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𝑡</m:t>
                              </m:r>
                            </m:sup>
                          </m:sSup>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m:t>
                                  </m:r>
                                </m:sub>
                              </m:sSub>
                            </m:e>
                          </m:acc>
                        </m:e>
                      </m:func>
                      <m:r>
                        <a:rPr lang="en-US" b="0" i="1"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𝑅</m:t>
                              </m:r>
                            </m:e>
                            <m:sub>
                              <m:r>
                                <a:rPr lang="en-US" i="1">
                                  <a:latin typeface="Cambria Math" panose="02040503050406030204" pitchFamily="18" charset="0"/>
                                </a:rPr>
                                <m:t>𝑠</m:t>
                              </m:r>
                            </m:sub>
                          </m:sSub>
                        </m:e>
                      </m:acc>
                    </m:oMath>
                  </m:oMathPara>
                </a14:m>
                <a:endParaRPr lang="en-US" dirty="0"/>
              </a:p>
            </p:txBody>
          </p:sp>
        </mc:Choice>
        <mc:Fallback xmlns="">
          <p:sp>
            <p:nvSpPr>
              <p:cNvPr id="110" name="TextBox 109">
                <a:extLst>
                  <a:ext uri="{FF2B5EF4-FFF2-40B4-BE49-F238E27FC236}">
                    <a16:creationId xmlns:a16="http://schemas.microsoft.com/office/drawing/2014/main" id="{92BE2D16-4823-4EA1-9EB8-6B0380052806}"/>
                  </a:ext>
                </a:extLst>
              </p:cNvPr>
              <p:cNvSpPr txBox="1">
                <a:spLocks noRot="1" noChangeAspect="1" noMove="1" noResize="1" noEditPoints="1" noAdjustHandles="1" noChangeArrowheads="1" noChangeShapeType="1" noTextEdit="1"/>
              </p:cNvSpPr>
              <p:nvPr/>
            </p:nvSpPr>
            <p:spPr bwMode="gray">
              <a:xfrm>
                <a:off x="5946060" y="1027590"/>
                <a:ext cx="6245940" cy="2247795"/>
              </a:xfrm>
              <a:prstGeom prst="rect">
                <a:avLst/>
              </a:prstGeom>
              <a:blipFill>
                <a:blip r:embed="rId3"/>
                <a:stretch>
                  <a:fillRect l="-780" t="-16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27277EB-8326-430C-B36C-48830BAD1E2F}"/>
                  </a:ext>
                </a:extLst>
              </p:cNvPr>
              <p:cNvSpPr txBox="1"/>
              <p:nvPr/>
            </p:nvSpPr>
            <p:spPr bwMode="gray">
              <a:xfrm>
                <a:off x="1847528" y="3972098"/>
                <a:ext cx="9291483" cy="2022348"/>
              </a:xfrm>
              <a:prstGeom prst="rect">
                <a:avLst/>
              </a:prstGeom>
              <a:noFill/>
            </p:spPr>
            <p:txBody>
              <a:bodyPr wrap="square">
                <a:spAutoFit/>
              </a:bodyPr>
              <a:lstStyle/>
              <a:p>
                <a:r>
                  <a:rPr lang="en-US" b="1" u="sng" dirty="0"/>
                  <a:t>At each step:</a:t>
                </a:r>
              </a:p>
              <a:p>
                <a:pPr marL="285750" indent="-285750">
                  <a:buFontTx/>
                  <a:buChar char="-"/>
                </a:pPr>
                <a:r>
                  <a:rPr lang="en-US" dirty="0"/>
                  <a:t>With probability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m:t>
                    </m:r>
                  </m:oMath>
                </a14:m>
                <a:r>
                  <a:rPr lang="en-US" dirty="0"/>
                  <a:t>, follow the link in the Markov Chain</a:t>
                </a:r>
              </a:p>
              <a:p>
                <a:pPr marL="285750" indent="-285750">
                  <a:buFontTx/>
                  <a:buChar char="-"/>
                </a:pPr>
                <a:r>
                  <a:rPr lang="en-US" dirty="0"/>
                  <a:t>With probability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𝛼</m:t>
                    </m:r>
                    <m:r>
                      <a:rPr lang="en-US" i="1">
                        <a:latin typeface="Cambria Math" panose="02040503050406030204" pitchFamily="18" charset="0"/>
                      </a:rPr>
                      <m:t> </m:t>
                    </m:r>
                  </m:oMath>
                </a14:m>
                <a:r>
                  <a:rPr lang="en-US" dirty="0"/>
                  <a:t>, jump to some random page with probability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err="1" smtClean="0">
                            <a:latin typeface="Cambria Math" panose="02040503050406030204" pitchFamily="18" charset="0"/>
                          </a:rPr>
                          <m:t>𝑁</m:t>
                        </m:r>
                      </m:den>
                    </m:f>
                  </m:oMath>
                </a14:m>
                <a:endParaRPr lang="en-US" dirty="0"/>
              </a:p>
              <a:p>
                <a:r>
                  <a:rPr lang="en-US" dirty="0"/>
                  <a:t>Hence, the new ranking is computed as follows</a:t>
                </a:r>
              </a:p>
              <a:p>
                <a:pPr lvl="1"/>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𝑁𝑟</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b>
                            <m:sup/>
                            <m:e>
                              <m:f>
                                <m:fPr>
                                  <m:ctrlPr>
                                    <a:rPr lang="en-US" i="1">
                                      <a:latin typeface="Cambria Math" panose="02040503050406030204" pitchFamily="18" charset="0"/>
                                    </a:rPr>
                                  </m:ctrlPr>
                                </m:fPr>
                                <m:num>
                                  <m:r>
                                    <a:rPr lang="en-US" b="0" i="1" smtClean="0">
                                      <a:latin typeface="Cambria Math" panose="02040503050406030204" pitchFamily="18" charset="0"/>
                                    </a:rPr>
                                    <m:t>𝛼</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sub>
                                  </m:sSub>
                                </m:den>
                              </m:f>
                              <m:r>
                                <a:rPr lang="en-US" i="1">
                                  <a:latin typeface="Cambria Math" panose="02040503050406030204" pitchFamily="18" charset="0"/>
                                </a:rPr>
                                <m:t>𝑃𝑟</m:t>
                              </m:r>
                              <m:d>
                                <m:dPr>
                                  <m:ctrlPr>
                                    <a:rPr lang="en-US" i="1">
                                      <a:latin typeface="Cambria Math" panose="02040503050406030204" pitchFamily="18" charset="0"/>
                                    </a:rPr>
                                  </m:ctrlPr>
                                </m:dPr>
                                <m:e>
                                  <m:r>
                                    <a:rPr lang="en-US" i="1">
                                      <a:latin typeface="Cambria Math" panose="02040503050406030204" pitchFamily="18" charset="0"/>
                                    </a:rPr>
                                    <m:t>𝑗</m:t>
                                  </m:r>
                                </m:e>
                              </m:d>
                            </m:e>
                          </m:nary>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num>
                        <m:den>
                          <m:r>
                            <a:rPr lang="en-US" b="0" i="1" smtClean="0">
                              <a:latin typeface="Cambria Math" panose="02040503050406030204" pitchFamily="18" charset="0"/>
                            </a:rPr>
                            <m:t>𝑁</m:t>
                          </m:r>
                        </m:den>
                      </m:f>
                    </m:oMath>
                  </m:oMathPara>
                </a14:m>
                <a:endParaRPr lang="en-US" dirty="0"/>
              </a:p>
            </p:txBody>
          </p:sp>
        </mc:Choice>
        <mc:Fallback xmlns="">
          <p:sp>
            <p:nvSpPr>
              <p:cNvPr id="39" name="TextBox 38">
                <a:extLst>
                  <a:ext uri="{FF2B5EF4-FFF2-40B4-BE49-F238E27FC236}">
                    <a16:creationId xmlns:a16="http://schemas.microsoft.com/office/drawing/2014/main" id="{427277EB-8326-430C-B36C-48830BAD1E2F}"/>
                  </a:ext>
                </a:extLst>
              </p:cNvPr>
              <p:cNvSpPr txBox="1">
                <a:spLocks noRot="1" noChangeAspect="1" noMove="1" noResize="1" noEditPoints="1" noAdjustHandles="1" noChangeArrowheads="1" noChangeShapeType="1" noTextEdit="1"/>
              </p:cNvSpPr>
              <p:nvPr/>
            </p:nvSpPr>
            <p:spPr bwMode="gray">
              <a:xfrm>
                <a:off x="1847528" y="3972098"/>
                <a:ext cx="9291483" cy="2022348"/>
              </a:xfrm>
              <a:prstGeom prst="rect">
                <a:avLst/>
              </a:prstGeom>
              <a:blipFill>
                <a:blip r:embed="rId4"/>
                <a:stretch>
                  <a:fillRect l="-525" t="-1813"/>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FA55ABB5-FA5E-42BC-9618-AC3EED301A4D}"/>
              </a:ext>
            </a:extLst>
          </p:cNvPr>
          <p:cNvSpPr txBox="1"/>
          <p:nvPr/>
        </p:nvSpPr>
        <p:spPr bwMode="gray">
          <a:xfrm>
            <a:off x="93687" y="6562197"/>
            <a:ext cx="10785907" cy="276999"/>
          </a:xfrm>
          <a:prstGeom prst="rect">
            <a:avLst/>
          </a:prstGeom>
          <a:noFill/>
        </p:spPr>
        <p:txBody>
          <a:bodyPr wrap="square">
            <a:spAutoFit/>
          </a:bodyPr>
          <a:lstStyle/>
          <a:p>
            <a:r>
              <a:rPr lang="en-US" sz="1200" dirty="0"/>
              <a:t>Page, L., Brin, S., Motwani, R., &amp; Winograd, T. (1999). </a:t>
            </a:r>
            <a:r>
              <a:rPr lang="en-US" sz="1200" i="1" dirty="0"/>
              <a:t>The PageRank citation ranking: Bringing order to the web</a:t>
            </a:r>
            <a:r>
              <a:rPr lang="en-US" sz="1200" dirty="0"/>
              <a:t>. Stanford </a:t>
            </a:r>
            <a:r>
              <a:rPr lang="en-US" sz="1200" dirty="0" err="1"/>
              <a:t>InfoLab</a:t>
            </a:r>
            <a:r>
              <a:rPr lang="en-US" sz="1200" dirty="0"/>
              <a:t>.</a:t>
            </a:r>
          </a:p>
        </p:txBody>
      </p:sp>
    </p:spTree>
    <p:extLst>
      <p:ext uri="{BB962C8B-B14F-4D97-AF65-F5344CB8AC3E}">
        <p14:creationId xmlns:p14="http://schemas.microsoft.com/office/powerpoint/2010/main" val="23537036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p:bldP spid="110" grpId="0"/>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4A604A5C-0197-4FEB-9900-8597ED4F053B}"/>
                  </a:ext>
                </a:extLst>
              </p:cNvPr>
              <p:cNvSpPr>
                <a:spLocks noGrp="1"/>
              </p:cNvSpPr>
              <p:nvPr>
                <p:ph type="body" sz="quarter" idx="13"/>
              </p:nvPr>
            </p:nvSpPr>
            <p:spPr>
              <a:xfrm>
                <a:off x="478369" y="1225485"/>
                <a:ext cx="11474451" cy="4206280"/>
              </a:xfrm>
            </p:spPr>
            <p:txBody>
              <a:bodyPr/>
              <a:lstStyle/>
              <a:p>
                <a:pPr marL="0" marR="0">
                  <a:spcBef>
                    <a:spcPts val="0"/>
                  </a:spcBef>
                  <a:spcAft>
                    <a:spcPts val="0"/>
                  </a:spcAft>
                </a:pPr>
                <a:r>
                  <a:rPr lang="en-US" sz="2400" dirty="0">
                    <a:effectLst/>
                    <a:latin typeface="+mj-lt"/>
                  </a:rPr>
                  <a:t>For every row of </a:t>
                </a:r>
                <a14:m>
                  <m:oMath xmlns:m="http://schemas.openxmlformats.org/officeDocument/2006/math">
                    <m:r>
                      <a:rPr lang="en-US" sz="2400" i="1" dirty="0" smtClean="0">
                        <a:effectLst/>
                        <a:latin typeface="Cambria Math" panose="02040503050406030204" pitchFamily="18" charset="0"/>
                      </a:rPr>
                      <m:t>𝐴</m:t>
                    </m:r>
                  </m:oMath>
                </a14:m>
                <a:r>
                  <a:rPr lang="en-US" sz="2400" dirty="0">
                    <a:effectLst/>
                    <a:latin typeface="+mj-lt"/>
                  </a:rPr>
                  <a:t> that has no 1, replace each element for </a:t>
                </a:r>
                <a14:m>
                  <m:oMath xmlns:m="http://schemas.openxmlformats.org/officeDocument/2006/math">
                    <m:f>
                      <m:fPr>
                        <m:ctrlPr>
                          <a:rPr lang="en-US" sz="2400" i="1">
                            <a:effectLst/>
                            <a:latin typeface="Cambria Math" panose="02040503050406030204" pitchFamily="18" charset="0"/>
                          </a:rPr>
                        </m:ctrlPr>
                      </m:fPr>
                      <m:num>
                        <m:r>
                          <a:rPr lang="en-US" sz="2400">
                            <a:effectLst/>
                            <a:latin typeface="Cambria Math" panose="02040503050406030204" pitchFamily="18" charset="0"/>
                          </a:rPr>
                          <m:t>1</m:t>
                        </m:r>
                      </m:num>
                      <m:den>
                        <m:r>
                          <a:rPr lang="en-US" sz="2400">
                            <a:effectLst/>
                            <a:latin typeface="Cambria Math" panose="02040503050406030204" pitchFamily="18" charset="0"/>
                          </a:rPr>
                          <m:t>𝑁</m:t>
                        </m:r>
                      </m:den>
                    </m:f>
                  </m:oMath>
                </a14:m>
                <a:endParaRPr lang="en-US" sz="2400" dirty="0">
                  <a:effectLst/>
                  <a:latin typeface="+mj-lt"/>
                </a:endParaRPr>
              </a:p>
              <a:p>
                <a:pPr marL="0" marR="0">
                  <a:spcBef>
                    <a:spcPts val="0"/>
                  </a:spcBef>
                  <a:spcAft>
                    <a:spcPts val="0"/>
                  </a:spcAft>
                </a:pPr>
                <a:endParaRPr lang="en-US" sz="2400" dirty="0">
                  <a:effectLst/>
                  <a:latin typeface="+mj-lt"/>
                </a:endParaRPr>
              </a:p>
              <a:p>
                <a:pPr marL="0" marR="0">
                  <a:spcBef>
                    <a:spcPts val="0"/>
                  </a:spcBef>
                  <a:spcAft>
                    <a:spcPts val="0"/>
                  </a:spcAft>
                </a:pPr>
                <a:r>
                  <a:rPr lang="en-US" sz="2400" dirty="0">
                    <a:effectLst/>
                    <a:latin typeface="+mj-lt"/>
                  </a:rPr>
                  <a:t>For all the other rows:</a:t>
                </a:r>
              </a:p>
              <a:p>
                <a:pPr marL="342900" rtl="0" fontAlgn="ctr">
                  <a:spcBef>
                    <a:spcPts val="0"/>
                  </a:spcBef>
                  <a:spcAft>
                    <a:spcPts val="0"/>
                  </a:spcAft>
                  <a:buFont typeface="Arial" panose="020B0604020202020204" pitchFamily="34" charset="0"/>
                  <a:buChar char="•"/>
                </a:pPr>
                <a:endParaRPr lang="en-US" sz="2400" dirty="0">
                  <a:effectLst/>
                  <a:latin typeface="+mj-lt"/>
                </a:endParaRPr>
              </a:p>
              <a:p>
                <a:pPr marL="342900" rtl="0" fontAlgn="ctr">
                  <a:spcBef>
                    <a:spcPts val="0"/>
                  </a:spcBef>
                  <a:spcAft>
                    <a:spcPts val="0"/>
                  </a:spcAft>
                  <a:buFont typeface="Arial" panose="020B0604020202020204" pitchFamily="34" charset="0"/>
                  <a:buChar char="•"/>
                </a:pPr>
                <a:r>
                  <a:rPr lang="en-US" sz="2400" dirty="0">
                    <a:effectLst/>
                    <a:latin typeface="+mj-lt"/>
                  </a:rPr>
                  <a:t>Divide each 1 occurrence in </a:t>
                </a:r>
                <a14:m>
                  <m:oMath xmlns:m="http://schemas.openxmlformats.org/officeDocument/2006/math">
                    <m:r>
                      <a:rPr lang="en-US" sz="2400" i="1" dirty="0" smtClean="0">
                        <a:effectLst/>
                        <a:latin typeface="Cambria Math" panose="02040503050406030204" pitchFamily="18" charset="0"/>
                      </a:rPr>
                      <m:t>𝐴</m:t>
                    </m:r>
                  </m:oMath>
                </a14:m>
                <a:r>
                  <a:rPr lang="en-US" sz="2400" dirty="0">
                    <a:effectLst/>
                    <a:latin typeface="+mj-lt"/>
                  </a:rPr>
                  <a:t> by the number of 1's in the row (which is the out-degree)</a:t>
                </a:r>
              </a:p>
              <a:p>
                <a:pPr marL="342900" rtl="0" fontAlgn="ctr">
                  <a:spcBef>
                    <a:spcPts val="0"/>
                  </a:spcBef>
                  <a:spcAft>
                    <a:spcPts val="0"/>
                  </a:spcAft>
                  <a:buFont typeface="Arial" panose="020B0604020202020204" pitchFamily="34" charset="0"/>
                  <a:buChar char="•"/>
                </a:pPr>
                <a:endParaRPr lang="en-US" sz="2400" dirty="0">
                  <a:effectLst/>
                  <a:latin typeface="+mj-lt"/>
                </a:endParaRPr>
              </a:p>
              <a:p>
                <a:pPr marL="342900" rtl="0" fontAlgn="ctr">
                  <a:spcBef>
                    <a:spcPts val="0"/>
                  </a:spcBef>
                  <a:spcAft>
                    <a:spcPts val="0"/>
                  </a:spcAft>
                  <a:buFont typeface="Arial" panose="020B0604020202020204" pitchFamily="34" charset="0"/>
                  <a:buChar char="•"/>
                </a:pPr>
                <a:r>
                  <a:rPr lang="en-US" sz="2400" dirty="0">
                    <a:effectLst/>
                    <a:latin typeface="+mj-lt"/>
                  </a:rPr>
                  <a:t>Multiply the resulting matrix by </a:t>
                </a:r>
                <a14:m>
                  <m:oMath xmlns:m="http://schemas.openxmlformats.org/officeDocument/2006/math">
                    <m:r>
                      <a:rPr lang="en-US" sz="2400" b="0" i="0" smtClean="0">
                        <a:effectLst/>
                        <a:latin typeface="Cambria Math" panose="02040503050406030204" pitchFamily="18" charset="0"/>
                      </a:rPr>
                      <m:t>(</m:t>
                    </m:r>
                    <m:r>
                      <a:rPr lang="en-US" sz="2400">
                        <a:effectLst/>
                        <a:latin typeface="Cambria Math" panose="02040503050406030204" pitchFamily="18" charset="0"/>
                      </a:rPr>
                      <m:t>1−</m:t>
                    </m:r>
                    <m:r>
                      <a:rPr lang="en-US" sz="2400">
                        <a:effectLst/>
                        <a:latin typeface="Cambria Math" panose="02040503050406030204" pitchFamily="18" charset="0"/>
                      </a:rPr>
                      <m:t>𝛼</m:t>
                    </m:r>
                    <m:r>
                      <a:rPr lang="en-US" sz="2400" b="0" i="0" smtClean="0">
                        <a:effectLst/>
                        <a:latin typeface="Cambria Math" panose="02040503050406030204" pitchFamily="18" charset="0"/>
                      </a:rPr>
                      <m:t>)</m:t>
                    </m:r>
                  </m:oMath>
                </a14:m>
                <a:endParaRPr lang="en-US" sz="2400" dirty="0">
                  <a:effectLst/>
                  <a:latin typeface="+mj-lt"/>
                </a:endParaRPr>
              </a:p>
              <a:p>
                <a:pPr marL="342900" rtl="0" fontAlgn="ctr">
                  <a:spcBef>
                    <a:spcPts val="0"/>
                  </a:spcBef>
                  <a:spcAft>
                    <a:spcPts val="0"/>
                  </a:spcAft>
                  <a:buFont typeface="Arial" panose="020B0604020202020204" pitchFamily="34" charset="0"/>
                  <a:buChar char="•"/>
                </a:pPr>
                <a:endParaRPr lang="en-US" sz="2400" dirty="0">
                  <a:effectLst/>
                  <a:latin typeface="+mj-lt"/>
                </a:endParaRPr>
              </a:p>
              <a:p>
                <a:pPr marL="342900" rtl="0" fontAlgn="ctr">
                  <a:spcBef>
                    <a:spcPts val="0"/>
                  </a:spcBef>
                  <a:spcAft>
                    <a:spcPts val="0"/>
                  </a:spcAft>
                  <a:buFont typeface="Arial" panose="020B0604020202020204" pitchFamily="34" charset="0"/>
                  <a:buChar char="•"/>
                </a:pPr>
                <a:r>
                  <a:rPr lang="en-US" sz="2400" dirty="0">
                    <a:effectLst/>
                    <a:latin typeface="+mj-lt"/>
                  </a:rPr>
                  <a:t>Add </a:t>
                </a:r>
                <a:r>
                  <a:rPr lang="pt-BR" sz="2400" dirty="0">
                    <a:effectLst/>
                    <a:latin typeface="+mj-lt"/>
                  </a:rPr>
                  <a:t> </a:t>
                </a:r>
                <a14:m>
                  <m:oMath xmlns:m="http://schemas.openxmlformats.org/officeDocument/2006/math">
                    <m:f>
                      <m:fPr>
                        <m:ctrlPr>
                          <a:rPr lang="en-US" sz="3200" i="1">
                            <a:effectLst/>
                            <a:latin typeface="Cambria Math" panose="02040503050406030204" pitchFamily="18" charset="0"/>
                          </a:rPr>
                        </m:ctrlPr>
                      </m:fPr>
                      <m:num>
                        <m:r>
                          <a:rPr lang="en-US" sz="3200">
                            <a:effectLst/>
                            <a:latin typeface="Cambria Math" panose="02040503050406030204" pitchFamily="18" charset="0"/>
                          </a:rPr>
                          <m:t>𝛼</m:t>
                        </m:r>
                      </m:num>
                      <m:den>
                        <m:r>
                          <a:rPr lang="en-US" sz="3200">
                            <a:effectLst/>
                            <a:latin typeface="Cambria Math" panose="02040503050406030204" pitchFamily="18" charset="0"/>
                          </a:rPr>
                          <m:t>𝑁</m:t>
                        </m:r>
                      </m:den>
                    </m:f>
                  </m:oMath>
                </a14:m>
                <a:r>
                  <a:rPr lang="en-US" sz="3200" dirty="0">
                    <a:effectLst/>
                    <a:latin typeface="+mj-lt"/>
                  </a:rPr>
                  <a:t> </a:t>
                </a:r>
                <a:r>
                  <a:rPr lang="en-US" sz="2400" dirty="0">
                    <a:effectLst/>
                    <a:latin typeface="+mj-lt"/>
                  </a:rPr>
                  <a:t>to every entry of the resulting matrix to obtain transition matrix </a:t>
                </a:r>
                <a14:m>
                  <m:oMath xmlns:m="http://schemas.openxmlformats.org/officeDocument/2006/math">
                    <m:r>
                      <a:rPr lang="en-US" sz="2400" i="1" dirty="0" smtClean="0">
                        <a:effectLst/>
                        <a:latin typeface="Cambria Math" panose="02040503050406030204" pitchFamily="18" charset="0"/>
                      </a:rPr>
                      <m:t>𝑀</m:t>
                    </m:r>
                  </m:oMath>
                </a14:m>
                <a:r>
                  <a:rPr lang="en-US" sz="2400" dirty="0">
                    <a:effectLst/>
                    <a:latin typeface="+mj-lt"/>
                  </a:rPr>
                  <a:t>.</a:t>
                </a:r>
              </a:p>
              <a:p>
                <a:endParaRPr lang="en-US" sz="2400" dirty="0"/>
              </a:p>
            </p:txBody>
          </p:sp>
        </mc:Choice>
        <mc:Fallback xmlns="">
          <p:sp>
            <p:nvSpPr>
              <p:cNvPr id="2" name="Text Placeholder 1">
                <a:extLst>
                  <a:ext uri="{FF2B5EF4-FFF2-40B4-BE49-F238E27FC236}">
                    <a16:creationId xmlns:a16="http://schemas.microsoft.com/office/drawing/2014/main" id="{4A604A5C-0197-4FEB-9900-8597ED4F053B}"/>
                  </a:ext>
                </a:extLst>
              </p:cNvPr>
              <p:cNvSpPr>
                <a:spLocks noGrp="1" noRot="1" noChangeAspect="1" noMove="1" noResize="1" noEditPoints="1" noAdjustHandles="1" noChangeArrowheads="1" noChangeShapeType="1" noTextEdit="1"/>
              </p:cNvSpPr>
              <p:nvPr>
                <p:ph type="body" sz="quarter" idx="13"/>
              </p:nvPr>
            </p:nvSpPr>
            <p:spPr>
              <a:xfrm>
                <a:off x="478369" y="1225485"/>
                <a:ext cx="11474451" cy="4206280"/>
              </a:xfrm>
              <a:blipFill>
                <a:blip r:embed="rId2"/>
                <a:stretch>
                  <a:fillRect l="-1487" t="-3768" r="-1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2F8E10E7-DE0E-47CF-A384-2E766505C15F}"/>
                  </a:ext>
                </a:extLst>
              </p:cNvPr>
              <p:cNvSpPr>
                <a:spLocks noGrp="1"/>
              </p:cNvSpPr>
              <p:nvPr>
                <p:ph type="title"/>
              </p:nvPr>
            </p:nvSpPr>
            <p:spPr>
              <a:xfrm>
                <a:off x="162233" y="144001"/>
                <a:ext cx="10080522" cy="945625"/>
              </a:xfrm>
            </p:spPr>
            <p:txBody>
              <a:bodyPr/>
              <a:lstStyle/>
              <a:p>
                <a:r>
                  <a:rPr lang="en-US" sz="2400" dirty="0"/>
                  <a:t>How to derive the Transition matrix </a:t>
                </a:r>
                <a14:m>
                  <m:oMath xmlns:m="http://schemas.openxmlformats.org/officeDocument/2006/math">
                    <m:r>
                      <a:rPr lang="en-US" sz="2400" i="1" dirty="0" smtClean="0">
                        <a:latin typeface="Cambria Math" panose="02040503050406030204" pitchFamily="18" charset="0"/>
                      </a:rPr>
                      <m:t>𝑀</m:t>
                    </m:r>
                  </m:oMath>
                </a14:m>
                <a:r>
                  <a:rPr lang="en-US" sz="2400" dirty="0"/>
                  <a:t> from Adjacency matrix </a:t>
                </a:r>
                <a14:m>
                  <m:oMath xmlns:m="http://schemas.openxmlformats.org/officeDocument/2006/math">
                    <m:r>
                      <a:rPr lang="en-US" sz="2400" i="1" dirty="0" smtClean="0">
                        <a:latin typeface="Cambria Math" panose="02040503050406030204" pitchFamily="18" charset="0"/>
                      </a:rPr>
                      <m:t>𝐴</m:t>
                    </m:r>
                  </m:oMath>
                </a14:m>
                <a:r>
                  <a:rPr lang="en-US" sz="2800" dirty="0"/>
                  <a:t>?</a:t>
                </a:r>
              </a:p>
            </p:txBody>
          </p:sp>
        </mc:Choice>
        <mc:Fallback xmlns="">
          <p:sp>
            <p:nvSpPr>
              <p:cNvPr id="3" name="Title 2">
                <a:extLst>
                  <a:ext uri="{FF2B5EF4-FFF2-40B4-BE49-F238E27FC236}">
                    <a16:creationId xmlns:a16="http://schemas.microsoft.com/office/drawing/2014/main" id="{2F8E10E7-DE0E-47CF-A384-2E766505C15F}"/>
                  </a:ext>
                </a:extLst>
              </p:cNvPr>
              <p:cNvSpPr>
                <a:spLocks noGrp="1" noRot="1" noChangeAspect="1" noMove="1" noResize="1" noEditPoints="1" noAdjustHandles="1" noChangeArrowheads="1" noChangeShapeType="1" noTextEdit="1"/>
              </p:cNvSpPr>
              <p:nvPr>
                <p:ph type="title"/>
              </p:nvPr>
            </p:nvSpPr>
            <p:spPr>
              <a:xfrm>
                <a:off x="162233" y="144001"/>
                <a:ext cx="10080522" cy="945625"/>
              </a:xfrm>
              <a:blipFill>
                <a:blip r:embed="rId3"/>
                <a:stretch>
                  <a:fillRect l="-1875" r="-4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EC8982A-1817-4A28-972E-1CF9A1343098}"/>
              </a:ext>
            </a:extLst>
          </p:cNvPr>
          <p:cNvSpPr>
            <a:spLocks noGrp="1"/>
          </p:cNvSpPr>
          <p:nvPr>
            <p:ph type="sldNum" sz="quarter" idx="16"/>
          </p:nvPr>
        </p:nvSpPr>
        <p:spPr/>
        <p:txBody>
          <a:bodyPr/>
          <a:lstStyle/>
          <a:p>
            <a:fld id="{81561042-0DC2-4A04-AA50-F6D44EB20EBA}" type="slidenum">
              <a:rPr lang="en-US" smtClean="0"/>
              <a:t>14</a:t>
            </a:fld>
            <a:endParaRPr lang="en-US"/>
          </a:p>
        </p:txBody>
      </p:sp>
    </p:spTree>
    <p:extLst>
      <p:ext uri="{BB962C8B-B14F-4D97-AF65-F5344CB8AC3E}">
        <p14:creationId xmlns:p14="http://schemas.microsoft.com/office/powerpoint/2010/main" val="34379021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059A-837B-4E70-85E0-77BA2416952C}"/>
              </a:ext>
            </a:extLst>
          </p:cNvPr>
          <p:cNvSpPr>
            <a:spLocks noGrp="1"/>
          </p:cNvSpPr>
          <p:nvPr>
            <p:ph type="title"/>
          </p:nvPr>
        </p:nvSpPr>
        <p:spPr/>
        <p:txBody>
          <a:bodyPr/>
          <a:lstStyle/>
          <a:p>
            <a:r>
              <a:rPr lang="pt-BR" dirty="0"/>
              <a:t>Next </a:t>
            </a:r>
            <a:r>
              <a:rPr lang="pt-BR" dirty="0" err="1"/>
              <a:t>and</a:t>
            </a:r>
            <a:r>
              <a:rPr lang="pt-BR" dirty="0"/>
              <a:t> Future </a:t>
            </a:r>
            <a:r>
              <a:rPr lang="pt-BR" dirty="0" err="1"/>
              <a:t>Tasks</a:t>
            </a:r>
            <a:r>
              <a:rPr lang="pt-BR" dirty="0"/>
              <a:t> </a:t>
            </a:r>
            <a:endParaRPr lang="en-US" dirty="0"/>
          </a:p>
        </p:txBody>
      </p:sp>
      <p:sp>
        <p:nvSpPr>
          <p:cNvPr id="3" name="Content Placeholder 2">
            <a:extLst>
              <a:ext uri="{FF2B5EF4-FFF2-40B4-BE49-F238E27FC236}">
                <a16:creationId xmlns:a16="http://schemas.microsoft.com/office/drawing/2014/main" id="{619E2D8F-BD66-4A77-89AD-0694964867F4}"/>
              </a:ext>
            </a:extLst>
          </p:cNvPr>
          <p:cNvSpPr>
            <a:spLocks noGrp="1"/>
          </p:cNvSpPr>
          <p:nvPr>
            <p:ph idx="1"/>
          </p:nvPr>
        </p:nvSpPr>
        <p:spPr>
          <a:xfrm>
            <a:off x="478369" y="1213308"/>
            <a:ext cx="11473384" cy="4797724"/>
          </a:xfrm>
        </p:spPr>
        <p:txBody>
          <a:bodyPr/>
          <a:lstStyle/>
          <a:p>
            <a:endParaRPr lang="pt-BR" dirty="0"/>
          </a:p>
          <a:p>
            <a:pPr marL="457200" indent="-457200">
              <a:buFont typeface="+mj-lt"/>
              <a:buAutoNum type="arabicPeriod"/>
            </a:pPr>
            <a:r>
              <a:rPr lang="pt-BR" dirty="0"/>
              <a:t>Compute </a:t>
            </a:r>
            <a:r>
              <a:rPr lang="pt-BR" dirty="0" err="1"/>
              <a:t>and</a:t>
            </a:r>
            <a:r>
              <a:rPr lang="pt-BR" dirty="0"/>
              <a:t> compare </a:t>
            </a:r>
            <a:r>
              <a:rPr lang="pt-BR" dirty="0" err="1"/>
              <a:t>graph</a:t>
            </a:r>
            <a:r>
              <a:rPr lang="pt-BR" dirty="0"/>
              <a:t> </a:t>
            </a:r>
            <a:r>
              <a:rPr lang="pt-BR" dirty="0" err="1"/>
              <a:t>metrics</a:t>
            </a:r>
            <a:r>
              <a:rPr lang="pt-BR" dirty="0"/>
              <a:t> (</a:t>
            </a:r>
            <a:r>
              <a:rPr lang="pt-BR" dirty="0" err="1"/>
              <a:t>Wednesday</a:t>
            </a:r>
            <a:r>
              <a:rPr lang="pt-BR" dirty="0"/>
              <a:t>, 2.12)</a:t>
            </a:r>
          </a:p>
          <a:p>
            <a:pPr marL="698494" lvl="1" indent="-457200"/>
            <a:r>
              <a:rPr lang="pt-BR" dirty="0" err="1"/>
              <a:t>Any</a:t>
            </a:r>
            <a:r>
              <a:rPr lang="pt-BR" dirty="0"/>
              <a:t> </a:t>
            </a:r>
            <a:r>
              <a:rPr lang="pt-BR" dirty="0" err="1"/>
              <a:t>metrics</a:t>
            </a:r>
            <a:r>
              <a:rPr lang="pt-BR" dirty="0"/>
              <a:t> </a:t>
            </a:r>
            <a:r>
              <a:rPr lang="pt-BR" dirty="0" err="1"/>
              <a:t>and</a:t>
            </a:r>
            <a:r>
              <a:rPr lang="pt-BR" dirty="0"/>
              <a:t> networks </a:t>
            </a:r>
            <a:r>
              <a:rPr lang="pt-BR" dirty="0" err="1"/>
              <a:t>of</a:t>
            </a:r>
            <a:r>
              <a:rPr lang="pt-BR" dirty="0"/>
              <a:t> </a:t>
            </a:r>
            <a:r>
              <a:rPr lang="pt-BR" dirty="0" err="1"/>
              <a:t>your</a:t>
            </a:r>
            <a:r>
              <a:rPr lang="pt-BR" dirty="0"/>
              <a:t> </a:t>
            </a:r>
            <a:r>
              <a:rPr lang="pt-BR" dirty="0" err="1"/>
              <a:t>choice</a:t>
            </a:r>
            <a:endParaRPr lang="pt-BR" dirty="0"/>
          </a:p>
          <a:p>
            <a:pPr marL="457200" indent="-457200">
              <a:buFont typeface="+mj-lt"/>
              <a:buAutoNum type="arabicPeriod"/>
            </a:pPr>
            <a:r>
              <a:rPr lang="pt-BR" dirty="0" err="1"/>
              <a:t>First</a:t>
            </a:r>
            <a:r>
              <a:rPr lang="pt-BR" dirty="0"/>
              <a:t> draft </a:t>
            </a:r>
            <a:r>
              <a:rPr lang="pt-BR" dirty="0" err="1"/>
              <a:t>of</a:t>
            </a:r>
            <a:r>
              <a:rPr lang="pt-BR" dirty="0"/>
              <a:t> </a:t>
            </a:r>
            <a:r>
              <a:rPr lang="pt-BR" b="1" dirty="0"/>
              <a:t>abstract</a:t>
            </a:r>
            <a:r>
              <a:rPr lang="pt-BR" dirty="0"/>
              <a:t> (Friday, 4.12)</a:t>
            </a:r>
          </a:p>
          <a:p>
            <a:pPr marL="457200" indent="-457200">
              <a:buFont typeface="+mj-lt"/>
              <a:buAutoNum type="arabicPeriod"/>
            </a:pPr>
            <a:r>
              <a:rPr lang="pt-BR" dirty="0" err="1"/>
              <a:t>Predictions</a:t>
            </a:r>
            <a:r>
              <a:rPr lang="pt-BR" dirty="0"/>
              <a:t> </a:t>
            </a:r>
            <a:r>
              <a:rPr lang="pt-BR" dirty="0" err="1"/>
              <a:t>using</a:t>
            </a:r>
            <a:r>
              <a:rPr lang="pt-BR" dirty="0"/>
              <a:t> </a:t>
            </a:r>
            <a:r>
              <a:rPr lang="pt-BR" dirty="0" err="1"/>
              <a:t>traditional</a:t>
            </a:r>
            <a:r>
              <a:rPr lang="pt-BR" dirty="0"/>
              <a:t> </a:t>
            </a:r>
            <a:r>
              <a:rPr lang="pt-BR" dirty="0" err="1"/>
              <a:t>method</a:t>
            </a:r>
            <a:r>
              <a:rPr lang="pt-BR" dirty="0"/>
              <a:t> (</a:t>
            </a:r>
            <a:r>
              <a:rPr lang="pt-BR" dirty="0" err="1"/>
              <a:t>Wednesday</a:t>
            </a:r>
            <a:r>
              <a:rPr lang="pt-BR" dirty="0"/>
              <a:t>, 9.12)</a:t>
            </a:r>
          </a:p>
          <a:p>
            <a:pPr marL="698494" lvl="1" indent="-457200"/>
            <a:r>
              <a:rPr lang="pt-BR" dirty="0" err="1"/>
              <a:t>Any</a:t>
            </a:r>
            <a:r>
              <a:rPr lang="pt-BR" dirty="0"/>
              <a:t> </a:t>
            </a:r>
            <a:r>
              <a:rPr lang="pt-BR" dirty="0" err="1"/>
              <a:t>two</a:t>
            </a:r>
            <a:r>
              <a:rPr lang="pt-BR" dirty="0"/>
              <a:t> </a:t>
            </a:r>
            <a:r>
              <a:rPr lang="pt-BR" dirty="0" err="1"/>
              <a:t>methods</a:t>
            </a:r>
            <a:r>
              <a:rPr lang="pt-BR" dirty="0"/>
              <a:t> </a:t>
            </a:r>
            <a:r>
              <a:rPr lang="pt-BR" dirty="0" err="1"/>
              <a:t>of</a:t>
            </a:r>
            <a:r>
              <a:rPr lang="pt-BR" dirty="0"/>
              <a:t> </a:t>
            </a:r>
            <a:r>
              <a:rPr lang="pt-BR" dirty="0" err="1"/>
              <a:t>your</a:t>
            </a:r>
            <a:r>
              <a:rPr lang="pt-BR" dirty="0"/>
              <a:t> </a:t>
            </a:r>
            <a:r>
              <a:rPr lang="pt-BR" dirty="0" err="1"/>
              <a:t>choice</a:t>
            </a:r>
            <a:endParaRPr lang="pt-BR" dirty="0"/>
          </a:p>
          <a:p>
            <a:pPr marL="457200" indent="-457200">
              <a:buFont typeface="+mj-lt"/>
              <a:buAutoNum type="arabicPeriod"/>
            </a:pPr>
            <a:r>
              <a:rPr lang="pt-BR" dirty="0" err="1"/>
              <a:t>Related</a:t>
            </a:r>
            <a:r>
              <a:rPr lang="pt-BR" dirty="0"/>
              <a:t> </a:t>
            </a:r>
            <a:r>
              <a:rPr lang="pt-BR" dirty="0" err="1"/>
              <a:t>work</a:t>
            </a:r>
            <a:r>
              <a:rPr lang="pt-BR" dirty="0"/>
              <a:t> draft (Friday, 11.12)</a:t>
            </a:r>
          </a:p>
          <a:p>
            <a:pPr marL="457200" indent="-457200">
              <a:buFont typeface="+mj-lt"/>
              <a:buAutoNum type="arabicPeriod"/>
            </a:pPr>
            <a:r>
              <a:rPr lang="pt-BR" dirty="0"/>
              <a:t>Node </a:t>
            </a:r>
            <a:r>
              <a:rPr lang="pt-BR" dirty="0" err="1"/>
              <a:t>and</a:t>
            </a:r>
            <a:r>
              <a:rPr lang="pt-BR" dirty="0"/>
              <a:t> </a:t>
            </a:r>
            <a:r>
              <a:rPr lang="pt-BR" dirty="0" err="1"/>
              <a:t>Graph</a:t>
            </a:r>
            <a:r>
              <a:rPr lang="pt-BR" dirty="0"/>
              <a:t> </a:t>
            </a:r>
            <a:r>
              <a:rPr lang="pt-BR" dirty="0" err="1"/>
              <a:t>Feature</a:t>
            </a:r>
            <a:r>
              <a:rPr lang="pt-BR" dirty="0"/>
              <a:t> Learning (</a:t>
            </a:r>
            <a:r>
              <a:rPr lang="pt-BR" dirty="0" err="1"/>
              <a:t>Wednesday</a:t>
            </a:r>
            <a:r>
              <a:rPr lang="pt-BR" dirty="0"/>
              <a:t>, 16.12) </a:t>
            </a:r>
          </a:p>
          <a:p>
            <a:pPr marL="698494" lvl="1" indent="-457200"/>
            <a:r>
              <a:rPr lang="pt-BR" dirty="0" err="1"/>
              <a:t>Any</a:t>
            </a:r>
            <a:r>
              <a:rPr lang="pt-BR" dirty="0"/>
              <a:t> </a:t>
            </a:r>
            <a:r>
              <a:rPr lang="pt-BR" dirty="0" err="1"/>
              <a:t>two</a:t>
            </a:r>
            <a:r>
              <a:rPr lang="pt-BR" dirty="0"/>
              <a:t> </a:t>
            </a:r>
            <a:r>
              <a:rPr lang="pt-BR" dirty="0" err="1"/>
              <a:t>methods</a:t>
            </a:r>
            <a:r>
              <a:rPr lang="pt-BR" dirty="0"/>
              <a:t> </a:t>
            </a:r>
            <a:r>
              <a:rPr lang="pt-BR" dirty="0" err="1"/>
              <a:t>of</a:t>
            </a:r>
            <a:r>
              <a:rPr lang="pt-BR" dirty="0"/>
              <a:t> </a:t>
            </a:r>
            <a:r>
              <a:rPr lang="pt-BR" dirty="0" err="1"/>
              <a:t>your</a:t>
            </a:r>
            <a:r>
              <a:rPr lang="pt-BR" dirty="0"/>
              <a:t> </a:t>
            </a:r>
            <a:r>
              <a:rPr lang="pt-BR" dirty="0" err="1"/>
              <a:t>choice</a:t>
            </a:r>
            <a:endParaRPr lang="pt-BR" dirty="0"/>
          </a:p>
          <a:p>
            <a:pPr marL="342900" indent="-342900">
              <a:buFont typeface="Arial" panose="020B0604020202020204" pitchFamily="34" charset="0"/>
              <a:buChar char="•"/>
            </a:pPr>
            <a:endParaRPr lang="pt-BR" dirty="0"/>
          </a:p>
          <a:p>
            <a:endParaRPr lang="en-US" dirty="0"/>
          </a:p>
        </p:txBody>
      </p:sp>
      <p:sp>
        <p:nvSpPr>
          <p:cNvPr id="4" name="Slide Number Placeholder 3">
            <a:extLst>
              <a:ext uri="{FF2B5EF4-FFF2-40B4-BE49-F238E27FC236}">
                <a16:creationId xmlns:a16="http://schemas.microsoft.com/office/drawing/2014/main" id="{2544D838-EB3D-4D0D-822F-FD7D93CBEE71}"/>
              </a:ext>
            </a:extLst>
          </p:cNvPr>
          <p:cNvSpPr>
            <a:spLocks noGrp="1"/>
          </p:cNvSpPr>
          <p:nvPr>
            <p:ph type="sldNum" sz="quarter" idx="12"/>
          </p:nvPr>
        </p:nvSpPr>
        <p:spPr/>
        <p:txBody>
          <a:bodyPr/>
          <a:lstStyle/>
          <a:p>
            <a:fld id="{81561042-0DC2-4A04-AA50-F6D44EB20EBA}" type="slidenum">
              <a:rPr lang="en-US" smtClean="0"/>
              <a:t>15</a:t>
            </a:fld>
            <a:endParaRPr lang="en-US"/>
          </a:p>
        </p:txBody>
      </p:sp>
    </p:spTree>
    <p:extLst>
      <p:ext uri="{BB962C8B-B14F-4D97-AF65-F5344CB8AC3E}">
        <p14:creationId xmlns:p14="http://schemas.microsoft.com/office/powerpoint/2010/main" val="1017585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B4A6-524B-42B7-A765-5A567C2548BD}"/>
              </a:ext>
            </a:extLst>
          </p:cNvPr>
          <p:cNvSpPr>
            <a:spLocks noGrp="1"/>
          </p:cNvSpPr>
          <p:nvPr>
            <p:ph type="title"/>
          </p:nvPr>
        </p:nvSpPr>
        <p:spPr/>
        <p:txBody>
          <a:bodyPr/>
          <a:lstStyle/>
          <a:p>
            <a:r>
              <a:rPr lang="en-US" dirty="0"/>
              <a:t>Abstract format</a:t>
            </a:r>
          </a:p>
        </p:txBody>
      </p:sp>
      <p:sp>
        <p:nvSpPr>
          <p:cNvPr id="3" name="Content Placeholder 2">
            <a:extLst>
              <a:ext uri="{FF2B5EF4-FFF2-40B4-BE49-F238E27FC236}">
                <a16:creationId xmlns:a16="http://schemas.microsoft.com/office/drawing/2014/main" id="{1BCF2786-E78B-4816-817E-A9C3F041DF7C}"/>
              </a:ext>
            </a:extLst>
          </p:cNvPr>
          <p:cNvSpPr>
            <a:spLocks noGrp="1"/>
          </p:cNvSpPr>
          <p:nvPr>
            <p:ph idx="1"/>
          </p:nvPr>
        </p:nvSpPr>
        <p:spPr>
          <a:xfrm>
            <a:off x="478369" y="1213308"/>
            <a:ext cx="11473384" cy="5193153"/>
          </a:xfrm>
        </p:spPr>
        <p:txBody>
          <a:bodyPr/>
          <a:lstStyle/>
          <a:p>
            <a:r>
              <a:rPr lang="en-US" b="1" dirty="0">
                <a:solidFill>
                  <a:srgbClr val="1D1C1D"/>
                </a:solidFill>
                <a:latin typeface="Slack-Lato"/>
              </a:rPr>
              <a:t>[Context]</a:t>
            </a:r>
            <a:r>
              <a:rPr lang="en-US" dirty="0">
                <a:solidFill>
                  <a:srgbClr val="1D1C1D"/>
                </a:solidFill>
                <a:latin typeface="Slack-Lato"/>
              </a:rPr>
              <a:t> </a:t>
            </a:r>
            <a:r>
              <a:rPr lang="en-US" b="0" i="0" dirty="0">
                <a:solidFill>
                  <a:srgbClr val="1D1C1D"/>
                </a:solidFill>
                <a:effectLst/>
                <a:latin typeface="Slack-Lato"/>
              </a:rPr>
              <a:t>The context explains the domain and the motivation for the research, for instance, a difficulty, cost, risk, or any other impact that people/society/business/environment face. </a:t>
            </a:r>
          </a:p>
          <a:p>
            <a:endParaRPr lang="en-US" b="0" i="0" dirty="0">
              <a:solidFill>
                <a:srgbClr val="1D1C1D"/>
              </a:solidFill>
              <a:effectLst/>
              <a:latin typeface="Slack-Lato"/>
            </a:endParaRPr>
          </a:p>
          <a:p>
            <a:r>
              <a:rPr lang="en-US" b="1" dirty="0">
                <a:solidFill>
                  <a:srgbClr val="1D1C1D"/>
                </a:solidFill>
                <a:latin typeface="Slack-Lato"/>
              </a:rPr>
              <a:t>[Problem]</a:t>
            </a:r>
            <a:r>
              <a:rPr lang="en-US" dirty="0">
                <a:solidFill>
                  <a:srgbClr val="1D1C1D"/>
                </a:solidFill>
                <a:latin typeface="Slack-Lato"/>
              </a:rPr>
              <a:t> </a:t>
            </a:r>
            <a:r>
              <a:rPr lang="en-US" b="0" i="0" dirty="0">
                <a:solidFill>
                  <a:srgbClr val="1D1C1D"/>
                </a:solidFill>
                <a:effectLst/>
                <a:latin typeface="Slack-Lato"/>
              </a:rPr>
              <a:t>The problem is a general question that if answered would contribute to mitigate or better understand the motivation stated before. In our particular case, problems should framed as prediction and intervention problem, i.e., how to predict an outcome and how to use this prediction to intervene in the process that generates the data. Try to convey three main ideas:</a:t>
            </a:r>
          </a:p>
          <a:p>
            <a:pPr marL="698494" lvl="1" indent="-457200">
              <a:buFont typeface="+mj-lt"/>
              <a:buAutoNum type="arabicPeriod"/>
            </a:pPr>
            <a:r>
              <a:rPr lang="en-US" dirty="0">
                <a:solidFill>
                  <a:srgbClr val="1D1C1D"/>
                </a:solidFill>
                <a:latin typeface="Slack-Lato"/>
              </a:rPr>
              <a:t>what is the problem?</a:t>
            </a:r>
          </a:p>
          <a:p>
            <a:pPr marL="698494" lvl="1" indent="-457200">
              <a:buFont typeface="+mj-lt"/>
              <a:buAutoNum type="arabicPeriod"/>
            </a:pPr>
            <a:r>
              <a:rPr lang="en-US" dirty="0">
                <a:solidFill>
                  <a:srgbClr val="1D1C1D"/>
                </a:solidFill>
                <a:latin typeface="Slack-Lato"/>
              </a:rPr>
              <a:t>why is it important?</a:t>
            </a:r>
          </a:p>
          <a:p>
            <a:pPr marL="698494" lvl="1" indent="-457200">
              <a:buFont typeface="+mj-lt"/>
              <a:buAutoNum type="arabicPeriod"/>
            </a:pPr>
            <a:r>
              <a:rPr lang="en-US" dirty="0">
                <a:solidFill>
                  <a:srgbClr val="1D1C1D"/>
                </a:solidFill>
                <a:latin typeface="Slack-Lato"/>
              </a:rPr>
              <a:t>why is it difficult</a:t>
            </a:r>
            <a:r>
              <a:rPr lang="en-US" b="0" i="0" dirty="0">
                <a:solidFill>
                  <a:srgbClr val="1D1C1D"/>
                </a:solidFill>
                <a:effectLst/>
                <a:latin typeface="Slack-Lato"/>
              </a:rPr>
              <a:t>?</a:t>
            </a:r>
          </a:p>
          <a:p>
            <a:endParaRPr lang="en-US" b="1" dirty="0">
              <a:solidFill>
                <a:srgbClr val="1D1C1D"/>
              </a:solidFill>
              <a:latin typeface="Slack-Lato"/>
            </a:endParaRPr>
          </a:p>
          <a:p>
            <a:r>
              <a:rPr lang="en-US" b="1" dirty="0">
                <a:solidFill>
                  <a:srgbClr val="1D1C1D"/>
                </a:solidFill>
                <a:latin typeface="Slack-Lato"/>
              </a:rPr>
              <a:t>[Investigation approach]</a:t>
            </a:r>
            <a:r>
              <a:rPr lang="en-US" dirty="0">
                <a:solidFill>
                  <a:srgbClr val="1D1C1D"/>
                </a:solidFill>
                <a:latin typeface="Slack-Lato"/>
              </a:rPr>
              <a:t> </a:t>
            </a:r>
            <a:r>
              <a:rPr lang="en-US" b="0" i="0" dirty="0">
                <a:solidFill>
                  <a:srgbClr val="1D1C1D"/>
                </a:solidFill>
                <a:effectLst/>
                <a:latin typeface="Slack-Lato"/>
              </a:rPr>
              <a:t>The Investigation approach will describe briefly the data (what is it, how it was collected) and the prediction methods (what type of predictions, why are they difficult to produce).</a:t>
            </a:r>
            <a:endParaRPr lang="en-US" dirty="0"/>
          </a:p>
        </p:txBody>
      </p:sp>
      <p:sp>
        <p:nvSpPr>
          <p:cNvPr id="4" name="Slide Number Placeholder 3">
            <a:extLst>
              <a:ext uri="{FF2B5EF4-FFF2-40B4-BE49-F238E27FC236}">
                <a16:creationId xmlns:a16="http://schemas.microsoft.com/office/drawing/2014/main" id="{260AB52E-A405-4FDA-BC2B-381DD69ADA76}"/>
              </a:ext>
            </a:extLst>
          </p:cNvPr>
          <p:cNvSpPr>
            <a:spLocks noGrp="1"/>
          </p:cNvSpPr>
          <p:nvPr>
            <p:ph type="sldNum" sz="quarter" idx="12"/>
          </p:nvPr>
        </p:nvSpPr>
        <p:spPr/>
        <p:txBody>
          <a:bodyPr/>
          <a:lstStyle/>
          <a:p>
            <a:fld id="{81561042-0DC2-4A04-AA50-F6D44EB20EBA}" type="slidenum">
              <a:rPr lang="en-US" smtClean="0"/>
              <a:t>16</a:t>
            </a:fld>
            <a:endParaRPr lang="en-US"/>
          </a:p>
        </p:txBody>
      </p:sp>
    </p:spTree>
    <p:extLst>
      <p:ext uri="{BB962C8B-B14F-4D97-AF65-F5344CB8AC3E}">
        <p14:creationId xmlns:p14="http://schemas.microsoft.com/office/powerpoint/2010/main" val="1213514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387A-9B0D-46E0-8B44-4DB9E61D2743}"/>
              </a:ext>
            </a:extLst>
          </p:cNvPr>
          <p:cNvSpPr>
            <a:spLocks noGrp="1"/>
          </p:cNvSpPr>
          <p:nvPr>
            <p:ph type="title"/>
          </p:nvPr>
        </p:nvSpPr>
        <p:spPr>
          <a:xfrm>
            <a:off x="478369" y="144001"/>
            <a:ext cx="9169401" cy="555840"/>
          </a:xfrm>
        </p:spPr>
        <p:txBody>
          <a:bodyPr/>
          <a:lstStyle/>
          <a:p>
            <a:r>
              <a:rPr lang="en-US" dirty="0"/>
              <a:t>Breaking news on Learning on Networks</a:t>
            </a:r>
          </a:p>
        </p:txBody>
      </p:sp>
      <p:sp>
        <p:nvSpPr>
          <p:cNvPr id="4" name="Slide Number Placeholder 3">
            <a:extLst>
              <a:ext uri="{FF2B5EF4-FFF2-40B4-BE49-F238E27FC236}">
                <a16:creationId xmlns:a16="http://schemas.microsoft.com/office/drawing/2014/main" id="{25FE8E0B-DE42-418B-8913-D8A19537F305}"/>
              </a:ext>
            </a:extLst>
          </p:cNvPr>
          <p:cNvSpPr>
            <a:spLocks noGrp="1"/>
          </p:cNvSpPr>
          <p:nvPr>
            <p:ph type="sldNum" sz="quarter" idx="12"/>
          </p:nvPr>
        </p:nvSpPr>
        <p:spPr/>
        <p:txBody>
          <a:bodyPr/>
          <a:lstStyle/>
          <a:p>
            <a:fld id="{81561042-0DC2-4A04-AA50-F6D44EB20EBA}" type="slidenum">
              <a:rPr lang="en-US" smtClean="0"/>
              <a:t>2</a:t>
            </a:fld>
            <a:endParaRPr lang="en-US"/>
          </a:p>
        </p:txBody>
      </p:sp>
      <p:sp>
        <p:nvSpPr>
          <p:cNvPr id="19" name="TextBox 18">
            <a:extLst>
              <a:ext uri="{FF2B5EF4-FFF2-40B4-BE49-F238E27FC236}">
                <a16:creationId xmlns:a16="http://schemas.microsoft.com/office/drawing/2014/main" id="{B532401A-49B6-4950-A4BC-A253D9A84CD8}"/>
              </a:ext>
            </a:extLst>
          </p:cNvPr>
          <p:cNvSpPr txBox="1"/>
          <p:nvPr/>
        </p:nvSpPr>
        <p:spPr bwMode="gray">
          <a:xfrm>
            <a:off x="240244" y="901129"/>
            <a:ext cx="6526316" cy="1077218"/>
          </a:xfrm>
          <a:prstGeom prst="rect">
            <a:avLst/>
          </a:prstGeom>
          <a:noFill/>
        </p:spPr>
        <p:txBody>
          <a:bodyPr wrap="square">
            <a:spAutoFit/>
          </a:bodyPr>
          <a:lstStyle/>
          <a:p>
            <a:r>
              <a:rPr lang="en-US" sz="1600" b="1" dirty="0">
                <a:solidFill>
                  <a:srgbClr val="222222"/>
                </a:solidFill>
                <a:latin typeface="+mj-lt"/>
              </a:rPr>
              <a:t>Goal</a:t>
            </a:r>
            <a:r>
              <a:rPr lang="en-US" sz="1600" dirty="0">
                <a:solidFill>
                  <a:srgbClr val="222222"/>
                </a:solidFill>
                <a:latin typeface="+mj-lt"/>
              </a:rPr>
              <a:t>: predict the p</a:t>
            </a:r>
            <a:r>
              <a:rPr lang="en-US" sz="1600" b="0" i="0" dirty="0">
                <a:solidFill>
                  <a:srgbClr val="222222"/>
                </a:solidFill>
                <a:effectLst/>
                <a:latin typeface="+mj-lt"/>
              </a:rPr>
              <a:t>rotein’s constituent parts = a string of different amino acids </a:t>
            </a:r>
            <a:r>
              <a:rPr lang="en-US" sz="1600" dirty="0">
                <a:solidFill>
                  <a:srgbClr val="222222"/>
                </a:solidFill>
                <a:latin typeface="+mj-lt"/>
              </a:rPr>
              <a:t>and </a:t>
            </a:r>
            <a:r>
              <a:rPr lang="en-US" sz="1600" b="0" i="0" dirty="0">
                <a:solidFill>
                  <a:srgbClr val="222222"/>
                </a:solidFill>
                <a:effectLst/>
                <a:latin typeface="+mj-lt"/>
              </a:rPr>
              <a:t>map out the many twists and folds of its eventual shape. </a:t>
            </a:r>
            <a:r>
              <a:rPr lang="en-US" sz="1600" dirty="0">
                <a:solidFill>
                  <a:srgbClr val="222222"/>
                </a:solidFill>
                <a:latin typeface="+mj-lt"/>
              </a:rPr>
              <a:t>Poor predictions in </a:t>
            </a:r>
            <a:r>
              <a:rPr lang="en-US" sz="1600" b="0" i="0" dirty="0">
                <a:solidFill>
                  <a:srgbClr val="222222"/>
                </a:solidFill>
                <a:effectLst/>
                <a:latin typeface="+mj-lt"/>
              </a:rPr>
              <a:t>1980s and 1990s.</a:t>
            </a:r>
          </a:p>
          <a:p>
            <a:endParaRPr lang="en-US" sz="1600" b="1" dirty="0">
              <a:solidFill>
                <a:srgbClr val="222222"/>
              </a:solidFill>
              <a:latin typeface="+mj-lt"/>
            </a:endParaRPr>
          </a:p>
        </p:txBody>
      </p:sp>
      <p:sp>
        <p:nvSpPr>
          <p:cNvPr id="28" name="TextBox 27">
            <a:extLst>
              <a:ext uri="{FF2B5EF4-FFF2-40B4-BE49-F238E27FC236}">
                <a16:creationId xmlns:a16="http://schemas.microsoft.com/office/drawing/2014/main" id="{14818763-3BB2-4FB8-B925-D9FA92DB2F0B}"/>
              </a:ext>
            </a:extLst>
          </p:cNvPr>
          <p:cNvSpPr txBox="1"/>
          <p:nvPr/>
        </p:nvSpPr>
        <p:spPr bwMode="gray">
          <a:xfrm>
            <a:off x="382495" y="3306321"/>
            <a:ext cx="6245940" cy="577081"/>
          </a:xfrm>
          <a:prstGeom prst="rect">
            <a:avLst/>
          </a:prstGeom>
          <a:noFill/>
        </p:spPr>
        <p:txBody>
          <a:bodyPr wrap="square">
            <a:spAutoFit/>
          </a:bodyPr>
          <a:lstStyle/>
          <a:p>
            <a:r>
              <a:rPr lang="en-US" sz="1050" dirty="0"/>
              <a:t>[Nature 2020] It will change everything: DeepMind’s AI makes gigantic leap in solving protein structures - Google’s deep-learning for determining the 3D shapes of proteins https://www.nature.com/articles/d41586-020-03348-4</a:t>
            </a:r>
          </a:p>
        </p:txBody>
      </p:sp>
      <p:pic>
        <p:nvPicPr>
          <p:cNvPr id="2050" name="Picture 2" descr="Infographic: Structure solver. DeepMind's AlphaFold 2 algorithm outperformed other teams at the CASP14 protein folding contest.">
            <a:extLst>
              <a:ext uri="{FF2B5EF4-FFF2-40B4-BE49-F238E27FC236}">
                <a16:creationId xmlns:a16="http://schemas.microsoft.com/office/drawing/2014/main" id="{6978F843-1269-42EC-BBB2-DB188EA70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772" y="842965"/>
            <a:ext cx="3582870" cy="388144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B5C4236-853D-456E-A3C3-F5DE643AB7D5}"/>
              </a:ext>
            </a:extLst>
          </p:cNvPr>
          <p:cNvSpPr txBox="1"/>
          <p:nvPr/>
        </p:nvSpPr>
        <p:spPr bwMode="gray">
          <a:xfrm>
            <a:off x="322727" y="4224661"/>
            <a:ext cx="11047636" cy="2092881"/>
          </a:xfrm>
          <a:prstGeom prst="rect">
            <a:avLst/>
          </a:prstGeom>
          <a:noFill/>
        </p:spPr>
        <p:txBody>
          <a:bodyPr wrap="square">
            <a:spAutoFit/>
          </a:bodyPr>
          <a:lstStyle/>
          <a:p>
            <a:r>
              <a:rPr lang="en-US" b="1" dirty="0"/>
              <a:t>Can a Computer Devise a Theory of Everything?*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Feynman Lectures on Physics </a:t>
            </a:r>
            <a:r>
              <a:rPr lang="en-US" sz="1600" b="1" dirty="0"/>
              <a:t>-&gt;</a:t>
            </a:r>
            <a:r>
              <a:rPr lang="en-US" sz="1600" dirty="0"/>
              <a:t> used them to generate data that was then fed to a neural network. DL was able to recover all 100 formulas</a:t>
            </a:r>
          </a:p>
          <a:p>
            <a:pPr marL="285750" indent="-285750">
              <a:buFont typeface="Arial" panose="020B0604020202020204" pitchFamily="34" charset="0"/>
              <a:buChar char="•"/>
            </a:pPr>
            <a:r>
              <a:rPr lang="en-US" sz="1600" dirty="0"/>
              <a:t>Data from the Large Hadron Collider </a:t>
            </a:r>
            <a:r>
              <a:rPr lang="en-US" sz="1600" b="1" dirty="0"/>
              <a:t>-&gt;</a:t>
            </a:r>
            <a:r>
              <a:rPr lang="en-US" sz="1600" dirty="0"/>
              <a:t> the system successfully identified and distinguished between quarks and gluons, without ever knowing what either was.</a:t>
            </a:r>
          </a:p>
          <a:p>
            <a:endParaRPr lang="en-US" sz="1600" dirty="0"/>
          </a:p>
          <a:p>
            <a:endParaRPr lang="en-US" sz="1600" dirty="0"/>
          </a:p>
        </p:txBody>
      </p:sp>
      <p:sp>
        <p:nvSpPr>
          <p:cNvPr id="17" name="TextBox 16">
            <a:extLst>
              <a:ext uri="{FF2B5EF4-FFF2-40B4-BE49-F238E27FC236}">
                <a16:creationId xmlns:a16="http://schemas.microsoft.com/office/drawing/2014/main" id="{CBA3D5C7-CE43-4543-BD23-45C23BF5ED46}"/>
              </a:ext>
            </a:extLst>
          </p:cNvPr>
          <p:cNvSpPr txBox="1"/>
          <p:nvPr/>
        </p:nvSpPr>
        <p:spPr bwMode="gray">
          <a:xfrm>
            <a:off x="6980772" y="5636781"/>
            <a:ext cx="4199233" cy="1077218"/>
          </a:xfrm>
          <a:prstGeom prst="rect">
            <a:avLst/>
          </a:prstGeom>
          <a:solidFill>
            <a:schemeClr val="accent3">
              <a:lumMod val="20000"/>
              <a:lumOff val="80000"/>
            </a:schemeClr>
          </a:solidFill>
        </p:spPr>
        <p:txBody>
          <a:bodyPr wrap="square">
            <a:spAutoFit/>
          </a:bodyPr>
          <a:lstStyle/>
          <a:p>
            <a:r>
              <a:rPr lang="en-US" sz="1600" b="1" dirty="0"/>
              <a:t>*</a:t>
            </a:r>
            <a:r>
              <a:rPr lang="en-US" sz="1600" dirty="0"/>
              <a:t>It might be possible, physicists say, but not anytime soon. And there’s no guarantee that we humans will understand the result…</a:t>
            </a:r>
          </a:p>
        </p:txBody>
      </p:sp>
      <p:sp>
        <p:nvSpPr>
          <p:cNvPr id="18" name="TextBox 17">
            <a:extLst>
              <a:ext uri="{FF2B5EF4-FFF2-40B4-BE49-F238E27FC236}">
                <a16:creationId xmlns:a16="http://schemas.microsoft.com/office/drawing/2014/main" id="{8D66A840-FA79-465F-8D15-796D11A8BD5E}"/>
              </a:ext>
            </a:extLst>
          </p:cNvPr>
          <p:cNvSpPr txBox="1"/>
          <p:nvPr/>
        </p:nvSpPr>
        <p:spPr bwMode="gray">
          <a:xfrm>
            <a:off x="478369" y="5956871"/>
            <a:ext cx="6245748" cy="430887"/>
          </a:xfrm>
          <a:prstGeom prst="rect">
            <a:avLst/>
          </a:prstGeom>
          <a:noFill/>
        </p:spPr>
        <p:txBody>
          <a:bodyPr wrap="square">
            <a:spAutoFit/>
          </a:bodyPr>
          <a:lstStyle/>
          <a:p>
            <a:r>
              <a:rPr lang="en-US" sz="1100" dirty="0"/>
              <a:t>NY Times - https://www.nytimes.com/2020/11/23/science/artificial-intelligence-ai-physics-theory.html</a:t>
            </a:r>
          </a:p>
        </p:txBody>
      </p:sp>
      <p:sp>
        <p:nvSpPr>
          <p:cNvPr id="20" name="TextBox 19">
            <a:extLst>
              <a:ext uri="{FF2B5EF4-FFF2-40B4-BE49-F238E27FC236}">
                <a16:creationId xmlns:a16="http://schemas.microsoft.com/office/drawing/2014/main" id="{1D793082-8FDB-479D-BB55-06FC761DCFCA}"/>
              </a:ext>
            </a:extLst>
          </p:cNvPr>
          <p:cNvSpPr txBox="1"/>
          <p:nvPr/>
        </p:nvSpPr>
        <p:spPr bwMode="gray">
          <a:xfrm>
            <a:off x="240244" y="1872094"/>
            <a:ext cx="6637634" cy="1323439"/>
          </a:xfrm>
          <a:prstGeom prst="rect">
            <a:avLst/>
          </a:prstGeom>
          <a:noFill/>
        </p:spPr>
        <p:txBody>
          <a:bodyPr wrap="square">
            <a:spAutoFit/>
          </a:bodyPr>
          <a:lstStyle/>
          <a:p>
            <a:r>
              <a:rPr lang="en-US" sz="1600" b="1" dirty="0">
                <a:solidFill>
                  <a:srgbClr val="222222"/>
                </a:solidFill>
                <a:latin typeface="+mj-lt"/>
              </a:rPr>
              <a:t>AphaFold-1</a:t>
            </a:r>
            <a:r>
              <a:rPr lang="en-US" sz="1600" dirty="0">
                <a:solidFill>
                  <a:srgbClr val="222222"/>
                </a:solidFill>
                <a:latin typeface="+mj-lt"/>
              </a:rPr>
              <a:t> (2018):</a:t>
            </a:r>
          </a:p>
          <a:p>
            <a:r>
              <a:rPr lang="en-US" sz="1600" dirty="0">
                <a:solidFill>
                  <a:srgbClr val="222222"/>
                </a:solidFill>
                <a:latin typeface="+mj-lt"/>
              </a:rPr>
              <a:t>1- </a:t>
            </a:r>
            <a:r>
              <a:rPr lang="en-US" sz="1600" b="0" i="0" dirty="0">
                <a:solidFill>
                  <a:srgbClr val="222222"/>
                </a:solidFill>
                <a:effectLst/>
                <a:latin typeface="+mj-lt"/>
              </a:rPr>
              <a:t> apply deep learning to structural and genetic data to predict the distance between pairs of amino acids in a protein</a:t>
            </a:r>
            <a:endParaRPr lang="en-US" sz="1600" dirty="0">
              <a:solidFill>
                <a:srgbClr val="222222"/>
              </a:solidFill>
              <a:latin typeface="+mj-lt"/>
            </a:endParaRPr>
          </a:p>
          <a:p>
            <a:r>
              <a:rPr lang="en-US" sz="1600" dirty="0">
                <a:solidFill>
                  <a:srgbClr val="222222"/>
                </a:solidFill>
                <a:latin typeface="+mj-lt"/>
              </a:rPr>
              <a:t>2- </a:t>
            </a:r>
            <a:r>
              <a:rPr lang="en-US" sz="1600" b="0" i="0" dirty="0">
                <a:solidFill>
                  <a:srgbClr val="222222"/>
                </a:solidFill>
                <a:effectLst/>
                <a:latin typeface="+mj-lt"/>
              </a:rPr>
              <a:t>use this information to build ‘consensus’ model of how the protein should look like</a:t>
            </a:r>
            <a:endParaRPr lang="en-US" sz="1600" dirty="0">
              <a:latin typeface="+mj-lt"/>
            </a:endParaRPr>
          </a:p>
        </p:txBody>
      </p:sp>
    </p:spTree>
    <p:extLst>
      <p:ext uri="{BB962C8B-B14F-4D97-AF65-F5344CB8AC3E}">
        <p14:creationId xmlns:p14="http://schemas.microsoft.com/office/powerpoint/2010/main" val="262492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4" grpId="0"/>
      <p:bldP spid="17" grpId="0" animBg="1"/>
      <p:bldP spid="18"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387A-9B0D-46E0-8B44-4DB9E61D2743}"/>
              </a:ext>
            </a:extLst>
          </p:cNvPr>
          <p:cNvSpPr>
            <a:spLocks noGrp="1"/>
          </p:cNvSpPr>
          <p:nvPr>
            <p:ph type="title"/>
          </p:nvPr>
        </p:nvSpPr>
        <p:spPr/>
        <p:txBody>
          <a:bodyPr/>
          <a:lstStyle/>
          <a:p>
            <a:r>
              <a:rPr lang="en-US" dirty="0"/>
              <a:t>Motivation </a:t>
            </a:r>
            <a:r>
              <a:rPr lang="en-US" sz="1800" dirty="0"/>
              <a:t>[Cisco Annual Internet report 2020]</a:t>
            </a:r>
            <a:endParaRPr lang="en-US" dirty="0"/>
          </a:p>
        </p:txBody>
      </p:sp>
      <p:sp>
        <p:nvSpPr>
          <p:cNvPr id="4" name="Slide Number Placeholder 3">
            <a:extLst>
              <a:ext uri="{FF2B5EF4-FFF2-40B4-BE49-F238E27FC236}">
                <a16:creationId xmlns:a16="http://schemas.microsoft.com/office/drawing/2014/main" id="{25FE8E0B-DE42-418B-8913-D8A19537F305}"/>
              </a:ext>
            </a:extLst>
          </p:cNvPr>
          <p:cNvSpPr>
            <a:spLocks noGrp="1"/>
          </p:cNvSpPr>
          <p:nvPr>
            <p:ph type="sldNum" sz="quarter" idx="12"/>
          </p:nvPr>
        </p:nvSpPr>
        <p:spPr/>
        <p:txBody>
          <a:bodyPr/>
          <a:lstStyle/>
          <a:p>
            <a:fld id="{81561042-0DC2-4A04-AA50-F6D44EB20EBA}" type="slidenum">
              <a:rPr lang="en-US" smtClean="0"/>
              <a:t>3</a:t>
            </a:fld>
            <a:endParaRPr lang="en-US"/>
          </a:p>
        </p:txBody>
      </p:sp>
      <p:sp>
        <p:nvSpPr>
          <p:cNvPr id="16" name="TextBox 15">
            <a:extLst>
              <a:ext uri="{FF2B5EF4-FFF2-40B4-BE49-F238E27FC236}">
                <a16:creationId xmlns:a16="http://schemas.microsoft.com/office/drawing/2014/main" id="{11D813B9-E881-4717-8B49-842DF798C227}"/>
              </a:ext>
            </a:extLst>
          </p:cNvPr>
          <p:cNvSpPr txBox="1"/>
          <p:nvPr/>
        </p:nvSpPr>
        <p:spPr bwMode="gray">
          <a:xfrm>
            <a:off x="117116" y="4992227"/>
            <a:ext cx="11983936" cy="1396793"/>
          </a:xfrm>
          <a:prstGeom prst="rect">
            <a:avLst/>
          </a:prstGeom>
          <a:solidFill>
            <a:schemeClr val="accent3">
              <a:lumMod val="20000"/>
              <a:lumOff val="80000"/>
            </a:schemeClr>
          </a:solidFill>
        </p:spPr>
        <p:txBody>
          <a:bodyPr wrap="square">
            <a:spAutoFit/>
          </a:bodyPr>
          <a:lstStyle/>
          <a:p>
            <a:r>
              <a:rPr lang="en-US" sz="1600" b="1" dirty="0">
                <a:latin typeface="+mj-lt"/>
              </a:rPr>
              <a:t>How to make predictions on networks of hundreds of billions of nodes which are constantly evolving? </a:t>
            </a:r>
          </a:p>
          <a:p>
            <a:pPr marL="342900" indent="-342900">
              <a:lnSpc>
                <a:spcPct val="150000"/>
              </a:lnSpc>
              <a:buFont typeface="+mj-lt"/>
              <a:buAutoNum type="arabicPeriod"/>
            </a:pPr>
            <a:r>
              <a:rPr lang="en-US" sz="1600" dirty="0">
                <a:latin typeface="+mj-lt"/>
              </a:rPr>
              <a:t>We need to sample effectively = node ranking</a:t>
            </a:r>
          </a:p>
          <a:p>
            <a:pPr marL="342900" indent="-342900">
              <a:lnSpc>
                <a:spcPct val="150000"/>
              </a:lnSpc>
              <a:buFont typeface="+mj-lt"/>
              <a:buAutoNum type="arabicPeriod"/>
            </a:pPr>
            <a:r>
              <a:rPr lang="en-US" sz="1600" dirty="0">
                <a:latin typeface="+mj-lt"/>
              </a:rPr>
              <a:t>This allows better search and more efficient monitoring</a:t>
            </a:r>
          </a:p>
          <a:p>
            <a:pPr marL="342900" indent="-342900">
              <a:lnSpc>
                <a:spcPct val="150000"/>
              </a:lnSpc>
              <a:buFont typeface="+mj-lt"/>
              <a:buAutoNum type="arabicPeriod"/>
            </a:pPr>
            <a:endParaRPr lang="en-US" sz="1600" dirty="0">
              <a:latin typeface="+mj-lt"/>
            </a:endParaRPr>
          </a:p>
        </p:txBody>
      </p:sp>
      <p:sp>
        <p:nvSpPr>
          <p:cNvPr id="19" name="TextBox 18">
            <a:extLst>
              <a:ext uri="{FF2B5EF4-FFF2-40B4-BE49-F238E27FC236}">
                <a16:creationId xmlns:a16="http://schemas.microsoft.com/office/drawing/2014/main" id="{B532401A-49B6-4950-A4BC-A253D9A84CD8}"/>
              </a:ext>
            </a:extLst>
          </p:cNvPr>
          <p:cNvSpPr txBox="1"/>
          <p:nvPr/>
        </p:nvSpPr>
        <p:spPr bwMode="gray">
          <a:xfrm>
            <a:off x="240244" y="1228932"/>
            <a:ext cx="5929968" cy="1077218"/>
          </a:xfrm>
          <a:prstGeom prst="rect">
            <a:avLst/>
          </a:prstGeom>
          <a:noFill/>
        </p:spPr>
        <p:txBody>
          <a:bodyPr wrap="square">
            <a:spAutoFit/>
          </a:bodyPr>
          <a:lstStyle/>
          <a:p>
            <a:r>
              <a:rPr lang="en-US" sz="1600" dirty="0"/>
              <a:t>Nearly 2/3 of the global population will have Internet access by 2023, i.e., 5.3 billion total Internet users (66% of global population) and up from 3.9 billion (51% of global population) in 2018. </a:t>
            </a:r>
          </a:p>
        </p:txBody>
      </p:sp>
      <p:pic>
        <p:nvPicPr>
          <p:cNvPr id="5" name="Picture 4">
            <a:extLst>
              <a:ext uri="{FF2B5EF4-FFF2-40B4-BE49-F238E27FC236}">
                <a16:creationId xmlns:a16="http://schemas.microsoft.com/office/drawing/2014/main" id="{C271B7A5-5DE9-46B2-AD8E-A2CD0AF2AF63}"/>
              </a:ext>
            </a:extLst>
          </p:cNvPr>
          <p:cNvPicPr>
            <a:picLocks noChangeAspect="1"/>
          </p:cNvPicPr>
          <p:nvPr/>
        </p:nvPicPr>
        <p:blipFill>
          <a:blip r:embed="rId2"/>
          <a:stretch>
            <a:fillRect/>
          </a:stretch>
        </p:blipFill>
        <p:spPr>
          <a:xfrm>
            <a:off x="6486184" y="826022"/>
            <a:ext cx="4572000" cy="2105025"/>
          </a:xfrm>
          <a:prstGeom prst="rect">
            <a:avLst/>
          </a:prstGeom>
        </p:spPr>
      </p:pic>
      <p:sp>
        <p:nvSpPr>
          <p:cNvPr id="22" name="TextBox 21">
            <a:extLst>
              <a:ext uri="{FF2B5EF4-FFF2-40B4-BE49-F238E27FC236}">
                <a16:creationId xmlns:a16="http://schemas.microsoft.com/office/drawing/2014/main" id="{847570BF-4811-47D3-BBFF-91610C8F85F2}"/>
              </a:ext>
            </a:extLst>
          </p:cNvPr>
          <p:cNvSpPr txBox="1"/>
          <p:nvPr/>
        </p:nvSpPr>
        <p:spPr bwMode="gray">
          <a:xfrm>
            <a:off x="296846" y="3011170"/>
            <a:ext cx="5352369" cy="1323439"/>
          </a:xfrm>
          <a:prstGeom prst="rect">
            <a:avLst/>
          </a:prstGeom>
          <a:noFill/>
        </p:spPr>
        <p:txBody>
          <a:bodyPr wrap="square">
            <a:spAutoFit/>
          </a:bodyPr>
          <a:lstStyle/>
          <a:p>
            <a:r>
              <a:rPr lang="en-US" sz="1600" b="1" dirty="0"/>
              <a:t>2023</a:t>
            </a:r>
            <a:r>
              <a:rPr lang="en-US" sz="1600" dirty="0"/>
              <a:t>:</a:t>
            </a:r>
          </a:p>
          <a:p>
            <a:pPr marL="285750" indent="-285750">
              <a:buFont typeface="Arial" panose="020B0604020202020204" pitchFamily="34" charset="0"/>
              <a:buChar char="•"/>
            </a:pPr>
            <a:r>
              <a:rPr lang="en-US" sz="1600" dirty="0"/>
              <a:t>29.3 billion networked devices (compared with 18.4 billion in 2018)</a:t>
            </a:r>
          </a:p>
          <a:p>
            <a:pPr marL="285750" indent="-285750">
              <a:buFont typeface="Arial" panose="020B0604020202020204" pitchFamily="34" charset="0"/>
              <a:buChar char="•"/>
            </a:pPr>
            <a:r>
              <a:rPr lang="en-US" sz="1600" dirty="0"/>
              <a:t>14.7 billion IoT connections (33% growth over 2-18)</a:t>
            </a:r>
          </a:p>
        </p:txBody>
      </p:sp>
      <p:sp>
        <p:nvSpPr>
          <p:cNvPr id="26" name="TextBox 25">
            <a:extLst>
              <a:ext uri="{FF2B5EF4-FFF2-40B4-BE49-F238E27FC236}">
                <a16:creationId xmlns:a16="http://schemas.microsoft.com/office/drawing/2014/main" id="{745A9DC1-E947-46A8-9B24-D57038B1D4DE}"/>
              </a:ext>
            </a:extLst>
          </p:cNvPr>
          <p:cNvSpPr txBox="1"/>
          <p:nvPr/>
        </p:nvSpPr>
        <p:spPr bwMode="gray">
          <a:xfrm>
            <a:off x="5794297" y="3011170"/>
            <a:ext cx="6245940" cy="1815882"/>
          </a:xfrm>
          <a:prstGeom prst="rect">
            <a:avLst/>
          </a:prstGeom>
          <a:noFill/>
        </p:spPr>
        <p:txBody>
          <a:bodyPr wrap="square">
            <a:spAutoFit/>
          </a:bodyPr>
          <a:lstStyle/>
          <a:p>
            <a:pPr marL="285750" indent="-285750">
              <a:buFont typeface="Arial" panose="020B0604020202020204" pitchFamily="34" charset="0"/>
              <a:buChar char="•"/>
            </a:pPr>
            <a:r>
              <a:rPr lang="en-US" sz="1600" dirty="0"/>
              <a:t>Connected </a:t>
            </a:r>
            <a:r>
              <a:rPr lang="en-US" sz="1600" b="1" dirty="0"/>
              <a:t>home</a:t>
            </a:r>
            <a:r>
              <a:rPr lang="en-US" sz="1600" dirty="0"/>
              <a:t> apps will have the largest share and connected </a:t>
            </a:r>
            <a:r>
              <a:rPr lang="en-US" sz="1600" b="1" dirty="0"/>
              <a:t>cars</a:t>
            </a:r>
            <a:r>
              <a:rPr lang="en-US" sz="1600" dirty="0"/>
              <a:t> will be the fastest growing application type. </a:t>
            </a:r>
          </a:p>
          <a:p>
            <a:pPr marL="285750" indent="-285750">
              <a:buFont typeface="Arial" panose="020B0604020202020204" pitchFamily="34" charset="0"/>
              <a:buChar char="•"/>
            </a:pPr>
            <a:r>
              <a:rPr lang="en-US" sz="1600" dirty="0"/>
              <a:t>Connected home apps will have nearly half or 48% of IoT share by 2023 and Connected car applications will grow the fastest at 30% over the forecast period (2018–2023).</a:t>
            </a:r>
          </a:p>
        </p:txBody>
      </p:sp>
      <p:sp>
        <p:nvSpPr>
          <p:cNvPr id="28" name="TextBox 27">
            <a:extLst>
              <a:ext uri="{FF2B5EF4-FFF2-40B4-BE49-F238E27FC236}">
                <a16:creationId xmlns:a16="http://schemas.microsoft.com/office/drawing/2014/main" id="{14818763-3BB2-4FB8-B925-D9FA92DB2F0B}"/>
              </a:ext>
            </a:extLst>
          </p:cNvPr>
          <p:cNvSpPr txBox="1"/>
          <p:nvPr/>
        </p:nvSpPr>
        <p:spPr bwMode="gray">
          <a:xfrm>
            <a:off x="1" y="6375403"/>
            <a:ext cx="8480322" cy="461665"/>
          </a:xfrm>
          <a:prstGeom prst="rect">
            <a:avLst/>
          </a:prstGeom>
          <a:noFill/>
        </p:spPr>
        <p:txBody>
          <a:bodyPr wrap="square">
            <a:spAutoFit/>
          </a:bodyPr>
          <a:lstStyle/>
          <a:p>
            <a:r>
              <a:rPr lang="en-US" sz="1200" dirty="0"/>
              <a:t>[Cisco 2020] Cisco Annual Internet report , https://www.cisco.com/c/en/us/solutions/collateral/executive-perspectives/annual-internet-report/white-paper-c11-741490.html</a:t>
            </a:r>
          </a:p>
        </p:txBody>
      </p:sp>
      <p:sp>
        <p:nvSpPr>
          <p:cNvPr id="11" name="TextBox 10">
            <a:extLst>
              <a:ext uri="{FF2B5EF4-FFF2-40B4-BE49-F238E27FC236}">
                <a16:creationId xmlns:a16="http://schemas.microsoft.com/office/drawing/2014/main" id="{58AF2C3E-1DAA-41F1-8FEE-D11472E68B9F}"/>
              </a:ext>
            </a:extLst>
          </p:cNvPr>
          <p:cNvSpPr txBox="1"/>
          <p:nvPr/>
        </p:nvSpPr>
        <p:spPr bwMode="gray">
          <a:xfrm>
            <a:off x="6491672" y="5354012"/>
            <a:ext cx="5460084" cy="923330"/>
          </a:xfrm>
          <a:prstGeom prst="rect">
            <a:avLst/>
          </a:prstGeom>
          <a:solidFill>
            <a:schemeClr val="accent3">
              <a:lumMod val="40000"/>
              <a:lumOff val="60000"/>
            </a:schemeClr>
          </a:solidFill>
        </p:spPr>
        <p:txBody>
          <a:bodyPr wrap="square">
            <a:spAutoFit/>
          </a:bodyPr>
          <a:lstStyle/>
          <a:p>
            <a:r>
              <a:rPr lang="en-US" dirty="0"/>
              <a:t>Google </a:t>
            </a:r>
            <a:r>
              <a:rPr lang="en-US" b="1" dirty="0"/>
              <a:t>PageRank</a:t>
            </a:r>
            <a:r>
              <a:rPr lang="en-US" dirty="0"/>
              <a:t> takes few weeks for the crawlers to map of the entire web and a few hours to recompute the importance of pages.</a:t>
            </a:r>
          </a:p>
        </p:txBody>
      </p:sp>
    </p:spTree>
    <p:extLst>
      <p:ext uri="{BB962C8B-B14F-4D97-AF65-F5344CB8AC3E}">
        <p14:creationId xmlns:p14="http://schemas.microsoft.com/office/powerpoint/2010/main" val="395986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p:bldP spid="26"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253C-1D92-4DB5-A1C1-4CCEE3DF73EC}"/>
              </a:ext>
            </a:extLst>
          </p:cNvPr>
          <p:cNvSpPr>
            <a:spLocks noGrp="1"/>
          </p:cNvSpPr>
          <p:nvPr>
            <p:ph type="title"/>
          </p:nvPr>
        </p:nvSpPr>
        <p:spPr>
          <a:xfrm>
            <a:off x="478369" y="144001"/>
            <a:ext cx="9169401" cy="555840"/>
          </a:xfrm>
        </p:spPr>
        <p:txBody>
          <a:bodyPr anchor="t">
            <a:normAutofit/>
          </a:bodyPr>
          <a:lstStyle/>
          <a:p>
            <a:r>
              <a:rPr lang="en-US" dirty="0"/>
              <a:t>What we want</a:t>
            </a:r>
          </a:p>
        </p:txBody>
      </p:sp>
      <p:sp>
        <p:nvSpPr>
          <p:cNvPr id="3" name="Content Placeholder 2">
            <a:extLst>
              <a:ext uri="{FF2B5EF4-FFF2-40B4-BE49-F238E27FC236}">
                <a16:creationId xmlns:a16="http://schemas.microsoft.com/office/drawing/2014/main" id="{5F9D0125-DA5B-4EA0-86AA-CF6F00D0B943}"/>
              </a:ext>
            </a:extLst>
          </p:cNvPr>
          <p:cNvSpPr>
            <a:spLocks noGrp="1"/>
          </p:cNvSpPr>
          <p:nvPr>
            <p:ph type="body" sz="quarter" idx="13"/>
          </p:nvPr>
        </p:nvSpPr>
        <p:spPr>
          <a:xfrm>
            <a:off x="478369" y="1210058"/>
            <a:ext cx="10409590" cy="939254"/>
          </a:xfrm>
        </p:spPr>
        <p:txBody>
          <a:bodyPr anchor="t">
            <a:normAutofit/>
          </a:bodyPr>
          <a:lstStyle/>
          <a:p>
            <a:r>
              <a:rPr lang="en-US" dirty="0"/>
              <a:t>If I spend time randomly surfing the web, assuming equal time between clicks, what percent of time would I be on each page? i.e., how important is each node?</a:t>
            </a:r>
          </a:p>
          <a:p>
            <a:endParaRPr lang="en-US" dirty="0"/>
          </a:p>
          <a:p>
            <a:endParaRPr lang="en-US" dirty="0"/>
          </a:p>
        </p:txBody>
      </p:sp>
      <p:sp>
        <p:nvSpPr>
          <p:cNvPr id="4" name="Slide Number Placeholder 3">
            <a:extLst>
              <a:ext uri="{FF2B5EF4-FFF2-40B4-BE49-F238E27FC236}">
                <a16:creationId xmlns:a16="http://schemas.microsoft.com/office/drawing/2014/main" id="{D80A1940-189B-41D4-B739-51BCC7983506}"/>
              </a:ext>
            </a:extLst>
          </p:cNvPr>
          <p:cNvSpPr>
            <a:spLocks noGrp="1"/>
          </p:cNvSpPr>
          <p:nvPr>
            <p:ph type="sldNum" sz="quarter" idx="17"/>
          </p:nvPr>
        </p:nvSpPr>
        <p:spPr>
          <a:xfrm>
            <a:off x="11180006" y="6486805"/>
            <a:ext cx="771750" cy="260792"/>
          </a:xfrm>
        </p:spPr>
        <p:txBody>
          <a:bodyPr anchor="b">
            <a:normAutofit/>
          </a:bodyPr>
          <a:lstStyle/>
          <a:p>
            <a:pPr>
              <a:spcAft>
                <a:spcPts val="600"/>
              </a:spcAft>
            </a:pPr>
            <a:fld id="{81561042-0DC2-4A04-AA50-F6D44EB20EBA}" type="slidenum">
              <a:rPr lang="en-US" smtClean="0"/>
              <a:pPr>
                <a:spcAft>
                  <a:spcPts val="600"/>
                </a:spcAft>
              </a:pPr>
              <a:t>4</a:t>
            </a:fld>
            <a:endParaRPr lang="en-US"/>
          </a:p>
        </p:txBody>
      </p:sp>
      <p:sp>
        <p:nvSpPr>
          <p:cNvPr id="6" name="TextBox 5">
            <a:extLst>
              <a:ext uri="{FF2B5EF4-FFF2-40B4-BE49-F238E27FC236}">
                <a16:creationId xmlns:a16="http://schemas.microsoft.com/office/drawing/2014/main" id="{5F7DF021-A5E1-4D52-AF3B-35F001C953EF}"/>
              </a:ext>
            </a:extLst>
          </p:cNvPr>
          <p:cNvSpPr txBox="1"/>
          <p:nvPr/>
        </p:nvSpPr>
        <p:spPr bwMode="gray">
          <a:xfrm>
            <a:off x="6096000" y="2263621"/>
            <a:ext cx="5960660" cy="2031325"/>
          </a:xfrm>
          <a:prstGeom prst="rect">
            <a:avLst/>
          </a:prstGeom>
          <a:noFill/>
        </p:spPr>
        <p:txBody>
          <a:bodyPr wrap="square">
            <a:spAutoFit/>
          </a:bodyPr>
          <a:lstStyle/>
          <a:p>
            <a:r>
              <a:rPr lang="en-US" b="1" u="sng" dirty="0"/>
              <a:t>Importance of a node (</a:t>
            </a:r>
            <a:r>
              <a:rPr lang="en-US" b="1" i="1" u="sng" dirty="0" err="1"/>
              <a:t>Pr</a:t>
            </a:r>
            <a:r>
              <a:rPr lang="en-US" b="1" u="sng" dirty="0"/>
              <a:t>):</a:t>
            </a:r>
          </a:p>
          <a:p>
            <a:pPr marL="285750" indent="-285750">
              <a:buFontTx/>
              <a:buChar char="-"/>
            </a:pPr>
            <a:r>
              <a:rPr lang="en-US" dirty="0"/>
              <a:t>In-links are less prone to be manipulated</a:t>
            </a:r>
          </a:p>
          <a:p>
            <a:pPr marL="285750" indent="-285750">
              <a:buFontTx/>
              <a:buChar char="-"/>
            </a:pPr>
            <a:r>
              <a:rPr lang="en-US" dirty="0"/>
              <a:t>Importance is proportional to its neighbors</a:t>
            </a:r>
          </a:p>
          <a:p>
            <a:pPr marL="742950" lvl="1" indent="-285750">
              <a:buFontTx/>
              <a:buChar char="-"/>
            </a:pPr>
            <a:r>
              <a:rPr lang="en-US" dirty="0"/>
              <a:t>Flow/Message passing way to computing</a:t>
            </a:r>
          </a:p>
          <a:p>
            <a:pPr marL="742950" lvl="1" indent="-285750">
              <a:buFontTx/>
              <a:buChar char="-"/>
            </a:pPr>
            <a:endParaRPr lang="en-US" dirty="0"/>
          </a:p>
          <a:p>
            <a:pPr marL="742950" lvl="1" indent="-285750">
              <a:buFontTx/>
              <a:buChar char="-"/>
            </a:pPr>
            <a:endParaRPr lang="en-US" dirty="0"/>
          </a:p>
          <a:p>
            <a:pPr lvl="1"/>
            <a:endParaRPr lang="en-US" b="0" dirty="0"/>
          </a:p>
        </p:txBody>
      </p:sp>
      <p:sp>
        <p:nvSpPr>
          <p:cNvPr id="29" name="Oval 28">
            <a:extLst>
              <a:ext uri="{FF2B5EF4-FFF2-40B4-BE49-F238E27FC236}">
                <a16:creationId xmlns:a16="http://schemas.microsoft.com/office/drawing/2014/main" id="{987C9B2C-F72D-41E0-A066-9605DB6E1A9E}"/>
              </a:ext>
            </a:extLst>
          </p:cNvPr>
          <p:cNvSpPr/>
          <p:nvPr/>
        </p:nvSpPr>
        <p:spPr bwMode="gray">
          <a:xfrm>
            <a:off x="1150374" y="2728452"/>
            <a:ext cx="489905" cy="462264"/>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30" name="Oval 29">
            <a:extLst>
              <a:ext uri="{FF2B5EF4-FFF2-40B4-BE49-F238E27FC236}">
                <a16:creationId xmlns:a16="http://schemas.microsoft.com/office/drawing/2014/main" id="{5D93A98F-672D-48E7-A056-C3A116F85C7E}"/>
              </a:ext>
            </a:extLst>
          </p:cNvPr>
          <p:cNvSpPr/>
          <p:nvPr/>
        </p:nvSpPr>
        <p:spPr bwMode="gray">
          <a:xfrm>
            <a:off x="947039" y="3737184"/>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31" name="Oval 30">
            <a:extLst>
              <a:ext uri="{FF2B5EF4-FFF2-40B4-BE49-F238E27FC236}">
                <a16:creationId xmlns:a16="http://schemas.microsoft.com/office/drawing/2014/main" id="{BF32CBE1-D707-4812-ADFC-A4594465E835}"/>
              </a:ext>
            </a:extLst>
          </p:cNvPr>
          <p:cNvSpPr/>
          <p:nvPr/>
        </p:nvSpPr>
        <p:spPr bwMode="gray">
          <a:xfrm>
            <a:off x="2660706" y="3379247"/>
            <a:ext cx="649896" cy="632314"/>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32" name="Straight Arrow Connector 31">
            <a:extLst>
              <a:ext uri="{FF2B5EF4-FFF2-40B4-BE49-F238E27FC236}">
                <a16:creationId xmlns:a16="http://schemas.microsoft.com/office/drawing/2014/main" id="{42D44F06-9F79-4106-AFB5-B4A1413097B9}"/>
              </a:ext>
            </a:extLst>
          </p:cNvPr>
          <p:cNvCxnSpPr>
            <a:cxnSpLocks/>
            <a:stCxn id="29" idx="3"/>
            <a:endCxn id="30" idx="0"/>
          </p:cNvCxnSpPr>
          <p:nvPr/>
        </p:nvCxnSpPr>
        <p:spPr bwMode="gray">
          <a:xfrm flipH="1">
            <a:off x="1154147" y="3123019"/>
            <a:ext cx="67972" cy="614165"/>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4A65BC13-65E3-4A0B-8EA3-170CEDCADBB6}"/>
              </a:ext>
            </a:extLst>
          </p:cNvPr>
          <p:cNvSpPr/>
          <p:nvPr/>
        </p:nvSpPr>
        <p:spPr bwMode="gray">
          <a:xfrm>
            <a:off x="1644611" y="3820498"/>
            <a:ext cx="925611" cy="950894"/>
          </a:xfrm>
          <a:prstGeom prst="ellipse">
            <a:avLst/>
          </a:prstGeom>
          <a:solidFill>
            <a:schemeClr val="accent4">
              <a:lumMod val="40000"/>
              <a:lumOff val="6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34" name="Oval 33">
            <a:extLst>
              <a:ext uri="{FF2B5EF4-FFF2-40B4-BE49-F238E27FC236}">
                <a16:creationId xmlns:a16="http://schemas.microsoft.com/office/drawing/2014/main" id="{C44B65FA-FD3E-495F-B8FA-986CC1243A4D}"/>
              </a:ext>
            </a:extLst>
          </p:cNvPr>
          <p:cNvSpPr/>
          <p:nvPr/>
        </p:nvSpPr>
        <p:spPr bwMode="gray">
          <a:xfrm>
            <a:off x="2162495" y="2687285"/>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35" name="Oval 34">
            <a:extLst>
              <a:ext uri="{FF2B5EF4-FFF2-40B4-BE49-F238E27FC236}">
                <a16:creationId xmlns:a16="http://schemas.microsoft.com/office/drawing/2014/main" id="{09813D0B-03E8-4E1F-99B2-ED4B2F201AFB}"/>
              </a:ext>
            </a:extLst>
          </p:cNvPr>
          <p:cNvSpPr/>
          <p:nvPr/>
        </p:nvSpPr>
        <p:spPr bwMode="gray">
          <a:xfrm>
            <a:off x="3184749" y="2687285"/>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38" name="Straight Arrow Connector 37">
            <a:extLst>
              <a:ext uri="{FF2B5EF4-FFF2-40B4-BE49-F238E27FC236}">
                <a16:creationId xmlns:a16="http://schemas.microsoft.com/office/drawing/2014/main" id="{F6DFBF6A-8910-4885-B7D8-4ED204D607BC}"/>
              </a:ext>
            </a:extLst>
          </p:cNvPr>
          <p:cNvCxnSpPr>
            <a:cxnSpLocks/>
            <a:stCxn id="34" idx="6"/>
            <a:endCxn id="35" idx="1"/>
          </p:cNvCxnSpPr>
          <p:nvPr/>
        </p:nvCxnSpPr>
        <p:spPr bwMode="gray">
          <a:xfrm flipV="1">
            <a:off x="2576711" y="2747946"/>
            <a:ext cx="668699" cy="14644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E3DB92AA-7F9F-40DD-8218-2E966E2C91FC}"/>
              </a:ext>
            </a:extLst>
          </p:cNvPr>
          <p:cNvCxnSpPr>
            <a:cxnSpLocks/>
            <a:stCxn id="30" idx="5"/>
            <a:endCxn id="33" idx="2"/>
          </p:cNvCxnSpPr>
          <p:nvPr/>
        </p:nvCxnSpPr>
        <p:spPr bwMode="gray">
          <a:xfrm>
            <a:off x="1300594" y="4090739"/>
            <a:ext cx="344017" cy="20520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2DB846F-B31C-42AA-B324-256E38C7FFF2}"/>
              </a:ext>
            </a:extLst>
          </p:cNvPr>
          <p:cNvCxnSpPr>
            <a:cxnSpLocks/>
            <a:stCxn id="29" idx="4"/>
            <a:endCxn id="33" idx="1"/>
          </p:cNvCxnSpPr>
          <p:nvPr/>
        </p:nvCxnSpPr>
        <p:spPr bwMode="gray">
          <a:xfrm>
            <a:off x="1395327" y="3190716"/>
            <a:ext cx="384837" cy="76903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1" name="Oval 40">
            <a:extLst>
              <a:ext uri="{FF2B5EF4-FFF2-40B4-BE49-F238E27FC236}">
                <a16:creationId xmlns:a16="http://schemas.microsoft.com/office/drawing/2014/main" id="{BADFB7E6-BA50-4DDB-A824-5E2665FBD3B2}"/>
              </a:ext>
            </a:extLst>
          </p:cNvPr>
          <p:cNvSpPr/>
          <p:nvPr/>
        </p:nvSpPr>
        <p:spPr bwMode="gray">
          <a:xfrm>
            <a:off x="3414097" y="3530076"/>
            <a:ext cx="414216" cy="414216"/>
          </a:xfrm>
          <a:prstGeom prst="ellipse">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42" name="Oval 41">
            <a:extLst>
              <a:ext uri="{FF2B5EF4-FFF2-40B4-BE49-F238E27FC236}">
                <a16:creationId xmlns:a16="http://schemas.microsoft.com/office/drawing/2014/main" id="{4EE6E02A-6DB4-4958-986D-D6D3ECC8E3BA}"/>
              </a:ext>
            </a:extLst>
          </p:cNvPr>
          <p:cNvSpPr/>
          <p:nvPr/>
        </p:nvSpPr>
        <p:spPr bwMode="gray">
          <a:xfrm>
            <a:off x="3953219" y="2983608"/>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43" name="Straight Arrow Connector 42">
            <a:extLst>
              <a:ext uri="{FF2B5EF4-FFF2-40B4-BE49-F238E27FC236}">
                <a16:creationId xmlns:a16="http://schemas.microsoft.com/office/drawing/2014/main" id="{7DF70B1B-0D2F-4356-8CE1-8A8FEDF433C5}"/>
              </a:ext>
            </a:extLst>
          </p:cNvPr>
          <p:cNvCxnSpPr>
            <a:cxnSpLocks/>
            <a:stCxn id="41" idx="7"/>
            <a:endCxn id="42" idx="3"/>
          </p:cNvCxnSpPr>
          <p:nvPr/>
        </p:nvCxnSpPr>
        <p:spPr bwMode="gray">
          <a:xfrm flipV="1">
            <a:off x="3767652" y="3337163"/>
            <a:ext cx="246228" cy="25357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0E123E6-D8D4-43B6-B6F2-E1AC70B49776}"/>
              </a:ext>
            </a:extLst>
          </p:cNvPr>
          <p:cNvCxnSpPr>
            <a:cxnSpLocks/>
            <a:stCxn id="29" idx="6"/>
            <a:endCxn id="34" idx="2"/>
          </p:cNvCxnSpPr>
          <p:nvPr/>
        </p:nvCxnSpPr>
        <p:spPr bwMode="gray">
          <a:xfrm flipV="1">
            <a:off x="1640279" y="2894393"/>
            <a:ext cx="522216" cy="65191"/>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96DDD8AB-B945-48DA-896C-4C8B347F26E6}"/>
              </a:ext>
            </a:extLst>
          </p:cNvPr>
          <p:cNvCxnSpPr>
            <a:cxnSpLocks/>
            <a:stCxn id="33" idx="7"/>
            <a:endCxn id="31" idx="2"/>
          </p:cNvCxnSpPr>
          <p:nvPr/>
        </p:nvCxnSpPr>
        <p:spPr bwMode="gray">
          <a:xfrm flipV="1">
            <a:off x="2434669" y="3695404"/>
            <a:ext cx="226037" cy="264349"/>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5A5F5C2B-552B-4CE0-A4EF-5C6B97E7A44E}"/>
              </a:ext>
            </a:extLst>
          </p:cNvPr>
          <p:cNvCxnSpPr>
            <a:cxnSpLocks/>
            <a:stCxn id="35" idx="5"/>
            <a:endCxn id="41" idx="0"/>
          </p:cNvCxnSpPr>
          <p:nvPr/>
        </p:nvCxnSpPr>
        <p:spPr bwMode="gray">
          <a:xfrm>
            <a:off x="3538304" y="3040840"/>
            <a:ext cx="82901" cy="48923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8A17B34-5FEA-44D5-9DCF-2755988BD7A8}"/>
              </a:ext>
            </a:extLst>
          </p:cNvPr>
          <p:cNvCxnSpPr>
            <a:cxnSpLocks/>
            <a:stCxn id="34" idx="4"/>
            <a:endCxn id="33" idx="0"/>
          </p:cNvCxnSpPr>
          <p:nvPr/>
        </p:nvCxnSpPr>
        <p:spPr bwMode="gray">
          <a:xfrm flipH="1">
            <a:off x="2107417" y="3101501"/>
            <a:ext cx="262186" cy="71899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60D73A2D-4C55-4F49-B75D-6134B6FBF89B}"/>
              </a:ext>
            </a:extLst>
          </p:cNvPr>
          <p:cNvSpPr txBox="1"/>
          <p:nvPr/>
        </p:nvSpPr>
        <p:spPr bwMode="gray">
          <a:xfrm>
            <a:off x="761633" y="2577116"/>
            <a:ext cx="441149" cy="31727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Hub</a:t>
            </a:r>
          </a:p>
        </p:txBody>
      </p:sp>
      <p:sp>
        <p:nvSpPr>
          <p:cNvPr id="49" name="TextBox 48">
            <a:extLst>
              <a:ext uri="{FF2B5EF4-FFF2-40B4-BE49-F238E27FC236}">
                <a16:creationId xmlns:a16="http://schemas.microsoft.com/office/drawing/2014/main" id="{0A5371F9-4043-4156-B7FC-B9D76ABEF96A}"/>
              </a:ext>
            </a:extLst>
          </p:cNvPr>
          <p:cNvSpPr txBox="1"/>
          <p:nvPr/>
        </p:nvSpPr>
        <p:spPr bwMode="gray">
          <a:xfrm>
            <a:off x="2627311" y="4569078"/>
            <a:ext cx="934170" cy="27666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Authority</a:t>
            </a:r>
          </a:p>
        </p:txBody>
      </p:sp>
      <p:sp>
        <p:nvSpPr>
          <p:cNvPr id="50" name="TextBox 49">
            <a:extLst>
              <a:ext uri="{FF2B5EF4-FFF2-40B4-BE49-F238E27FC236}">
                <a16:creationId xmlns:a16="http://schemas.microsoft.com/office/drawing/2014/main" id="{DC2C4CF1-CA11-40E0-A1DD-961064C4BA05}"/>
              </a:ext>
            </a:extLst>
          </p:cNvPr>
          <p:cNvSpPr txBox="1"/>
          <p:nvPr/>
        </p:nvSpPr>
        <p:spPr bwMode="gray">
          <a:xfrm>
            <a:off x="4457918" y="3285652"/>
            <a:ext cx="1638082" cy="555840"/>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Lose, dangling node</a:t>
            </a:r>
          </a:p>
          <a:p>
            <a:pPr>
              <a:spcBef>
                <a:spcPts val="300"/>
              </a:spcBef>
              <a:spcAft>
                <a:spcPts val="300"/>
              </a:spcAft>
              <a:buClr>
                <a:schemeClr val="accent1"/>
              </a:buClr>
              <a:buSzPct val="90000"/>
            </a:pPr>
            <a:r>
              <a:rPr lang="en-US" sz="1200" dirty="0"/>
              <a:t>(dead-end)</a:t>
            </a:r>
          </a:p>
        </p:txBody>
      </p:sp>
      <p:cxnSp>
        <p:nvCxnSpPr>
          <p:cNvPr id="81" name="Straight Arrow Connector 80">
            <a:extLst>
              <a:ext uri="{FF2B5EF4-FFF2-40B4-BE49-F238E27FC236}">
                <a16:creationId xmlns:a16="http://schemas.microsoft.com/office/drawing/2014/main" id="{5EBC701D-3B4A-4F4F-B271-467B6F2F7EF7}"/>
              </a:ext>
            </a:extLst>
          </p:cNvPr>
          <p:cNvCxnSpPr>
            <a:cxnSpLocks/>
            <a:stCxn id="31" idx="4"/>
            <a:endCxn id="33" idx="6"/>
          </p:cNvCxnSpPr>
          <p:nvPr/>
        </p:nvCxnSpPr>
        <p:spPr bwMode="gray">
          <a:xfrm flipH="1">
            <a:off x="2570222" y="4011561"/>
            <a:ext cx="415432" cy="28438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A36778BA-3E4B-4DC3-A9CF-9B56663398F3}"/>
              </a:ext>
            </a:extLst>
          </p:cNvPr>
          <p:cNvCxnSpPr>
            <a:cxnSpLocks/>
            <a:stCxn id="31" idx="1"/>
            <a:endCxn id="34" idx="5"/>
          </p:cNvCxnSpPr>
          <p:nvPr/>
        </p:nvCxnSpPr>
        <p:spPr bwMode="gray">
          <a:xfrm flipH="1" flipV="1">
            <a:off x="2516050" y="3040840"/>
            <a:ext cx="239831" cy="43100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679BEFE2-881D-4530-BE16-4BC55D5B4F97}"/>
                  </a:ext>
                </a:extLst>
              </p:cNvPr>
              <p:cNvSpPr txBox="1"/>
              <p:nvPr/>
            </p:nvSpPr>
            <p:spPr bwMode="gray">
              <a:xfrm>
                <a:off x="420477" y="5079546"/>
                <a:ext cx="5347838" cy="612732"/>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𝑃𝑟</m:t>
                          </m:r>
                        </m:e>
                      </m:func>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E</m:t>
                          </m:r>
                        </m:e>
                      </m:d>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𝑃𝑟</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e>
                      </m:func>
                    </m:oMath>
                  </m:oMathPara>
                </a14:m>
                <a:endParaRPr lang="en-US" b="0" i="1" dirty="0"/>
              </a:p>
            </p:txBody>
          </p:sp>
        </mc:Choice>
        <mc:Fallback xmlns="">
          <p:sp>
            <p:nvSpPr>
              <p:cNvPr id="108" name="TextBox 107">
                <a:extLst>
                  <a:ext uri="{FF2B5EF4-FFF2-40B4-BE49-F238E27FC236}">
                    <a16:creationId xmlns:a16="http://schemas.microsoft.com/office/drawing/2014/main" id="{679BEFE2-881D-4530-BE16-4BC55D5B4F97}"/>
                  </a:ext>
                </a:extLst>
              </p:cNvPr>
              <p:cNvSpPr txBox="1">
                <a:spLocks noRot="1" noChangeAspect="1" noMove="1" noResize="1" noEditPoints="1" noAdjustHandles="1" noChangeArrowheads="1" noChangeShapeType="1" noTextEdit="1"/>
              </p:cNvSpPr>
              <p:nvPr/>
            </p:nvSpPr>
            <p:spPr bwMode="gray">
              <a:xfrm>
                <a:off x="420477" y="5079546"/>
                <a:ext cx="5347838" cy="6127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F77FACC7-1AA4-4731-B637-ECDEBD4F45C8}"/>
                  </a:ext>
                </a:extLst>
              </p:cNvPr>
              <p:cNvSpPr txBox="1"/>
              <p:nvPr/>
            </p:nvSpPr>
            <p:spPr bwMode="gray">
              <a:xfrm>
                <a:off x="3223771" y="4028099"/>
                <a:ext cx="2427004" cy="612732"/>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den>
                          </m:f>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e>
                      </m:func>
                    </m:oMath>
                  </m:oMathPara>
                </a14:m>
                <a:endParaRPr lang="en-US" b="0" dirty="0"/>
              </a:p>
            </p:txBody>
          </p:sp>
        </mc:Choice>
        <mc:Fallback xmlns="">
          <p:sp>
            <p:nvSpPr>
              <p:cNvPr id="109" name="TextBox 108">
                <a:extLst>
                  <a:ext uri="{FF2B5EF4-FFF2-40B4-BE49-F238E27FC236}">
                    <a16:creationId xmlns:a16="http://schemas.microsoft.com/office/drawing/2014/main" id="{F77FACC7-1AA4-4731-B637-ECDEBD4F45C8}"/>
                  </a:ext>
                </a:extLst>
              </p:cNvPr>
              <p:cNvSpPr txBox="1">
                <a:spLocks noRot="1" noChangeAspect="1" noMove="1" noResize="1" noEditPoints="1" noAdjustHandles="1" noChangeArrowheads="1" noChangeShapeType="1" noTextEdit="1"/>
              </p:cNvSpPr>
              <p:nvPr/>
            </p:nvSpPr>
            <p:spPr bwMode="gray">
              <a:xfrm>
                <a:off x="3223771" y="4028099"/>
                <a:ext cx="2427004" cy="6127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51B4D836-ECD9-479A-BD04-42F5B7EFA90C}"/>
                  </a:ext>
                </a:extLst>
              </p:cNvPr>
              <p:cNvSpPr txBox="1"/>
              <p:nvPr/>
            </p:nvSpPr>
            <p:spPr bwMode="gray">
              <a:xfrm>
                <a:off x="1634661" y="1989634"/>
                <a:ext cx="3474110" cy="612732"/>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e>
                      </m:func>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oMath>
                  </m:oMathPara>
                </a14:m>
                <a:endParaRPr lang="en-US" b="0" dirty="0"/>
              </a:p>
            </p:txBody>
          </p:sp>
        </mc:Choice>
        <mc:Fallback xmlns="">
          <p:sp>
            <p:nvSpPr>
              <p:cNvPr id="110" name="TextBox 109">
                <a:extLst>
                  <a:ext uri="{FF2B5EF4-FFF2-40B4-BE49-F238E27FC236}">
                    <a16:creationId xmlns:a16="http://schemas.microsoft.com/office/drawing/2014/main" id="{51B4D836-ECD9-479A-BD04-42F5B7EFA90C}"/>
                  </a:ext>
                </a:extLst>
              </p:cNvPr>
              <p:cNvSpPr txBox="1">
                <a:spLocks noRot="1" noChangeAspect="1" noMove="1" noResize="1" noEditPoints="1" noAdjustHandles="1" noChangeArrowheads="1" noChangeShapeType="1" noTextEdit="1"/>
              </p:cNvSpPr>
              <p:nvPr/>
            </p:nvSpPr>
            <p:spPr bwMode="gray">
              <a:xfrm>
                <a:off x="1634661" y="1989634"/>
                <a:ext cx="3474110" cy="612732"/>
              </a:xfrm>
              <a:prstGeom prst="rect">
                <a:avLst/>
              </a:prstGeom>
              <a:blipFill>
                <a:blip r:embed="rId4"/>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1C218A98-2830-494A-A092-13A6C75F4F05}"/>
              </a:ext>
            </a:extLst>
          </p:cNvPr>
          <p:cNvSpPr txBox="1"/>
          <p:nvPr/>
        </p:nvSpPr>
        <p:spPr bwMode="gray">
          <a:xfrm>
            <a:off x="6740013" y="5611761"/>
            <a:ext cx="45719" cy="45719"/>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US" sz="1200" dirty="0" err="1"/>
          </a:p>
        </p:txBody>
      </p: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AE847714-1A5F-4694-939B-A09F2745610B}"/>
                  </a:ext>
                </a:extLst>
              </p:cNvPr>
              <p:cNvSpPr txBox="1"/>
              <p:nvPr/>
            </p:nvSpPr>
            <p:spPr bwMode="gray">
              <a:xfrm>
                <a:off x="5888892" y="3548824"/>
                <a:ext cx="6062864" cy="795218"/>
              </a:xfrm>
              <a:prstGeom prst="rect">
                <a:avLst/>
              </a:prstGeom>
              <a:noFill/>
            </p:spPr>
            <p:txBody>
              <a:bodyPr wrap="square">
                <a:spAutoFit/>
              </a:bodyPr>
              <a:lstStyle/>
              <a:p>
                <a:pPr lvl="1"/>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b>
                          <m:sup/>
                          <m:e>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b="0" i="1" smtClean="0">
                                        <a:latin typeface="Cambria Math" panose="02040503050406030204" pitchFamily="18" charset="0"/>
                                      </a:rPr>
                                      <m:t>𝑗</m:t>
                                    </m:r>
                                  </m:sub>
                                </m:sSub>
                              </m:den>
                            </m:f>
                            <m:r>
                              <a:rPr lang="en-US" i="1">
                                <a:latin typeface="Cambria Math" panose="02040503050406030204" pitchFamily="18" charset="0"/>
                              </a:rPr>
                              <m:t>𝑃𝑟</m:t>
                            </m:r>
                            <m:d>
                              <m:dPr>
                                <m:ctrlPr>
                                  <a:rPr lang="en-US" i="1">
                                    <a:latin typeface="Cambria Math" panose="02040503050406030204" pitchFamily="18" charset="0"/>
                                  </a:rPr>
                                </m:ctrlPr>
                              </m:dPr>
                              <m:e>
                                <m:r>
                                  <a:rPr lang="en-US" i="1">
                                    <a:latin typeface="Cambria Math" panose="02040503050406030204" pitchFamily="18" charset="0"/>
                                  </a:rPr>
                                  <m:t>𝑗</m:t>
                                </m:r>
                              </m:e>
                            </m:d>
                          </m:e>
                        </m:nary>
                      </m:e>
                    </m:func>
                  </m:oMath>
                </a14:m>
                <a:r>
                  <a:rPr lang="en-US" b="0" dirty="0"/>
                  <a:t>, </a:t>
                </a:r>
                <a:r>
                  <a:rPr lang="en-US" sz="1600" b="0" dirty="0"/>
                  <a:t>where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𝑖</m:t>
                        </m:r>
                      </m:sub>
                    </m:sSub>
                  </m:oMath>
                </a14:m>
                <a:r>
                  <a:rPr lang="en-US" sz="1600" b="0" i="0" dirty="0">
                    <a:latin typeface="+mj-lt"/>
                  </a:rPr>
                  <a:t> is the out-degree of node </a:t>
                </a:r>
                <a:r>
                  <a:rPr lang="en-US" sz="1600" b="0" i="0" dirty="0" err="1">
                    <a:latin typeface="+mj-lt"/>
                  </a:rPr>
                  <a:t>i</a:t>
                </a:r>
                <a:endParaRPr lang="en-US" b="0" dirty="0"/>
              </a:p>
            </p:txBody>
          </p:sp>
        </mc:Choice>
        <mc:Fallback xmlns="">
          <p:sp>
            <p:nvSpPr>
              <p:cNvPr id="115" name="TextBox 114">
                <a:extLst>
                  <a:ext uri="{FF2B5EF4-FFF2-40B4-BE49-F238E27FC236}">
                    <a16:creationId xmlns:a16="http://schemas.microsoft.com/office/drawing/2014/main" id="{AE847714-1A5F-4694-939B-A09F2745610B}"/>
                  </a:ext>
                </a:extLst>
              </p:cNvPr>
              <p:cNvSpPr txBox="1">
                <a:spLocks noRot="1" noChangeAspect="1" noMove="1" noResize="1" noEditPoints="1" noAdjustHandles="1" noChangeArrowheads="1" noChangeShapeType="1" noTextEdit="1"/>
              </p:cNvSpPr>
              <p:nvPr/>
            </p:nvSpPr>
            <p:spPr bwMode="gray">
              <a:xfrm>
                <a:off x="5888892" y="3548824"/>
                <a:ext cx="6062864" cy="795218"/>
              </a:xfrm>
              <a:prstGeom prst="rect">
                <a:avLst/>
              </a:prstGeom>
              <a:blipFill>
                <a:blip r:embed="rId5"/>
                <a:stretch>
                  <a:fillRect t="-48092" b="-396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D08F54ED-5EDE-43A4-87A8-32490FA003CC}"/>
                  </a:ext>
                </a:extLst>
              </p:cNvPr>
              <p:cNvSpPr txBox="1"/>
              <p:nvPr/>
            </p:nvSpPr>
            <p:spPr bwMode="gray">
              <a:xfrm>
                <a:off x="7035709" y="4554972"/>
                <a:ext cx="4144297" cy="2268284"/>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400" dirty="0"/>
                  <a:t>Add one more constraint </a:t>
                </a:r>
                <a14:m>
                  <m:oMath xmlns:m="http://schemas.openxmlformats.org/officeDocument/2006/math">
                    <m:r>
                      <a:rPr lang="en-US" b="0" i="1" smtClean="0">
                        <a:latin typeface="Cambria Math" panose="02040503050406030204" pitchFamily="18" charset="0"/>
                      </a:rPr>
                      <m:t>1=</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𝑁</m:t>
                        </m:r>
                      </m:sub>
                      <m:sup/>
                      <m:e>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oMath>
                </a14:m>
                <a:endParaRPr lang="en-US" sz="1400" dirty="0"/>
              </a:p>
              <a:p>
                <a:pPr>
                  <a:spcBef>
                    <a:spcPts val="300"/>
                  </a:spcBef>
                  <a:spcAft>
                    <a:spcPts val="300"/>
                  </a:spcAft>
                  <a:buClr>
                    <a:schemeClr val="accent1"/>
                  </a:buClr>
                  <a:buSzPct val="90000"/>
                </a:pPr>
                <a:r>
                  <a:rPr lang="en-US" sz="1400" dirty="0"/>
                  <a:t>Solve the system of equations</a:t>
                </a:r>
                <a:r>
                  <a:rPr lang="en-US" sz="1200" dirty="0"/>
                  <a:t>:</a:t>
                </a:r>
              </a:p>
              <a:p>
                <a:pPr>
                  <a:spcBef>
                    <a:spcPts val="300"/>
                  </a:spcBef>
                  <a:spcAft>
                    <a:spcPts val="300"/>
                  </a:spcAft>
                  <a:buClr>
                    <a:schemeClr val="accent1"/>
                  </a:buClr>
                  <a:buSzPct val="90000"/>
                </a:pPr>
                <a:endParaRPr lang="en-US" sz="1200" dirty="0"/>
              </a:p>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eqArr>
                            <m:eqArrPr>
                              <m:ctrlPr>
                                <a:rPr lang="en-US" sz="1400" i="1">
                                  <a:latin typeface="Cambria Math" panose="02040503050406030204" pitchFamily="18" charset="0"/>
                                </a:rPr>
                              </m:ctrlPr>
                            </m:eqArrPr>
                            <m:e>
                              <m:eqArr>
                                <m:eqArrPr>
                                  <m:ctrlPr>
                                    <a:rPr lang="en-US" sz="1400" i="1">
                                      <a:latin typeface="Cambria Math" panose="02040503050406030204" pitchFamily="18" charset="0"/>
                                    </a:rPr>
                                  </m:ctrlPr>
                                </m:eqArrPr>
                                <m:e>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Pr</m:t>
                                      </m:r>
                                    </m:fName>
                                    <m:e>
                                      <m:d>
                                        <m:dPr>
                                          <m:ctrlPr>
                                            <a:rPr lang="en-US" sz="1400" i="1">
                                              <a:latin typeface="Cambria Math" panose="02040503050406030204" pitchFamily="18" charset="0"/>
                                            </a:rPr>
                                          </m:ctrlPr>
                                        </m:dPr>
                                        <m:e>
                                          <m:r>
                                            <a:rPr lang="en-US" sz="1400" i="1">
                                              <a:latin typeface="Cambria Math" panose="02040503050406030204" pitchFamily="18" charset="0"/>
                                            </a:rPr>
                                            <m:t>𝐴</m:t>
                                          </m:r>
                                        </m:e>
                                      </m:d>
                                    </m:e>
                                  </m:func>
                                  <m:r>
                                    <a:rPr lang="en-US" sz="1400" i="1">
                                      <a:latin typeface="Cambria Math" panose="02040503050406030204" pitchFamily="18" charset="0"/>
                                    </a:rPr>
                                    <m:t>=</m:t>
                                  </m:r>
                                  <m:r>
                                    <m:rPr>
                                      <m:lit/>
                                    </m:rPr>
                                    <a:rPr lang="en-US" sz="1400" i="1">
                                      <a:latin typeface="Cambria Math" panose="02040503050406030204" pitchFamily="18" charset="0"/>
                                    </a:rPr>
                                    <m:t>…</m:t>
                                  </m:r>
                                  <m:r>
                                    <m:rPr>
                                      <m:nor/>
                                    </m:rPr>
                                    <a:rPr lang="en-US" sz="1400" dirty="0"/>
                                    <m:t> </m:t>
                                  </m:r>
                                </m:e>
                                <m:e>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Pr</m:t>
                                      </m:r>
                                    </m:fName>
                                    <m:e>
                                      <m:d>
                                        <m:dPr>
                                          <m:ctrlPr>
                                            <a:rPr lang="en-US" sz="1400" i="1">
                                              <a:latin typeface="Cambria Math" panose="02040503050406030204" pitchFamily="18" charset="0"/>
                                            </a:rPr>
                                          </m:ctrlPr>
                                        </m:dPr>
                                        <m:e>
                                          <m:r>
                                            <a:rPr lang="en-US" sz="1400" i="1">
                                              <a:latin typeface="Cambria Math" panose="02040503050406030204" pitchFamily="18" charset="0"/>
                                            </a:rPr>
                                            <m:t>𝐵</m:t>
                                          </m:r>
                                        </m:e>
                                      </m:d>
                                    </m:e>
                                  </m:func>
                                  <m:r>
                                    <a:rPr lang="en-US" sz="1400" i="1">
                                      <a:latin typeface="Cambria Math" panose="02040503050406030204" pitchFamily="18" charset="0"/>
                                    </a:rPr>
                                    <m:t>=</m:t>
                                  </m:r>
                                  <m:r>
                                    <m:rPr>
                                      <m:lit/>
                                    </m:rPr>
                                    <a:rPr lang="en-US" sz="1400" i="1">
                                      <a:latin typeface="Cambria Math" panose="02040503050406030204" pitchFamily="18" charset="0"/>
                                    </a:rPr>
                                    <m:t>…</m:t>
                                  </m:r>
                                  <m:r>
                                    <m:rPr>
                                      <m:nor/>
                                    </m:rPr>
                                    <a:rPr lang="en-US" sz="1400" i="1" dirty="0">
                                      <a:latin typeface="Cambria Math" panose="02040503050406030204" pitchFamily="18" charset="0"/>
                                    </a:rPr>
                                    <m:t> </m:t>
                                  </m:r>
                                </m:e>
                              </m:eqArr>
                            </m:e>
                            <m:e>
                              <m:r>
                                <m:rPr>
                                  <m:lit/>
                                </m:rPr>
                                <a:rPr lang="en-US" sz="1400" i="1">
                                  <a:latin typeface="Cambria Math" panose="02040503050406030204" pitchFamily="18" charset="0"/>
                                </a:rPr>
                                <m:t>…</m:t>
                              </m:r>
                              <m:r>
                                <m:rPr>
                                  <m:nor/>
                                </m:rPr>
                                <a:rPr lang="en-US" sz="1400" dirty="0"/>
                                <m:t> </m:t>
                              </m:r>
                            </m:e>
                            <m:e>
                              <m:r>
                                <m:rPr>
                                  <m:nor/>
                                </m:rPr>
                                <a:rPr lang="en-US" sz="1400" dirty="0"/>
                                <m:t> </m:t>
                              </m:r>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Pr</m:t>
                                  </m:r>
                                </m:fName>
                                <m:e>
                                  <m:d>
                                    <m:dPr>
                                      <m:ctrlPr>
                                        <a:rPr lang="en-US" sz="1400" i="1">
                                          <a:latin typeface="Cambria Math" panose="02040503050406030204" pitchFamily="18" charset="0"/>
                                        </a:rPr>
                                      </m:ctrlPr>
                                    </m:dPr>
                                    <m:e>
                                      <m:r>
                                        <a:rPr lang="en-US" sz="1400" i="1">
                                          <a:latin typeface="Cambria Math" panose="02040503050406030204" pitchFamily="18" charset="0"/>
                                        </a:rPr>
                                        <m:t>𝐻</m:t>
                                      </m:r>
                                    </m:e>
                                  </m:d>
                                </m:e>
                              </m:func>
                              <m:r>
                                <a:rPr lang="en-US" sz="1400" i="1">
                                  <a:latin typeface="Cambria Math" panose="02040503050406030204" pitchFamily="18" charset="0"/>
                                </a:rPr>
                                <m:t>=</m:t>
                              </m:r>
                              <m:r>
                                <m:rPr>
                                  <m:lit/>
                                </m:rPr>
                                <a:rPr lang="en-US" sz="1400" i="1">
                                  <a:latin typeface="Cambria Math" panose="02040503050406030204" pitchFamily="18" charset="0"/>
                                </a:rPr>
                                <m:t>…</m:t>
                              </m:r>
                              <m:r>
                                <m:rPr>
                                  <m:nor/>
                                </m:rPr>
                                <a:rPr lang="en-US" sz="1400" dirty="0"/>
                                <m:t> </m:t>
                              </m:r>
                            </m:e>
                            <m:e>
                              <m:r>
                                <a:rPr lang="en-US" sz="1400" i="1">
                                  <a:latin typeface="Cambria Math" panose="02040503050406030204" pitchFamily="18" charset="0"/>
                                </a:rPr>
                                <m:t>1=</m:t>
                              </m:r>
                              <m:nary>
                                <m:naryPr>
                                  <m:chr m:val="∑"/>
                                  <m:supHide m:val="on"/>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𝑁</m:t>
                                  </m:r>
                                </m:sub>
                                <m:sup/>
                                <m:e>
                                  <m:r>
                                    <m:rPr>
                                      <m:sty m:val="p"/>
                                    </m:rPr>
                                    <a:rPr lang="en-US" sz="1400">
                                      <a:latin typeface="Cambria Math" panose="02040503050406030204" pitchFamily="18" charset="0"/>
                                    </a:rPr>
                                    <m:t>Pr</m:t>
                                  </m:r>
                                  <m:r>
                                    <a:rPr lang="en-US" sz="1400" i="1">
                                      <a:latin typeface="Cambria Math" panose="02040503050406030204" pitchFamily="18" charset="0"/>
                                    </a:rPr>
                                    <m:t>⁡(</m:t>
                                  </m:r>
                                  <m:r>
                                    <a:rPr lang="en-US" sz="1400" i="1">
                                      <a:latin typeface="Cambria Math" panose="02040503050406030204" pitchFamily="18" charset="0"/>
                                    </a:rPr>
                                    <m:t>𝑖</m:t>
                                  </m:r>
                                  <m:r>
                                    <a:rPr lang="en-US" sz="1400" i="1">
                                      <a:latin typeface="Cambria Math" panose="02040503050406030204" pitchFamily="18" charset="0"/>
                                    </a:rPr>
                                    <m:t>)</m:t>
                                  </m:r>
                                </m:e>
                              </m:nary>
                            </m:e>
                          </m:eqArr>
                        </m:e>
                      </m:d>
                    </m:oMath>
                  </m:oMathPara>
                </a14:m>
                <a:endParaRPr lang="en-US" sz="1400" dirty="0"/>
              </a:p>
              <a:p>
                <a:pPr algn="ctr">
                  <a:spcBef>
                    <a:spcPts val="300"/>
                  </a:spcBef>
                  <a:spcAft>
                    <a:spcPts val="300"/>
                  </a:spcAft>
                  <a:buClr>
                    <a:schemeClr val="accent1"/>
                  </a:buClr>
                  <a:buSzPct val="90000"/>
                </a:pPr>
                <a:endParaRPr lang="en-US" sz="120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dirty="0"/>
              </a:p>
            </p:txBody>
          </p:sp>
        </mc:Choice>
        <mc:Fallback xmlns="">
          <p:sp>
            <p:nvSpPr>
              <p:cNvPr id="114" name="TextBox 113">
                <a:extLst>
                  <a:ext uri="{FF2B5EF4-FFF2-40B4-BE49-F238E27FC236}">
                    <a16:creationId xmlns:a16="http://schemas.microsoft.com/office/drawing/2014/main" id="{D08F54ED-5EDE-43A4-87A8-32490FA003CC}"/>
                  </a:ext>
                </a:extLst>
              </p:cNvPr>
              <p:cNvSpPr txBox="1">
                <a:spLocks noRot="1" noChangeAspect="1" noMove="1" noResize="1" noEditPoints="1" noAdjustHandles="1" noChangeArrowheads="1" noChangeShapeType="1" noTextEdit="1"/>
              </p:cNvSpPr>
              <p:nvPr/>
            </p:nvSpPr>
            <p:spPr bwMode="gray">
              <a:xfrm>
                <a:off x="7035709" y="4554972"/>
                <a:ext cx="4144297" cy="2268284"/>
              </a:xfrm>
              <a:prstGeom prst="rect">
                <a:avLst/>
              </a:prstGeom>
              <a:blipFill>
                <a:blip r:embed="rId6"/>
                <a:stretch>
                  <a:fillRect l="-2647" t="-21237"/>
                </a:stretch>
              </a:blipFill>
            </p:spPr>
            <p:txBody>
              <a:bodyPr/>
              <a:lstStyle/>
              <a:p>
                <a:r>
                  <a:rPr lang="en-US">
                    <a:noFill/>
                  </a:rPr>
                  <a:t> </a:t>
                </a:r>
              </a:p>
            </p:txBody>
          </p:sp>
        </mc:Fallback>
      </mc:AlternateContent>
      <p:sp>
        <p:nvSpPr>
          <p:cNvPr id="121" name="TextBox 120">
            <a:extLst>
              <a:ext uri="{FF2B5EF4-FFF2-40B4-BE49-F238E27FC236}">
                <a16:creationId xmlns:a16="http://schemas.microsoft.com/office/drawing/2014/main" id="{C9CE6486-9BC5-4469-9AF5-66CA35044E59}"/>
              </a:ext>
            </a:extLst>
          </p:cNvPr>
          <p:cNvSpPr txBox="1"/>
          <p:nvPr/>
        </p:nvSpPr>
        <p:spPr bwMode="gray">
          <a:xfrm>
            <a:off x="830249" y="5970662"/>
            <a:ext cx="6245940" cy="646331"/>
          </a:xfrm>
          <a:prstGeom prst="rect">
            <a:avLst/>
          </a:prstGeom>
          <a:solidFill>
            <a:schemeClr val="accent3">
              <a:lumMod val="20000"/>
              <a:lumOff val="80000"/>
            </a:schemeClr>
          </a:solidFill>
        </p:spPr>
        <p:txBody>
          <a:bodyPr wrap="square">
            <a:spAutoFit/>
          </a:bodyPr>
          <a:lstStyle/>
          <a:p>
            <a:pPr algn="ctr"/>
            <a:r>
              <a:rPr lang="en-US" b="1" dirty="0">
                <a:latin typeface="+mj-lt"/>
              </a:rPr>
              <a:t>Caveat</a:t>
            </a:r>
            <a:r>
              <a:rPr lang="en-US" dirty="0">
                <a:latin typeface="+mj-lt"/>
              </a:rPr>
              <a:t>: this does not scale well for large graphs</a:t>
            </a:r>
          </a:p>
          <a:p>
            <a:pPr algn="ctr"/>
            <a:r>
              <a:rPr lang="en-US" b="1" dirty="0">
                <a:latin typeface="+mj-lt"/>
              </a:rPr>
              <a:t>Solution: </a:t>
            </a:r>
            <a:r>
              <a:rPr lang="en-US" dirty="0">
                <a:latin typeface="+mj-lt"/>
              </a:rPr>
              <a:t>we need to sample!</a:t>
            </a:r>
          </a:p>
        </p:txBody>
      </p:sp>
    </p:spTree>
    <p:extLst>
      <p:ext uri="{BB962C8B-B14F-4D97-AF65-F5344CB8AC3E}">
        <p14:creationId xmlns:p14="http://schemas.microsoft.com/office/powerpoint/2010/main" val="2506615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9" grpId="0" animBg="1"/>
      <p:bldP spid="30" grpId="0" animBg="1"/>
      <p:bldP spid="31" grpId="0" animBg="1"/>
      <p:bldP spid="33" grpId="0" animBg="1"/>
      <p:bldP spid="34" grpId="0" animBg="1"/>
      <p:bldP spid="35" grpId="0" animBg="1"/>
      <p:bldP spid="41" grpId="0" animBg="1"/>
      <p:bldP spid="42" grpId="0" animBg="1"/>
      <p:bldP spid="48" grpId="0"/>
      <p:bldP spid="49" grpId="0"/>
      <p:bldP spid="50" grpId="0"/>
      <p:bldP spid="108" grpId="0"/>
      <p:bldP spid="109" grpId="0"/>
      <p:bldP spid="110" grpId="0"/>
      <p:bldP spid="115" grpId="0"/>
      <p:bldP spid="114" grpId="0"/>
      <p:bldP spid="1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2A34-B0CB-42A2-A17B-FC8AE0536D3A}"/>
              </a:ext>
            </a:extLst>
          </p:cNvPr>
          <p:cNvSpPr>
            <a:spLocks noGrp="1"/>
          </p:cNvSpPr>
          <p:nvPr>
            <p:ph type="title"/>
          </p:nvPr>
        </p:nvSpPr>
        <p:spPr/>
        <p:txBody>
          <a:bodyPr/>
          <a:lstStyle/>
          <a:p>
            <a:r>
              <a:rPr lang="en-US" dirty="0"/>
              <a:t>Sampling on Networks = Random Walking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329A42-BAA7-4AEC-85DC-05D644A612C9}"/>
                  </a:ext>
                </a:extLst>
              </p:cNvPr>
              <p:cNvSpPr>
                <a:spLocks noGrp="1"/>
              </p:cNvSpPr>
              <p:nvPr>
                <p:ph idx="1"/>
              </p:nvPr>
            </p:nvSpPr>
            <p:spPr>
              <a:xfrm>
                <a:off x="478369" y="1213308"/>
                <a:ext cx="11473384" cy="4695131"/>
              </a:xfrm>
            </p:spPr>
            <p:txBody>
              <a:bodyPr/>
              <a:lstStyle/>
              <a:p>
                <a:pPr algn="l"/>
                <a:r>
                  <a:rPr lang="en-US" sz="1800" b="1" i="0" u="sng" strike="noStrike" baseline="0" dirty="0">
                    <a:latin typeface="+mj-lt"/>
                  </a:rPr>
                  <a:t>Goal</a:t>
                </a:r>
                <a:r>
                  <a:rPr lang="en-US" sz="1800" b="0" i="0" u="none" strike="noStrike" baseline="0" dirty="0">
                    <a:latin typeface="+mj-lt"/>
                  </a:rPr>
                  <a:t>: model a random process in which the system transitions from one state to another at discrete time steps.</a:t>
                </a:r>
              </a:p>
              <a:p>
                <a:pPr marL="285750" indent="-285750" algn="l">
                  <a:buFont typeface="Arial" panose="020B0604020202020204" pitchFamily="34" charset="0"/>
                  <a:buChar char="•"/>
                </a:pPr>
                <a:r>
                  <a:rPr lang="en-US" sz="1800" dirty="0">
                    <a:latin typeface="+mj-lt"/>
                  </a:rPr>
                  <a:t>States are nodes</a:t>
                </a:r>
              </a:p>
              <a:p>
                <a:pPr marL="285750" indent="-285750" algn="l">
                  <a:buFont typeface="Arial" panose="020B0604020202020204" pitchFamily="34" charset="0"/>
                  <a:buChar char="•"/>
                </a:pPr>
                <a:r>
                  <a:rPr lang="en-US" sz="1800" b="0" i="0" u="none" strike="noStrike" baseline="0" dirty="0">
                    <a:latin typeface="+mj-lt"/>
                  </a:rPr>
                  <a:t>Transitions are edges</a:t>
                </a:r>
              </a:p>
              <a:p>
                <a:pPr algn="l"/>
                <a:r>
                  <a:rPr lang="en-US" sz="1800" b="0" i="0" u="none" strike="noStrike" baseline="0" dirty="0">
                    <a:latin typeface="+mj-lt"/>
                  </a:rPr>
                  <a:t>At each time, </a:t>
                </a:r>
              </a:p>
              <a:p>
                <a:pPr marL="285750" indent="-285750" algn="l">
                  <a:buFont typeface="Arial" panose="020B0604020202020204" pitchFamily="34" charset="0"/>
                  <a:buChar char="•"/>
                </a:pPr>
                <a:r>
                  <a:rPr lang="en-US" sz="1800" dirty="0">
                    <a:latin typeface="+mj-lt"/>
                  </a:rPr>
                  <a:t>t</a:t>
                </a:r>
                <a:r>
                  <a:rPr lang="en-US" sz="1800" b="0" i="0" u="none" strike="noStrike" baseline="0" dirty="0">
                    <a:latin typeface="+mj-lt"/>
                  </a:rPr>
                  <a:t>here are </a:t>
                </a:r>
                <a14:m>
                  <m:oMath xmlns:m="http://schemas.openxmlformats.org/officeDocument/2006/math">
                    <m:r>
                      <a:rPr lang="en-US" sz="1800" b="0" i="1" u="none" strike="noStrike" baseline="0" dirty="0" smtClean="0">
                        <a:latin typeface="Cambria Math" panose="02040503050406030204" pitchFamily="18" charset="0"/>
                      </a:rPr>
                      <m:t>𝑁</m:t>
                    </m:r>
                  </m:oMath>
                </a14:m>
                <a:r>
                  <a:rPr lang="en-US" sz="1800" b="0" i="0" u="none" strike="noStrike" baseline="0" dirty="0">
                    <a:latin typeface="+mj-lt"/>
                  </a:rPr>
                  <a:t> states the system could be in.</a:t>
                </a:r>
              </a:p>
              <a:p>
                <a:pPr marL="285750" indent="-285750" algn="l">
                  <a:buFont typeface="Arial" panose="020B0604020202020204" pitchFamily="34" charset="0"/>
                  <a:buChar char="•"/>
                </a:pPr>
                <a:r>
                  <a:rPr lang="en-US" sz="1800" b="0" i="0" u="none" strike="noStrike" baseline="0" dirty="0">
                    <a:latin typeface="+mj-lt"/>
                  </a:rPr>
                  <a:t>we model the system as a vector </a:t>
                </a:r>
                <a14:m>
                  <m:oMath xmlns:m="http://schemas.openxmlformats.org/officeDocument/2006/math">
                    <m:r>
                      <a:rPr lang="en-US" sz="1800" b="0" i="0" u="none" strike="noStrike" baseline="0" smtClean="0">
                        <a:latin typeface="Cambria Math" panose="02040503050406030204" pitchFamily="18" charset="0"/>
                      </a:rPr>
                      <m:t> </m:t>
                    </m:r>
                    <m:acc>
                      <m:accPr>
                        <m:chr m:val="⃗"/>
                        <m:ctrlPr>
                          <a:rPr lang="en-US" sz="1800" b="0" i="1" u="none" strike="noStrike" baseline="0" smtClean="0">
                            <a:latin typeface="Cambria Math" panose="02040503050406030204" pitchFamily="18" charset="0"/>
                          </a:rPr>
                        </m:ctrlPr>
                      </m:accPr>
                      <m:e>
                        <m:sSub>
                          <m:sSubPr>
                            <m:ctrlPr>
                              <a:rPr lang="pt-BR"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𝑅</m:t>
                            </m:r>
                          </m:e>
                          <m:sub>
                            <m:r>
                              <a:rPr lang="pt-BR" sz="1800" b="0" i="1" u="none" strike="noStrike" baseline="0" smtClean="0">
                                <a:latin typeface="Cambria Math" panose="02040503050406030204" pitchFamily="18" charset="0"/>
                              </a:rPr>
                              <m:t>𝑡</m:t>
                            </m:r>
                          </m:sub>
                        </m:sSub>
                      </m:e>
                    </m:acc>
                    <m:r>
                      <a:rPr lang="en-US" sz="1800" b="0" i="1" u="none" strike="noStrike" baseline="0" smtClean="0">
                        <a:latin typeface="Cambria Math" panose="02040503050406030204" pitchFamily="18" charset="0"/>
                      </a:rPr>
                      <m:t>∈</m:t>
                    </m:r>
                    <m:sSup>
                      <m:sSupPr>
                        <m:ctrlPr>
                          <a:rPr lang="en-US" sz="1800" b="0" i="1" u="none" strike="noStrike" baseline="0" smtClean="0">
                            <a:latin typeface="Cambria Math" panose="02040503050406030204" pitchFamily="18" charset="0"/>
                            <a:ea typeface="Cambria Math" panose="02040503050406030204" pitchFamily="18" charset="0"/>
                          </a:rPr>
                        </m:ctrlPr>
                      </m:sSupPr>
                      <m:e>
                        <m:r>
                          <a:rPr lang="en-US" sz="1800" b="0" i="1" u="none" strike="noStrike" baseline="0" smtClean="0">
                            <a:latin typeface="Cambria Math" panose="02040503050406030204" pitchFamily="18" charset="0"/>
                            <a:ea typeface="Cambria Math" panose="02040503050406030204" pitchFamily="18" charset="0"/>
                          </a:rPr>
                          <m:t>ℝ</m:t>
                        </m:r>
                      </m:e>
                      <m:sup>
                        <m:r>
                          <a:rPr lang="en-US" sz="1800" b="0" i="1" u="none" strike="noStrike" baseline="0" smtClean="0">
                            <a:latin typeface="Cambria Math" panose="02040503050406030204" pitchFamily="18" charset="0"/>
                            <a:ea typeface="Cambria Math" panose="02040503050406030204" pitchFamily="18" charset="0"/>
                          </a:rPr>
                          <m:t>𝑛</m:t>
                        </m:r>
                      </m:sup>
                    </m:sSup>
                  </m:oMath>
                </a14:m>
                <a:r>
                  <a:rPr lang="en-US" sz="1800" b="0" i="0" u="none" strike="noStrike" baseline="0" dirty="0">
                    <a:latin typeface="+mj-lt"/>
                  </a:rPr>
                  <a:t> , </a:t>
                </a:r>
                <a:endParaRPr lang="en-US" sz="1800" b="0" i="1" u="none" strike="noStrike" baseline="0" dirty="0">
                  <a:latin typeface="Cambria Math" panose="02040503050406030204" pitchFamily="18" charset="0"/>
                </a:endParaRPr>
              </a:p>
              <a:p>
                <a:pPr algn="l"/>
                <a14:m>
                  <m:oMath xmlns:m="http://schemas.openxmlformats.org/officeDocument/2006/math">
                    <m:acc>
                      <m:accPr>
                        <m:chr m:val="⃗"/>
                        <m:ctrlPr>
                          <a:rPr lang="en-US" sz="2400" b="1" i="1" u="none" strike="noStrike" baseline="0" smtClean="0">
                            <a:latin typeface="Cambria Math" panose="02040503050406030204" pitchFamily="18" charset="0"/>
                          </a:rPr>
                        </m:ctrlPr>
                      </m:accPr>
                      <m:e>
                        <m:sSub>
                          <m:sSubPr>
                            <m:ctrlPr>
                              <a:rPr lang="pt-BR" sz="2400" b="1" i="1" u="none" strike="noStrike" baseline="0" smtClean="0">
                                <a:latin typeface="Cambria Math" panose="02040503050406030204" pitchFamily="18" charset="0"/>
                              </a:rPr>
                            </m:ctrlPr>
                          </m:sSubPr>
                          <m:e>
                            <m:r>
                              <a:rPr lang="en-US" sz="2400" b="1" i="1" u="none" strike="noStrike" baseline="0" smtClean="0">
                                <a:latin typeface="Cambria Math" panose="02040503050406030204" pitchFamily="18" charset="0"/>
                              </a:rPr>
                              <m:t>𝑹</m:t>
                            </m:r>
                          </m:e>
                          <m:sub>
                            <m:r>
                              <a:rPr lang="pt-BR" sz="2400" b="1" i="1" u="none" strike="noStrike" baseline="0" smtClean="0">
                                <a:latin typeface="Cambria Math" panose="02040503050406030204" pitchFamily="18" charset="0"/>
                              </a:rPr>
                              <m:t>𝒕</m:t>
                            </m:r>
                          </m:sub>
                        </m:sSub>
                      </m:e>
                    </m:acc>
                    <m:r>
                      <a:rPr lang="pt-BR" sz="2400" b="1" i="1" u="none" strike="noStrike" baseline="0" smtClean="0">
                        <a:latin typeface="Cambria Math" panose="02040503050406030204" pitchFamily="18" charset="0"/>
                      </a:rPr>
                      <m:t> </m:t>
                    </m:r>
                  </m:oMath>
                </a14:m>
                <a:r>
                  <a:rPr lang="en-US" sz="1800" b="0" i="0" u="none" strike="noStrike" baseline="0" dirty="0">
                    <a:latin typeface="+mj-lt"/>
                  </a:rPr>
                  <a:t>represents</a:t>
                </a:r>
                <a:r>
                  <a:rPr lang="en-US" sz="1800" b="0" i="0" u="none" strike="noStrike" dirty="0">
                    <a:latin typeface="+mj-lt"/>
                  </a:rPr>
                  <a:t> the probability of being at any given state.</a:t>
                </a:r>
              </a:p>
              <a:p>
                <a:pPr marL="285750" indent="-285750" algn="l">
                  <a:buFont typeface="Arial" panose="020B0604020202020204" pitchFamily="34" charset="0"/>
                  <a:buChar char="•"/>
                </a:pPr>
                <a:r>
                  <a:rPr lang="en-US" sz="1800" dirty="0">
                    <a:latin typeface="+mj-lt"/>
                  </a:rPr>
                  <a:t>wh</a:t>
                </a:r>
                <a:r>
                  <a:rPr lang="en-US" sz="1800" b="0" i="0" u="none" strike="noStrike" baseline="0" dirty="0">
                    <a:latin typeface="+mj-lt"/>
                  </a:rPr>
                  <a:t>ere, </a:t>
                </a:r>
                <a14:m>
                  <m:oMath xmlns:m="http://schemas.openxmlformats.org/officeDocument/2006/math">
                    <m:r>
                      <a:rPr lang="en-US" sz="1800" b="0" i="1" u="none" strike="noStrike" baseline="0" smtClean="0">
                        <a:latin typeface="Cambria Math" panose="02040503050406030204" pitchFamily="18" charset="0"/>
                      </a:rPr>
                      <m:t>𝑡</m:t>
                    </m:r>
                    <m:r>
                      <a:rPr lang="en-US" sz="1800" b="0" i="1" u="none" strike="noStrike" baseline="0" smtClean="0">
                        <a:latin typeface="Cambria Math" panose="02040503050406030204" pitchFamily="18" charset="0"/>
                      </a:rPr>
                      <m:t>=0,1,2, …, </m:t>
                    </m:r>
                    <m:r>
                      <a:rPr lang="en-US" sz="1800" b="0" i="1" u="none" strike="noStrike" baseline="0" smtClean="0">
                        <a:latin typeface="Cambria Math" panose="02040503050406030204" pitchFamily="18" charset="0"/>
                      </a:rPr>
                      <m:t>𝑇</m:t>
                    </m:r>
                  </m:oMath>
                </a14:m>
                <a:r>
                  <a:rPr lang="en-US" sz="1800" b="0" i="0" u="none" strike="noStrike" baseline="0" dirty="0">
                    <a:latin typeface="+mj-lt"/>
                  </a:rPr>
                  <a:t> , where the “initial state" is the vector</a:t>
                </a:r>
                <a:r>
                  <a:rPr lang="en-US" sz="1800" dirty="0">
                    <a:latin typeface="+mj-lt"/>
                  </a:rPr>
                  <a:t> </a:t>
                </a:r>
                <a14:m>
                  <m:oMath xmlns:m="http://schemas.openxmlformats.org/officeDocument/2006/math">
                    <m:acc>
                      <m:accPr>
                        <m:chr m:val="⃗"/>
                        <m:ctrlPr>
                          <a:rPr lang="en-US" sz="1800" i="1">
                            <a:latin typeface="Cambria Math" panose="02040503050406030204" pitchFamily="18" charset="0"/>
                          </a:rPr>
                        </m:ctrlPr>
                      </m:accPr>
                      <m:e>
                        <m:sSub>
                          <m:sSubPr>
                            <m:ctrlPr>
                              <a:rPr lang="pt-BR" sz="1800" i="1">
                                <a:latin typeface="Cambria Math" panose="02040503050406030204" pitchFamily="18" charset="0"/>
                              </a:rPr>
                            </m:ctrlPr>
                          </m:sSubPr>
                          <m:e>
                            <m:r>
                              <a:rPr lang="en-US" sz="1800" b="0" i="1" smtClean="0">
                                <a:latin typeface="Cambria Math" panose="02040503050406030204" pitchFamily="18" charset="0"/>
                              </a:rPr>
                              <m:t>𝑅</m:t>
                            </m:r>
                          </m:e>
                          <m:sub>
                            <m:r>
                              <a:rPr lang="pt-BR" sz="1800" b="0" i="1" smtClean="0">
                                <a:latin typeface="Cambria Math" panose="02040503050406030204" pitchFamily="18" charset="0"/>
                              </a:rPr>
                              <m:t>0</m:t>
                            </m:r>
                          </m:sub>
                        </m:sSub>
                      </m:e>
                    </m:acc>
                  </m:oMath>
                </a14:m>
                <a:r>
                  <a:rPr lang="en-US" sz="1800" b="0" i="0" u="none" strike="noStrike" baseline="0" dirty="0">
                    <a:latin typeface="+mj-lt"/>
                  </a:rPr>
                  <a:t> .</a:t>
                </a:r>
              </a:p>
              <a:p>
                <a:pPr marL="285750" indent="-285750" algn="l">
                  <a:buFont typeface="Arial" panose="020B0604020202020204" pitchFamily="34" charset="0"/>
                  <a:buChar char="•"/>
                </a:pPr>
                <a:r>
                  <a:rPr lang="en-US" sz="2000" b="0" i="0" u="none" strike="noStrike" dirty="0">
                    <a:latin typeface="+mj-lt"/>
                  </a:rPr>
                  <a:t>the total probability of being at any given state should be 1, i.e.,</a:t>
                </a:r>
                <a14:m>
                  <m:oMath xmlns:m="http://schemas.openxmlformats.org/officeDocument/2006/math">
                    <m:r>
                      <a:rPr lang="en-US" sz="2000" b="0" i="0" u="none" strike="noStrike" smtClean="0">
                        <a:latin typeface="Cambria Math" panose="02040503050406030204" pitchFamily="18" charset="0"/>
                      </a:rPr>
                      <m:t>1=</m:t>
                    </m:r>
                    <m:nary>
                      <m:naryPr>
                        <m:chr m:val="∑"/>
                        <m:supHide m:val="on"/>
                        <m:ctrlPr>
                          <a:rPr lang="en-US" sz="2000" b="0" i="1" u="none" strike="noStrike" smtClean="0">
                            <a:latin typeface="Cambria Math" panose="02040503050406030204" pitchFamily="18" charset="0"/>
                          </a:rPr>
                        </m:ctrlPr>
                      </m:naryPr>
                      <m:sub>
                        <m:r>
                          <a:rPr lang="en-US" sz="2000" b="0" i="1" u="none" strike="noStrike" smtClean="0">
                            <a:latin typeface="Cambria Math" panose="02040503050406030204" pitchFamily="18" charset="0"/>
                          </a:rPr>
                          <m:t>𝑖</m:t>
                        </m:r>
                        <m:r>
                          <a:rPr lang="en-US" sz="2000" b="0" i="1" u="none" strike="noStrike" smtClean="0">
                            <a:latin typeface="Cambria Math" panose="02040503050406030204" pitchFamily="18" charset="0"/>
                          </a:rPr>
                          <m:t>∈</m:t>
                        </m:r>
                        <m:r>
                          <a:rPr lang="en-US" sz="2000" b="0" i="1" u="none" strike="noStrike" smtClean="0">
                            <a:latin typeface="Cambria Math" panose="02040503050406030204" pitchFamily="18" charset="0"/>
                          </a:rPr>
                          <m:t>𝑁</m:t>
                        </m:r>
                      </m:sub>
                      <m:sup/>
                      <m:e>
                        <m:sSub>
                          <m:sSubPr>
                            <m:ctrlPr>
                              <a:rPr lang="en-US" sz="2000" b="0" i="1" u="none" strike="noStrike" smtClean="0">
                                <a:latin typeface="Cambria Math" panose="02040503050406030204" pitchFamily="18" charset="0"/>
                              </a:rPr>
                            </m:ctrlPr>
                          </m:sSubPr>
                          <m:e>
                            <m:sSub>
                              <m:sSubPr>
                                <m:ctrlPr>
                                  <a:rPr lang="en-US" sz="2000" b="0" i="1" u="none" strike="noStrike" smtClean="0">
                                    <a:latin typeface="Cambria Math" panose="02040503050406030204" pitchFamily="18" charset="0"/>
                                  </a:rPr>
                                </m:ctrlPr>
                              </m:sSubPr>
                              <m:e>
                                <m:r>
                                  <a:rPr lang="en-US" sz="2000" b="0" i="1" u="none" strike="noStrike" smtClean="0">
                                    <a:latin typeface="Cambria Math" panose="02040503050406030204" pitchFamily="18" charset="0"/>
                                  </a:rPr>
                                  <m:t>𝑅</m:t>
                                </m:r>
                              </m:e>
                              <m:sub>
                                <m:r>
                                  <a:rPr lang="en-US" sz="2000" b="0" i="1" u="none" strike="noStrike" smtClean="0">
                                    <a:latin typeface="Cambria Math" panose="02040503050406030204" pitchFamily="18" charset="0"/>
                                  </a:rPr>
                                  <m:t>𝑡</m:t>
                                </m:r>
                              </m:sub>
                            </m:sSub>
                          </m:e>
                          <m:sub>
                            <m:r>
                              <a:rPr lang="en-US" sz="2000" b="0" i="1" u="none" strike="noStrike" smtClean="0">
                                <a:latin typeface="Cambria Math" panose="02040503050406030204" pitchFamily="18" charset="0"/>
                              </a:rPr>
                              <m:t>𝑖</m:t>
                            </m:r>
                          </m:sub>
                        </m:sSub>
                      </m:e>
                    </m:nary>
                  </m:oMath>
                </a14:m>
                <a:endParaRPr lang="en-US" sz="2000" b="0" i="0" u="none" strike="noStrike" baseline="0" dirty="0">
                  <a:latin typeface="+mj-lt"/>
                </a:endParaRPr>
              </a:p>
              <a:p>
                <a:pPr algn="l"/>
                <a:endParaRPr lang="en-US" dirty="0">
                  <a:latin typeface="+mj-lt"/>
                </a:endParaRPr>
              </a:p>
            </p:txBody>
          </p:sp>
        </mc:Choice>
        <mc:Fallback xmlns="">
          <p:sp>
            <p:nvSpPr>
              <p:cNvPr id="3" name="Content Placeholder 2">
                <a:extLst>
                  <a:ext uri="{FF2B5EF4-FFF2-40B4-BE49-F238E27FC236}">
                    <a16:creationId xmlns:a16="http://schemas.microsoft.com/office/drawing/2014/main" id="{42329A42-BAA7-4AEC-85DC-05D644A612C9}"/>
                  </a:ext>
                </a:extLst>
              </p:cNvPr>
              <p:cNvSpPr>
                <a:spLocks noGrp="1" noRot="1" noChangeAspect="1" noMove="1" noResize="1" noEditPoints="1" noAdjustHandles="1" noChangeArrowheads="1" noChangeShapeType="1" noTextEdit="1"/>
              </p:cNvSpPr>
              <p:nvPr>
                <p:ph idx="1"/>
              </p:nvPr>
            </p:nvSpPr>
            <p:spPr>
              <a:xfrm>
                <a:off x="478369" y="1213308"/>
                <a:ext cx="11473384" cy="4695131"/>
              </a:xfrm>
              <a:blipFill>
                <a:blip r:embed="rId2"/>
                <a:stretch>
                  <a:fillRect l="-1275" t="-1039" b="-66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5E69612-9925-46C3-B689-5F9E305D9FD5}"/>
              </a:ext>
            </a:extLst>
          </p:cNvPr>
          <p:cNvSpPr>
            <a:spLocks noGrp="1"/>
          </p:cNvSpPr>
          <p:nvPr>
            <p:ph type="sldNum" sz="quarter" idx="12"/>
          </p:nvPr>
        </p:nvSpPr>
        <p:spPr/>
        <p:txBody>
          <a:bodyPr/>
          <a:lstStyle/>
          <a:p>
            <a:fld id="{81561042-0DC2-4A04-AA50-F6D44EB20EBA}" type="slidenum">
              <a:rPr lang="en-US" smtClean="0"/>
              <a:t>5</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49C1A09-E2F6-4B59-B023-E6F7827373B8}"/>
                  </a:ext>
                </a:extLst>
              </p:cNvPr>
              <p:cNvSpPr txBox="1"/>
              <p:nvPr/>
            </p:nvSpPr>
            <p:spPr bwMode="gray">
              <a:xfrm>
                <a:off x="2375177" y="5775575"/>
                <a:ext cx="6245940" cy="705642"/>
              </a:xfrm>
              <a:prstGeom prst="rect">
                <a:avLst/>
              </a:prstGeom>
              <a:solidFill>
                <a:schemeClr val="accent3">
                  <a:lumMod val="20000"/>
                  <a:lumOff val="80000"/>
                </a:schemeClr>
              </a:solidFill>
            </p:spPr>
            <p:txBody>
              <a:bodyPr wrap="square">
                <a:spAutoFit/>
              </a:bodyPr>
              <a:lstStyle/>
              <a:p>
                <a:pPr algn="ctr"/>
                <a:r>
                  <a:rPr lang="en-US" dirty="0">
                    <a:latin typeface="+mj-lt"/>
                  </a:rPr>
                  <a:t>A sequence of probability vectors</a:t>
                </a:r>
                <a14:m>
                  <m:oMath xmlns:m="http://schemas.openxmlformats.org/officeDocument/2006/math">
                    <m:r>
                      <a:rPr lang="en-US" sz="1800" b="0" i="0" smtClean="0">
                        <a:latin typeface="Cambria Math" panose="02040503050406030204" pitchFamily="18" charset="0"/>
                      </a:rPr>
                      <m:t>  </m:t>
                    </m:r>
                    <m:acc>
                      <m:accPr>
                        <m:chr m:val="⃗"/>
                        <m:ctrlPr>
                          <a:rPr lang="en-US" sz="1800" i="1">
                            <a:latin typeface="Cambria Math" panose="02040503050406030204" pitchFamily="18" charset="0"/>
                          </a:rPr>
                        </m:ctrlPr>
                      </m:accPr>
                      <m:e>
                        <m:sSub>
                          <m:sSubPr>
                            <m:ctrlPr>
                              <a:rPr lang="pt-BR" sz="1800" i="1">
                                <a:latin typeface="Cambria Math" panose="02040503050406030204" pitchFamily="18" charset="0"/>
                              </a:rPr>
                            </m:ctrlPr>
                          </m:sSubPr>
                          <m:e>
                            <m:r>
                              <a:rPr lang="en-US" sz="1800" b="0" i="1" smtClean="0">
                                <a:latin typeface="Cambria Math" panose="02040503050406030204" pitchFamily="18" charset="0"/>
                              </a:rPr>
                              <m:t>𝑅</m:t>
                            </m:r>
                          </m:e>
                          <m:sub>
                            <m:r>
                              <a:rPr lang="pt-BR" sz="1800" i="1">
                                <a:latin typeface="Cambria Math" panose="02040503050406030204" pitchFamily="18" charset="0"/>
                              </a:rPr>
                              <m:t>0</m:t>
                            </m:r>
                          </m:sub>
                        </m:sSub>
                      </m:e>
                    </m:acc>
                    <m:r>
                      <a:rPr lang="en-US" sz="1800" b="0" i="1" smtClean="0">
                        <a:latin typeface="Cambria Math" panose="02040503050406030204" pitchFamily="18" charset="0"/>
                      </a:rPr>
                      <m:t>,</m:t>
                    </m:r>
                    <m:acc>
                      <m:accPr>
                        <m:chr m:val="⃗"/>
                        <m:ctrlPr>
                          <a:rPr lang="en-US" sz="1800" i="1">
                            <a:latin typeface="Cambria Math" panose="02040503050406030204" pitchFamily="18" charset="0"/>
                          </a:rPr>
                        </m:ctrlPr>
                      </m:accPr>
                      <m:e>
                        <m:sSub>
                          <m:sSubPr>
                            <m:ctrlPr>
                              <a:rPr lang="pt-BR" sz="1800" i="1">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1</m:t>
                            </m:r>
                          </m:sub>
                        </m:sSub>
                      </m:e>
                    </m:acc>
                    <m:r>
                      <a:rPr lang="en-US" sz="1800" b="0" i="1" smtClean="0">
                        <a:latin typeface="Cambria Math" panose="02040503050406030204" pitchFamily="18" charset="0"/>
                      </a:rPr>
                      <m:t>,…,</m:t>
                    </m:r>
                    <m:acc>
                      <m:accPr>
                        <m:chr m:val="⃗"/>
                        <m:ctrlPr>
                          <a:rPr lang="en-US" sz="1800" i="1">
                            <a:latin typeface="Cambria Math" panose="02040503050406030204" pitchFamily="18" charset="0"/>
                          </a:rPr>
                        </m:ctrlPr>
                      </m:accPr>
                      <m:e>
                        <m:sSub>
                          <m:sSubPr>
                            <m:ctrlPr>
                              <a:rPr lang="pt-BR" sz="1800" i="1">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𝑡</m:t>
                            </m:r>
                          </m:sub>
                        </m:sSub>
                      </m:e>
                    </m:acc>
                  </m:oMath>
                </a14:m>
                <a:r>
                  <a:rPr lang="en-US" dirty="0">
                    <a:latin typeface="+mj-lt"/>
                  </a:rPr>
                  <a:t> is called a </a:t>
                </a:r>
                <a:r>
                  <a:rPr lang="en-US" b="1" dirty="0">
                    <a:latin typeface="+mj-lt"/>
                  </a:rPr>
                  <a:t>Markov Chain</a:t>
                </a:r>
              </a:p>
            </p:txBody>
          </p:sp>
        </mc:Choice>
        <mc:Fallback xmlns="">
          <p:sp>
            <p:nvSpPr>
              <p:cNvPr id="6" name="TextBox 5">
                <a:extLst>
                  <a:ext uri="{FF2B5EF4-FFF2-40B4-BE49-F238E27FC236}">
                    <a16:creationId xmlns:a16="http://schemas.microsoft.com/office/drawing/2014/main" id="{949C1A09-E2F6-4B59-B023-E6F7827373B8}"/>
                  </a:ext>
                </a:extLst>
              </p:cNvPr>
              <p:cNvSpPr txBox="1">
                <a:spLocks noRot="1" noChangeAspect="1" noMove="1" noResize="1" noEditPoints="1" noAdjustHandles="1" noChangeArrowheads="1" noChangeShapeType="1" noTextEdit="1"/>
              </p:cNvSpPr>
              <p:nvPr/>
            </p:nvSpPr>
            <p:spPr bwMode="gray">
              <a:xfrm>
                <a:off x="2375177" y="5775575"/>
                <a:ext cx="6245940" cy="705642"/>
              </a:xfrm>
              <a:prstGeom prst="rect">
                <a:avLst/>
              </a:prstGeom>
              <a:blipFill>
                <a:blip r:embed="rId3"/>
                <a:stretch>
                  <a:fillRect b="-9483"/>
                </a:stretch>
              </a:blipFill>
            </p:spPr>
            <p:txBody>
              <a:bodyPr/>
              <a:lstStyle/>
              <a:p>
                <a:r>
                  <a:rPr lang="en-US">
                    <a:noFill/>
                  </a:rPr>
                  <a:t> </a:t>
                </a:r>
              </a:p>
            </p:txBody>
          </p:sp>
        </mc:Fallback>
      </mc:AlternateContent>
    </p:spTree>
    <p:extLst>
      <p:ext uri="{BB962C8B-B14F-4D97-AF65-F5344CB8AC3E}">
        <p14:creationId xmlns:p14="http://schemas.microsoft.com/office/powerpoint/2010/main" val="330509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75297A-0974-46C3-B0C6-82A5EEF1B5D8}"/>
              </a:ext>
            </a:extLst>
          </p:cNvPr>
          <p:cNvSpPr>
            <a:spLocks noGrp="1"/>
          </p:cNvSpPr>
          <p:nvPr>
            <p:ph type="ctrTitle"/>
          </p:nvPr>
        </p:nvSpPr>
        <p:spPr>
          <a:xfrm>
            <a:off x="478564" y="4707852"/>
            <a:ext cx="10835609" cy="1001364"/>
          </a:xfrm>
          <a:noFill/>
        </p:spPr>
        <p:txBody>
          <a:bodyPr/>
          <a:lstStyle/>
          <a:p>
            <a:r>
              <a:rPr lang="en-US" dirty="0"/>
              <a:t>Intro to Discrete Time Markov Chains</a:t>
            </a:r>
          </a:p>
        </p:txBody>
      </p:sp>
      <p:sp>
        <p:nvSpPr>
          <p:cNvPr id="4" name="Slide Number Placeholder 3">
            <a:extLst>
              <a:ext uri="{FF2B5EF4-FFF2-40B4-BE49-F238E27FC236}">
                <a16:creationId xmlns:a16="http://schemas.microsoft.com/office/drawing/2014/main" id="{722BE993-A47B-4BD2-9355-42CD7CDFDE4F}"/>
              </a:ext>
            </a:extLst>
          </p:cNvPr>
          <p:cNvSpPr>
            <a:spLocks noGrp="1"/>
          </p:cNvSpPr>
          <p:nvPr>
            <p:ph type="sldNum" sz="quarter" idx="4294967295"/>
          </p:nvPr>
        </p:nvSpPr>
        <p:spPr>
          <a:xfrm>
            <a:off x="11420475" y="6486525"/>
            <a:ext cx="771525" cy="260350"/>
          </a:xfrm>
        </p:spPr>
        <p:txBody>
          <a:bodyPr/>
          <a:lstStyle/>
          <a:p>
            <a:fld id="{81561042-0DC2-4A04-AA50-F6D44EB20EBA}" type="slidenum">
              <a:rPr lang="en-US" smtClean="0"/>
              <a:t>6</a:t>
            </a:fld>
            <a:endParaRPr lang="en-US"/>
          </a:p>
        </p:txBody>
      </p:sp>
    </p:spTree>
    <p:extLst>
      <p:ext uri="{BB962C8B-B14F-4D97-AF65-F5344CB8AC3E}">
        <p14:creationId xmlns:p14="http://schemas.microsoft.com/office/powerpoint/2010/main" val="1860753774"/>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B82E6082-8869-4C9A-AA8E-F2611E1F814D}"/>
                  </a:ext>
                </a:extLst>
              </p:cNvPr>
              <p:cNvSpPr>
                <a:spLocks noGrp="1"/>
              </p:cNvSpPr>
              <p:nvPr>
                <p:ph type="body" sz="quarter" idx="13"/>
              </p:nvPr>
            </p:nvSpPr>
            <p:spPr>
              <a:xfrm>
                <a:off x="478369" y="933991"/>
                <a:ext cx="11474451" cy="5246564"/>
              </a:xfrm>
            </p:spPr>
            <p:txBody>
              <a:bodyPr/>
              <a:lstStyle/>
              <a:p>
                <a:r>
                  <a:rPr lang="en-US" b="1" dirty="0"/>
                  <a:t>States</a:t>
                </a:r>
              </a:p>
              <a:p>
                <a:pPr lvl="1"/>
                <a:r>
                  <a:rPr lang="en-US" dirty="0"/>
                  <a:t>Events: infection, failures, rumor spread, toxic contamination, traffic accident, etc.</a:t>
                </a:r>
              </a:p>
              <a:p>
                <a:pPr lvl="1"/>
                <a:r>
                  <a:rPr lang="en-US" dirty="0"/>
                  <a:t>Entities: components, people, infrastructure, that have </a:t>
                </a:r>
                <a:r>
                  <a:rPr lang="en-US" b="1" dirty="0"/>
                  <a:t>states</a:t>
                </a:r>
                <a:r>
                  <a:rPr lang="en-US" dirty="0"/>
                  <a:t> and are affected by </a:t>
                </a:r>
                <a:r>
                  <a:rPr lang="en-US" b="1" dirty="0"/>
                  <a:t>events</a:t>
                </a:r>
              </a:p>
              <a:p>
                <a:pPr lvl="1"/>
                <a:r>
                  <a:rPr lang="en-US" dirty="0"/>
                  <a:t>State (</a:t>
                </a:r>
                <a:r>
                  <a:rPr lang="en-US" i="1" dirty="0"/>
                  <a:t>S</a:t>
                </a:r>
                <a:r>
                  <a:rPr lang="en-US" dirty="0"/>
                  <a:t>): </a:t>
                </a:r>
              </a:p>
              <a:p>
                <a:pPr lvl="2"/>
                <a:r>
                  <a:rPr lang="en-US" dirty="0"/>
                  <a:t>operational (no failure/not infected): </a:t>
                </a:r>
                <a14:m>
                  <m:oMath xmlns:m="http://schemas.openxmlformats.org/officeDocument/2006/math">
                    <m:r>
                      <a:rPr lang="en-US" i="1" dirty="0" smtClean="0">
                        <a:latin typeface="Cambria Math" panose="02040503050406030204" pitchFamily="18" charset="0"/>
                      </a:rPr>
                      <m:t>𝑆𝑜</m:t>
                    </m:r>
                  </m:oMath>
                </a14:m>
                <a:r>
                  <a:rPr lang="en-US" dirty="0"/>
                  <a:t> </a:t>
                </a:r>
              </a:p>
              <a:p>
                <a:pPr lvl="2"/>
                <a:r>
                  <a:rPr lang="en-US" dirty="0"/>
                  <a:t>degraded (performance): </a:t>
                </a:r>
                <a14:m>
                  <m:oMath xmlns:m="http://schemas.openxmlformats.org/officeDocument/2006/math">
                    <m:r>
                      <a:rPr lang="en-US" b="0" i="1" smtClean="0">
                        <a:latin typeface="Cambria Math" panose="02040503050406030204" pitchFamily="18" charset="0"/>
                      </a:rPr>
                      <m:t>𝑆𝑑</m:t>
                    </m:r>
                  </m:oMath>
                </a14:m>
                <a:endParaRPr lang="en-US" dirty="0"/>
              </a:p>
              <a:p>
                <a:pPr lvl="2"/>
                <a:r>
                  <a:rPr lang="en-US" dirty="0"/>
                  <a:t>unresponsive (disabled): </a:t>
                </a:r>
                <a14:m>
                  <m:oMath xmlns:m="http://schemas.openxmlformats.org/officeDocument/2006/math">
                    <m:r>
                      <a:rPr lang="en-US" b="0" i="1" smtClean="0">
                        <a:latin typeface="Cambria Math" panose="02040503050406030204" pitchFamily="18" charset="0"/>
                      </a:rPr>
                      <m:t>𝑆𝑢</m:t>
                    </m:r>
                  </m:oMath>
                </a14:m>
                <a:endParaRPr lang="en-US" dirty="0"/>
              </a:p>
              <a:p>
                <a:pPr lvl="1"/>
                <a:r>
                  <a:rPr lang="en-US" dirty="0"/>
                  <a:t>Transition (</a:t>
                </a:r>
                <a:r>
                  <a:rPr lang="en-US" i="1" dirty="0"/>
                  <a:t>T</a:t>
                </a:r>
                <a:r>
                  <a:rPr lang="en-US" dirty="0"/>
                  <a:t>): change from one state to another state (self-loops included)</a:t>
                </a:r>
              </a:p>
              <a:p>
                <a:r>
                  <a:rPr lang="en-US" b="1" dirty="0"/>
                  <a:t>State Traces</a:t>
                </a:r>
                <a:endParaRPr lang="en-US" dirty="0"/>
              </a:p>
              <a:p>
                <a:pPr lvl="1"/>
                <a:r>
                  <a:rPr lang="en-US" dirty="0"/>
                  <a:t>A sequence of states that happened within a given time horizon:</a:t>
                </a:r>
              </a:p>
              <a:p>
                <a:pPr lvl="2"/>
                <a14:m>
                  <m:oMath xmlns:m="http://schemas.openxmlformats.org/officeDocument/2006/math">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𝑜</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𝑜</m:t>
                        </m:r>
                      </m:e>
                      <m:sub>
                        <m:r>
                          <a:rPr lang="en-US" i="1">
                            <a:latin typeface="Cambria Math" panose="02040503050406030204" pitchFamily="18" charset="0"/>
                          </a:rPr>
                          <m:t>3</m:t>
                        </m:r>
                      </m:sub>
                    </m:sSub>
                  </m:oMath>
                </a14:m>
                <a:endParaRPr lang="en-US" dirty="0"/>
              </a:p>
              <a:p>
                <a:pPr lvl="1"/>
                <a:r>
                  <a:rPr lang="en-US" dirty="0"/>
                  <a:t>Obtained from system logs, contact tracing (GPS), sensors (traffic, water pipes), etc.</a:t>
                </a:r>
              </a:p>
            </p:txBody>
          </p:sp>
        </mc:Choice>
        <mc:Fallback xmlns="">
          <p:sp>
            <p:nvSpPr>
              <p:cNvPr id="2" name="Text Placeholder 1">
                <a:extLst>
                  <a:ext uri="{FF2B5EF4-FFF2-40B4-BE49-F238E27FC236}">
                    <a16:creationId xmlns:a16="http://schemas.microsoft.com/office/drawing/2014/main" id="{B82E6082-8869-4C9A-AA8E-F2611E1F814D}"/>
                  </a:ext>
                </a:extLst>
              </p:cNvPr>
              <p:cNvSpPr>
                <a:spLocks noGrp="1" noRot="1" noChangeAspect="1" noMove="1" noResize="1" noEditPoints="1" noAdjustHandles="1" noChangeArrowheads="1" noChangeShapeType="1" noTextEdit="1"/>
              </p:cNvSpPr>
              <p:nvPr>
                <p:ph type="body" sz="quarter" idx="13"/>
              </p:nvPr>
            </p:nvSpPr>
            <p:spPr>
              <a:xfrm>
                <a:off x="478369" y="933991"/>
                <a:ext cx="11474451" cy="5246564"/>
              </a:xfrm>
              <a:blipFill>
                <a:blip r:embed="rId2"/>
                <a:stretch>
                  <a:fillRect l="-1168" t="-1045" r="-106" b="-174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8A5A40-95BF-4061-A8F2-38E923324C59}"/>
              </a:ext>
            </a:extLst>
          </p:cNvPr>
          <p:cNvSpPr>
            <a:spLocks noGrp="1"/>
          </p:cNvSpPr>
          <p:nvPr>
            <p:ph type="title"/>
          </p:nvPr>
        </p:nvSpPr>
        <p:spPr/>
        <p:txBody>
          <a:bodyPr/>
          <a:lstStyle/>
          <a:p>
            <a:r>
              <a:rPr lang="en-US" dirty="0"/>
              <a:t>Discrete Time </a:t>
            </a:r>
            <a:r>
              <a:rPr lang="en-US"/>
              <a:t>Markov Chain</a:t>
            </a:r>
            <a:endParaRPr lang="en-US" dirty="0"/>
          </a:p>
        </p:txBody>
      </p:sp>
      <p:sp>
        <p:nvSpPr>
          <p:cNvPr id="4" name="Slide Number Placeholder 3">
            <a:extLst>
              <a:ext uri="{FF2B5EF4-FFF2-40B4-BE49-F238E27FC236}">
                <a16:creationId xmlns:a16="http://schemas.microsoft.com/office/drawing/2014/main" id="{C1C2E05E-AA44-4A57-AA16-81C3E820DBC6}"/>
              </a:ext>
            </a:extLst>
          </p:cNvPr>
          <p:cNvSpPr>
            <a:spLocks noGrp="1"/>
          </p:cNvSpPr>
          <p:nvPr>
            <p:ph type="sldNum" sz="quarter" idx="16"/>
          </p:nvPr>
        </p:nvSpPr>
        <p:spPr/>
        <p:txBody>
          <a:bodyPr/>
          <a:lstStyle/>
          <a:p>
            <a:fld id="{1915DC07-6425-4740-9695-FB9F2ED48CC1}" type="slidenum">
              <a:rPr lang="en-US" smtClean="0"/>
              <a:t>7</a:t>
            </a:fld>
            <a:endParaRPr lang="en-US"/>
          </a:p>
        </p:txBody>
      </p:sp>
    </p:spTree>
    <p:extLst>
      <p:ext uri="{BB962C8B-B14F-4D97-AF65-F5344CB8AC3E}">
        <p14:creationId xmlns:p14="http://schemas.microsoft.com/office/powerpoint/2010/main" val="9170673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6B170C86-9295-4733-BBC2-F211B965D4A2}"/>
                  </a:ext>
                </a:extLst>
              </p:cNvPr>
              <p:cNvSpPr>
                <a:spLocks noGrp="1"/>
              </p:cNvSpPr>
              <p:nvPr>
                <p:ph type="body" sz="quarter" idx="13"/>
              </p:nvPr>
            </p:nvSpPr>
            <p:spPr>
              <a:xfrm>
                <a:off x="478369" y="1225486"/>
                <a:ext cx="11474451" cy="4695131"/>
              </a:xfrm>
            </p:spPr>
            <p:txBody>
              <a:bodyPr/>
              <a:lstStyle/>
              <a:p>
                <a:pPr marL="457200" indent="-457200">
                  <a:buFont typeface="+mj-lt"/>
                  <a:buAutoNum type="arabicPeriod"/>
                </a:pPr>
                <a:r>
                  <a:rPr lang="en-US" dirty="0"/>
                  <a:t>Markov property </a:t>
                </a:r>
              </a:p>
              <a:p>
                <a:pPr lvl="1"/>
                <a:r>
                  <a:rPr lang="en-US" b="0" dirty="0">
                    <a:ea typeface="Cambria Math" panose="02040503050406030204" pitchFamily="18" charset="0"/>
                  </a:rPr>
                  <a:t>(</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S</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−1 </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sub>
                    </m:sSub>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or</m:t>
                    </m:r>
                    <m:r>
                      <a:rPr lang="en-US" b="0" i="0" smtClean="0">
                        <a:latin typeface="Cambria Math" panose="02040503050406030204" pitchFamily="18" charset="0"/>
                        <a:ea typeface="Cambria Math" panose="02040503050406030204" pitchFamily="18" charset="0"/>
                      </a:rPr>
                      <m:t> </m:t>
                    </m:r>
                  </m:oMath>
                </a14:m>
                <a:endParaRPr lang="en-US" b="0" i="0" dirty="0">
                  <a:latin typeface="Cambria Math" panose="02040503050406030204" pitchFamily="18" charset="0"/>
                  <a:ea typeface="Cambria Math" panose="02040503050406030204" pitchFamily="18" charset="0"/>
                </a:endParaRPr>
              </a:p>
              <a:p>
                <a:pPr lvl="1"/>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P</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S</m:t>
                            </m:r>
                          </m:e>
                          <m:sub>
                            <m:r>
                              <m:rPr>
                                <m:sty m:val="p"/>
                              </m:rPr>
                              <a:rPr lang="en-US" b="0" i="0" smtClean="0">
                                <a:latin typeface="Cambria Math" panose="02040503050406030204" pitchFamily="18" charset="0"/>
                                <a:ea typeface="Cambria Math" panose="02040503050406030204" pitchFamily="18" charset="0"/>
                              </a:rPr>
                              <m:t>t</m:t>
                            </m:r>
                            <m:r>
                              <a:rPr lang="en-US" b="0" i="0" smtClean="0">
                                <a:latin typeface="Cambria Math" panose="02040503050406030204" pitchFamily="18" charset="0"/>
                                <a:ea typeface="Cambria Math" panose="02040503050406030204" pitchFamily="18" charset="0"/>
                              </a:rPr>
                              <m:t>+1</m:t>
                            </m:r>
                          </m:sub>
                        </m:sSub>
                        <m:r>
                          <a:rPr lang="en-US" b="0" i="0"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S</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P</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S</m:t>
                            </m:r>
                          </m:e>
                          <m:sub>
                            <m:r>
                              <m:rPr>
                                <m:sty m:val="p"/>
                              </m:rPr>
                              <a:rPr lang="en-US">
                                <a:latin typeface="Cambria Math" panose="02040503050406030204" pitchFamily="18" charset="0"/>
                                <a:ea typeface="Cambria Math" panose="02040503050406030204" pitchFamily="18" charset="0"/>
                              </a:rPr>
                              <m:t>t</m:t>
                            </m:r>
                            <m:r>
                              <a:rPr lang="en-US">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S</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e>
                    </m:d>
                  </m:oMath>
                </a14:m>
                <a:endParaRPr lang="en-US" b="0" dirty="0">
                  <a:ea typeface="Cambria Math" panose="02040503050406030204" pitchFamily="18" charset="0"/>
                </a:endParaRPr>
              </a:p>
              <a:p>
                <a:pPr lvl="1"/>
                <a:r>
                  <a:rPr lang="en-US" dirty="0"/>
                  <a:t>Memoryless, we do not keep the information from previous states, but the state is rich enough to estimate the transition probabilities.</a:t>
                </a:r>
              </a:p>
              <a:p>
                <a:pPr marL="457200" indent="-457200">
                  <a:buFont typeface="+mj-lt"/>
                  <a:buAutoNum type="arabicPeriod"/>
                </a:pPr>
                <a:endParaRPr lang="en-US" dirty="0"/>
              </a:p>
              <a:p>
                <a:pPr marL="457200" indent="-457200">
                  <a:buFont typeface="+mj-lt"/>
                  <a:buAutoNum type="arabicPeriod"/>
                </a:pPr>
                <a:r>
                  <a:rPr lang="en-US" dirty="0"/>
                  <a:t>Events might cause other events</a:t>
                </a:r>
              </a:p>
              <a:p>
                <a:pPr marL="457200" indent="-457200">
                  <a:buFont typeface="+mj-lt"/>
                  <a:buAutoNum type="arabicPeriod"/>
                </a:pPr>
                <a:endParaRPr lang="en-US" dirty="0"/>
              </a:p>
              <a:p>
                <a:pPr marL="457200" indent="-457200">
                  <a:buFont typeface="+mj-lt"/>
                  <a:buAutoNum type="arabicPeriod"/>
                </a:pPr>
                <a:r>
                  <a:rPr lang="en-US" dirty="0"/>
                  <a:t>Root-causes of events are unknown, but should be able to estimate</a:t>
                </a:r>
              </a:p>
              <a:p>
                <a:pPr marL="457200" indent="-457200">
                  <a:buFont typeface="+mj-lt"/>
                  <a:buAutoNum type="arabicPeriod"/>
                </a:pPr>
                <a:endParaRPr lang="en-US" dirty="0"/>
              </a:p>
              <a:p>
                <a:pPr marL="457200" indent="-457200">
                  <a:buFont typeface="+mj-lt"/>
                  <a:buAutoNum type="arabicPeriod"/>
                </a:pPr>
                <a:r>
                  <a:rPr lang="en-US" dirty="0"/>
                  <a:t>Transitions might have prior probabilities</a:t>
                </a:r>
              </a:p>
            </p:txBody>
          </p:sp>
        </mc:Choice>
        <mc:Fallback xmlns="">
          <p:sp>
            <p:nvSpPr>
              <p:cNvPr id="2" name="Text Placeholder 1">
                <a:extLst>
                  <a:ext uri="{FF2B5EF4-FFF2-40B4-BE49-F238E27FC236}">
                    <a16:creationId xmlns:a16="http://schemas.microsoft.com/office/drawing/2014/main" id="{6B170C86-9295-4733-BBC2-F211B965D4A2}"/>
                  </a:ext>
                </a:extLst>
              </p:cNvPr>
              <p:cNvSpPr>
                <a:spLocks noGrp="1" noRot="1" noChangeAspect="1" noMove="1" noResize="1" noEditPoints="1" noAdjustHandles="1" noChangeArrowheads="1" noChangeShapeType="1" noTextEdit="1"/>
              </p:cNvSpPr>
              <p:nvPr>
                <p:ph type="body" sz="quarter" idx="13"/>
              </p:nvPr>
            </p:nvSpPr>
            <p:spPr>
              <a:xfrm>
                <a:off x="478369" y="1225486"/>
                <a:ext cx="11474451" cy="4695131"/>
              </a:xfrm>
              <a:blipFill>
                <a:blip r:embed="rId2"/>
                <a:stretch>
                  <a:fillRect l="-1275" t="-1169" b="-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B6BAD1C-185D-4A6D-9967-E85673C44710}"/>
              </a:ext>
            </a:extLst>
          </p:cNvPr>
          <p:cNvSpPr>
            <a:spLocks noGrp="1"/>
          </p:cNvSpPr>
          <p:nvPr>
            <p:ph type="title"/>
          </p:nvPr>
        </p:nvSpPr>
        <p:spPr/>
        <p:txBody>
          <a:bodyPr/>
          <a:lstStyle/>
          <a:p>
            <a:r>
              <a:rPr lang="en-US" dirty="0"/>
              <a:t>Assumptions</a:t>
            </a:r>
          </a:p>
        </p:txBody>
      </p:sp>
      <p:sp>
        <p:nvSpPr>
          <p:cNvPr id="4" name="Slide Number Placeholder 3">
            <a:extLst>
              <a:ext uri="{FF2B5EF4-FFF2-40B4-BE49-F238E27FC236}">
                <a16:creationId xmlns:a16="http://schemas.microsoft.com/office/drawing/2014/main" id="{EBDDC7D1-D5C8-418C-95B2-286DB5517C79}"/>
              </a:ext>
            </a:extLst>
          </p:cNvPr>
          <p:cNvSpPr>
            <a:spLocks noGrp="1"/>
          </p:cNvSpPr>
          <p:nvPr>
            <p:ph type="sldNum" sz="quarter" idx="16"/>
          </p:nvPr>
        </p:nvSpPr>
        <p:spPr/>
        <p:txBody>
          <a:bodyPr/>
          <a:lstStyle/>
          <a:p>
            <a:fld id="{1915DC07-6425-4740-9695-FB9F2ED48CC1}" type="slidenum">
              <a:rPr lang="en-US" smtClean="0"/>
              <a:t>8</a:t>
            </a:fld>
            <a:endParaRPr lang="en-US"/>
          </a:p>
        </p:txBody>
      </p:sp>
    </p:spTree>
    <p:extLst>
      <p:ext uri="{BB962C8B-B14F-4D97-AF65-F5344CB8AC3E}">
        <p14:creationId xmlns:p14="http://schemas.microsoft.com/office/powerpoint/2010/main" val="38415213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81C082-3674-4F06-B63B-45048AD8BE8B}"/>
              </a:ext>
            </a:extLst>
          </p:cNvPr>
          <p:cNvSpPr>
            <a:spLocks noGrp="1"/>
          </p:cNvSpPr>
          <p:nvPr>
            <p:ph type="title"/>
          </p:nvPr>
        </p:nvSpPr>
        <p:spPr/>
        <p:txBody>
          <a:bodyPr/>
          <a:lstStyle/>
          <a:p>
            <a:r>
              <a:rPr lang="en-US" dirty="0"/>
              <a:t>Example of Markov Chain</a:t>
            </a:r>
          </a:p>
        </p:txBody>
      </p:sp>
      <p:sp>
        <p:nvSpPr>
          <p:cNvPr id="4" name="Slide Number Placeholder 3">
            <a:extLst>
              <a:ext uri="{FF2B5EF4-FFF2-40B4-BE49-F238E27FC236}">
                <a16:creationId xmlns:a16="http://schemas.microsoft.com/office/drawing/2014/main" id="{D88BA794-C643-45A9-A0E6-E38ABBEDF7E9}"/>
              </a:ext>
            </a:extLst>
          </p:cNvPr>
          <p:cNvSpPr>
            <a:spLocks noGrp="1"/>
          </p:cNvSpPr>
          <p:nvPr>
            <p:ph type="sldNum" sz="quarter" idx="16"/>
          </p:nvPr>
        </p:nvSpPr>
        <p:spPr/>
        <p:txBody>
          <a:bodyPr/>
          <a:lstStyle/>
          <a:p>
            <a:fld id="{1915DC07-6425-4740-9695-FB9F2ED48CC1}" type="slidenum">
              <a:rPr lang="en-US" smtClean="0"/>
              <a:t>9</a:t>
            </a:fld>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2D8E17F8-4847-4A90-A9CD-F7BA1B0ACCA8}"/>
                  </a:ext>
                </a:extLst>
              </p:cNvPr>
              <p:cNvSpPr/>
              <p:nvPr/>
            </p:nvSpPr>
            <p:spPr bwMode="gray">
              <a:xfrm>
                <a:off x="1367328" y="125376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 name="Oval 4">
                <a:extLst>
                  <a:ext uri="{FF2B5EF4-FFF2-40B4-BE49-F238E27FC236}">
                    <a16:creationId xmlns:a16="http://schemas.microsoft.com/office/drawing/2014/main" id="{2D8E17F8-4847-4A90-A9CD-F7BA1B0ACCA8}"/>
                  </a:ext>
                </a:extLst>
              </p:cNvPr>
              <p:cNvSpPr>
                <a:spLocks noRot="1" noChangeAspect="1" noMove="1" noResize="1" noEditPoints="1" noAdjustHandles="1" noChangeArrowheads="1" noChangeShapeType="1" noTextEdit="1"/>
              </p:cNvSpPr>
              <p:nvPr/>
            </p:nvSpPr>
            <p:spPr bwMode="gray">
              <a:xfrm>
                <a:off x="1367328" y="1253762"/>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3DA04290-7441-4A7D-B9AE-8197CC42E190}"/>
                  </a:ext>
                </a:extLst>
              </p:cNvPr>
              <p:cNvSpPr/>
              <p:nvPr/>
            </p:nvSpPr>
            <p:spPr bwMode="gray">
              <a:xfrm>
                <a:off x="2458340" y="126321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6" name="Oval 5">
                <a:extLst>
                  <a:ext uri="{FF2B5EF4-FFF2-40B4-BE49-F238E27FC236}">
                    <a16:creationId xmlns:a16="http://schemas.microsoft.com/office/drawing/2014/main" id="{3DA04290-7441-4A7D-B9AE-8197CC42E190}"/>
                  </a:ext>
                </a:extLst>
              </p:cNvPr>
              <p:cNvSpPr>
                <a:spLocks noRot="1" noChangeAspect="1" noMove="1" noResize="1" noEditPoints="1" noAdjustHandles="1" noChangeArrowheads="1" noChangeShapeType="1" noTextEdit="1"/>
              </p:cNvSpPr>
              <p:nvPr/>
            </p:nvSpPr>
            <p:spPr bwMode="gray">
              <a:xfrm>
                <a:off x="2458340" y="126321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9809985-A2F9-4BFF-B020-A773D50D4558}"/>
                  </a:ext>
                </a:extLst>
              </p:cNvPr>
              <p:cNvSpPr/>
              <p:nvPr/>
            </p:nvSpPr>
            <p:spPr bwMode="gray">
              <a:xfrm>
                <a:off x="1912834" y="2135830"/>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99809985-A2F9-4BFF-B020-A773D50D4558}"/>
                  </a:ext>
                </a:extLst>
              </p:cNvPr>
              <p:cNvSpPr>
                <a:spLocks noRot="1" noChangeAspect="1" noMove="1" noResize="1" noEditPoints="1" noAdjustHandles="1" noChangeArrowheads="1" noChangeShapeType="1" noTextEdit="1"/>
              </p:cNvSpPr>
              <p:nvPr/>
            </p:nvSpPr>
            <p:spPr bwMode="gray">
              <a:xfrm>
                <a:off x="1912834" y="2135830"/>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A6C046D-3DA1-4CC9-A1E5-C90272EE10FF}"/>
              </a:ext>
            </a:extLst>
          </p:cNvPr>
          <p:cNvCxnSpPr>
            <a:cxnSpLocks/>
            <a:stCxn id="5" idx="7"/>
            <a:endCxn id="6" idx="1"/>
          </p:cNvCxnSpPr>
          <p:nvPr/>
        </p:nvCxnSpPr>
        <p:spPr bwMode="gray">
          <a:xfrm>
            <a:off x="1921694" y="1346373"/>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90E5211F-D714-4007-B363-6EA63B4CF7A4}"/>
              </a:ext>
            </a:extLst>
          </p:cNvPr>
          <p:cNvCxnSpPr>
            <a:cxnSpLocks/>
            <a:stCxn id="6" idx="3"/>
            <a:endCxn id="5" idx="5"/>
          </p:cNvCxnSpPr>
          <p:nvPr/>
        </p:nvCxnSpPr>
        <p:spPr bwMode="gray">
          <a:xfrm flipH="1" flipV="1">
            <a:off x="1921694" y="1793539"/>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6EE3097C-B261-4AF2-898E-0AE4F5B7E205}"/>
              </a:ext>
            </a:extLst>
          </p:cNvPr>
          <p:cNvCxnSpPr>
            <a:cxnSpLocks/>
            <a:stCxn id="6" idx="4"/>
            <a:endCxn id="7" idx="7"/>
          </p:cNvCxnSpPr>
          <p:nvPr/>
        </p:nvCxnSpPr>
        <p:spPr bwMode="gray">
          <a:xfrm flipH="1">
            <a:off x="2467200" y="1895605"/>
            <a:ext cx="315880" cy="33283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3D0EB0DA-A15E-4C82-8F5E-69B923CFD38B}"/>
              </a:ext>
            </a:extLst>
          </p:cNvPr>
          <p:cNvCxnSpPr>
            <a:cxnSpLocks/>
            <a:stCxn id="7" idx="1"/>
            <a:endCxn id="5" idx="4"/>
          </p:cNvCxnSpPr>
          <p:nvPr/>
        </p:nvCxnSpPr>
        <p:spPr bwMode="gray">
          <a:xfrm flipH="1" flipV="1">
            <a:off x="1692068" y="1886150"/>
            <a:ext cx="315880" cy="34229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ED8D697D-70B8-4672-8B59-7B3DF77E4ECD}"/>
                  </a:ext>
                </a:extLst>
              </p:cNvPr>
              <p:cNvSpPr/>
              <p:nvPr/>
            </p:nvSpPr>
            <p:spPr bwMode="gray">
              <a:xfrm>
                <a:off x="1492980" y="409293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8" name="Oval 27">
                <a:extLst>
                  <a:ext uri="{FF2B5EF4-FFF2-40B4-BE49-F238E27FC236}">
                    <a16:creationId xmlns:a16="http://schemas.microsoft.com/office/drawing/2014/main" id="{ED8D697D-70B8-4672-8B59-7B3DF77E4ECD}"/>
                  </a:ext>
                </a:extLst>
              </p:cNvPr>
              <p:cNvSpPr>
                <a:spLocks noRot="1" noChangeAspect="1" noMove="1" noResize="1" noEditPoints="1" noAdjustHandles="1" noChangeArrowheads="1" noChangeShapeType="1" noTextEdit="1"/>
              </p:cNvSpPr>
              <p:nvPr/>
            </p:nvSpPr>
            <p:spPr bwMode="gray">
              <a:xfrm>
                <a:off x="1492980" y="4092937"/>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5295AAA5-88E7-422A-8E72-08178A71BF04}"/>
                  </a:ext>
                </a:extLst>
              </p:cNvPr>
              <p:cNvSpPr/>
              <p:nvPr/>
            </p:nvSpPr>
            <p:spPr bwMode="gray">
              <a:xfrm>
                <a:off x="2467200" y="409293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9" name="Oval 28">
                <a:extLst>
                  <a:ext uri="{FF2B5EF4-FFF2-40B4-BE49-F238E27FC236}">
                    <a16:creationId xmlns:a16="http://schemas.microsoft.com/office/drawing/2014/main" id="{5295AAA5-88E7-422A-8E72-08178A71BF04}"/>
                  </a:ext>
                </a:extLst>
              </p:cNvPr>
              <p:cNvSpPr>
                <a:spLocks noRot="1" noChangeAspect="1" noMove="1" noResize="1" noEditPoints="1" noAdjustHandles="1" noChangeArrowheads="1" noChangeShapeType="1" noTextEdit="1"/>
              </p:cNvSpPr>
              <p:nvPr/>
            </p:nvSpPr>
            <p:spPr bwMode="gray">
              <a:xfrm>
                <a:off x="2467200" y="4092936"/>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A301C9D4-D65E-4669-8F42-BD5A2DC82D48}"/>
                  </a:ext>
                </a:extLst>
              </p:cNvPr>
              <p:cNvSpPr/>
              <p:nvPr/>
            </p:nvSpPr>
            <p:spPr bwMode="gray">
              <a:xfrm>
                <a:off x="1925653" y="3148264"/>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30" name="Oval 29">
                <a:extLst>
                  <a:ext uri="{FF2B5EF4-FFF2-40B4-BE49-F238E27FC236}">
                    <a16:creationId xmlns:a16="http://schemas.microsoft.com/office/drawing/2014/main" id="{A301C9D4-D65E-4669-8F42-BD5A2DC82D48}"/>
                  </a:ext>
                </a:extLst>
              </p:cNvPr>
              <p:cNvSpPr>
                <a:spLocks noRot="1" noChangeAspect="1" noMove="1" noResize="1" noEditPoints="1" noAdjustHandles="1" noChangeArrowheads="1" noChangeShapeType="1" noTextEdit="1"/>
              </p:cNvSpPr>
              <p:nvPr/>
            </p:nvSpPr>
            <p:spPr bwMode="gray">
              <a:xfrm>
                <a:off x="1925653" y="3148264"/>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41D79280-A7D2-4779-983D-3AECFFE3AADC}"/>
              </a:ext>
            </a:extLst>
          </p:cNvPr>
          <p:cNvCxnSpPr>
            <a:cxnSpLocks/>
            <a:stCxn id="28" idx="7"/>
            <a:endCxn id="29" idx="1"/>
          </p:cNvCxnSpPr>
          <p:nvPr/>
        </p:nvCxnSpPr>
        <p:spPr bwMode="gray">
          <a:xfrm flipV="1">
            <a:off x="2047346" y="4185547"/>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B36DD540-DE62-4AFC-ADCE-1C1ABC375BC0}"/>
              </a:ext>
            </a:extLst>
          </p:cNvPr>
          <p:cNvCxnSpPr>
            <a:cxnSpLocks/>
            <a:stCxn id="29" idx="3"/>
            <a:endCxn id="28" idx="5"/>
          </p:cNvCxnSpPr>
          <p:nvPr/>
        </p:nvCxnSpPr>
        <p:spPr bwMode="gray">
          <a:xfrm flipH="1">
            <a:off x="2047346" y="4632713"/>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0510BD2B-761C-457E-B23D-FE5FA8B8D3A8}"/>
              </a:ext>
            </a:extLst>
          </p:cNvPr>
          <p:cNvCxnSpPr>
            <a:cxnSpLocks/>
            <a:stCxn id="29" idx="0"/>
            <a:endCxn id="30" idx="5"/>
          </p:cNvCxnSpPr>
          <p:nvPr/>
        </p:nvCxnSpPr>
        <p:spPr bwMode="gray">
          <a:xfrm flipH="1" flipV="1">
            <a:off x="2480019" y="3688041"/>
            <a:ext cx="311921" cy="40489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Connector: Elbow 35">
            <a:extLst>
              <a:ext uri="{FF2B5EF4-FFF2-40B4-BE49-F238E27FC236}">
                <a16:creationId xmlns:a16="http://schemas.microsoft.com/office/drawing/2014/main" id="{A9065EFC-4DD3-4A40-B963-D6B38BEC5310}"/>
              </a:ext>
            </a:extLst>
          </p:cNvPr>
          <p:cNvCxnSpPr>
            <a:stCxn id="5" idx="2"/>
            <a:endCxn id="28" idx="2"/>
          </p:cNvCxnSpPr>
          <p:nvPr/>
        </p:nvCxnSpPr>
        <p:spPr bwMode="gray">
          <a:xfrm rot="10800000" flipH="1" flipV="1">
            <a:off x="1367328" y="1569955"/>
            <a:ext cx="125652" cy="2839175"/>
          </a:xfrm>
          <a:prstGeom prst="bentConnector3">
            <a:avLst>
              <a:gd name="adj1" fmla="val -18193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Connector: Elbow 36">
            <a:extLst>
              <a:ext uri="{FF2B5EF4-FFF2-40B4-BE49-F238E27FC236}">
                <a16:creationId xmlns:a16="http://schemas.microsoft.com/office/drawing/2014/main" id="{23614922-6680-4A4A-8FD9-5E1D5886D45D}"/>
              </a:ext>
            </a:extLst>
          </p:cNvPr>
          <p:cNvCxnSpPr>
            <a:cxnSpLocks/>
            <a:stCxn id="6" idx="6"/>
            <a:endCxn id="29" idx="6"/>
          </p:cNvCxnSpPr>
          <p:nvPr/>
        </p:nvCxnSpPr>
        <p:spPr bwMode="gray">
          <a:xfrm>
            <a:off x="3107820" y="1579411"/>
            <a:ext cx="8860" cy="2829719"/>
          </a:xfrm>
          <a:prstGeom prst="bentConnector3">
            <a:avLst>
              <a:gd name="adj1" fmla="val 268013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E92E0A7B-199A-4235-969E-E80D813A4190}"/>
              </a:ext>
            </a:extLst>
          </p:cNvPr>
          <p:cNvCxnSpPr>
            <a:cxnSpLocks/>
            <a:stCxn id="7" idx="4"/>
            <a:endCxn id="30" idx="0"/>
          </p:cNvCxnSpPr>
          <p:nvPr/>
        </p:nvCxnSpPr>
        <p:spPr bwMode="gray">
          <a:xfrm>
            <a:off x="2237574" y="2768218"/>
            <a:ext cx="12819" cy="38004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Connector: Elbow 84">
            <a:extLst>
              <a:ext uri="{FF2B5EF4-FFF2-40B4-BE49-F238E27FC236}">
                <a16:creationId xmlns:a16="http://schemas.microsoft.com/office/drawing/2014/main" id="{3D6A868A-C753-492E-BCD1-36908CFEC305}"/>
              </a:ext>
            </a:extLst>
          </p:cNvPr>
          <p:cNvCxnSpPr>
            <a:cxnSpLocks/>
            <a:stCxn id="30" idx="2"/>
            <a:endCxn id="5" idx="3"/>
          </p:cNvCxnSpPr>
          <p:nvPr/>
        </p:nvCxnSpPr>
        <p:spPr bwMode="gray">
          <a:xfrm rot="10800000">
            <a:off x="1462443" y="1793540"/>
            <a:ext cx="463211" cy="1670919"/>
          </a:xfrm>
          <a:prstGeom prst="bentConnector2">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6B2C0471-107F-4A2D-BCB3-AF03994B1EAA}"/>
              </a:ext>
            </a:extLst>
          </p:cNvPr>
          <p:cNvCxnSpPr>
            <a:cxnSpLocks/>
            <a:stCxn id="28" idx="4"/>
            <a:endCxn id="5" idx="1"/>
          </p:cNvCxnSpPr>
          <p:nvPr/>
        </p:nvCxnSpPr>
        <p:spPr bwMode="gray">
          <a:xfrm rot="5400000" flipH="1">
            <a:off x="-49395" y="2858210"/>
            <a:ext cx="3378952" cy="355278"/>
          </a:xfrm>
          <a:prstGeom prst="bentConnector5">
            <a:avLst>
              <a:gd name="adj1" fmla="val -6765"/>
              <a:gd name="adj2" fmla="val 342655"/>
              <a:gd name="adj3" fmla="val 10676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3943909351"/>
                  </p:ext>
                </p:extLst>
              </p:nvPr>
            </p:nvGraphicFramePr>
            <p:xfrm>
              <a:off x="4366330" y="2603105"/>
              <a:ext cx="6332690" cy="36863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7986532"/>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r h="370840">
                    <a:tc>
                      <a:txBody>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oMath>
                            </m:oMathPara>
                          </a14:m>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70118069"/>
                      </a:ext>
                    </a:extLst>
                  </a:tr>
                </a:tbl>
              </a:graphicData>
            </a:graphic>
          </p:graphicFrame>
        </mc:Choice>
        <mc:Fallback xmlns="">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3943909351"/>
                  </p:ext>
                </p:extLst>
              </p:nvPr>
            </p:nvGraphicFramePr>
            <p:xfrm>
              <a:off x="4366330" y="2603105"/>
              <a:ext cx="6332690" cy="36863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2500" r="-503378"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200000" t="-2500" r="-400000"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02027" t="-2500" r="-302703"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99329" t="-2500" r="-200671"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02703" t="-2500" r="-102027"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98658" t="-2500" r="-1342" b="-676250"/>
                          </a:stretch>
                        </a:blipFill>
                      </a:tcPr>
                    </a:tc>
                    <a:extLst>
                      <a:ext uri="{0D108BD9-81ED-4DB2-BD59-A6C34878D82A}">
                        <a16:rowId xmlns:a16="http://schemas.microsoft.com/office/drawing/2014/main" val="4167986532"/>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109333" r="-599329" b="-621333"/>
                          </a:stretch>
                        </a:blipFill>
                      </a:tcPr>
                    </a:tc>
                    <a:tc>
                      <a:txBody>
                        <a:bodyPr/>
                        <a:lstStyle/>
                        <a:p>
                          <a:pPr algn="ct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209333" r="-599329" b="-521333"/>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309333" r="-599329" b="-421333"/>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409333" r="-599329" b="-321333"/>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509333" r="-599329" b="-221333"/>
                          </a:stretch>
                        </a:blip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609333" r="-599329" b="-121333"/>
                          </a:stretch>
                        </a:blip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709333" r="-599329" b="-21333"/>
                          </a:stretch>
                        </a:blip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70118069"/>
                      </a:ext>
                    </a:extLst>
                  </a:tr>
                </a:tbl>
              </a:graphicData>
            </a:graphic>
          </p:graphicFrame>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9F559F03-E878-46EA-94C2-9AD36099EFDF}"/>
                  </a:ext>
                </a:extLst>
              </p:cNvPr>
              <p:cNvSpPr txBox="1"/>
              <p:nvPr/>
            </p:nvSpPr>
            <p:spPr bwMode="gray">
              <a:xfrm>
                <a:off x="4366330" y="830716"/>
                <a:ext cx="6715885" cy="1231316"/>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2000" b="1" u="sng" dirty="0"/>
                  <a:t>Markov matrix</a:t>
                </a:r>
                <a:r>
                  <a:rPr lang="en-US" sz="2000" b="1" dirty="0"/>
                  <a:t> </a:t>
                </a:r>
                <a14:m>
                  <m:oMath xmlns:m="http://schemas.openxmlformats.org/officeDocument/2006/math">
                    <m:r>
                      <a:rPr lang="en-US" sz="2400" b="1" i="1" smtClean="0">
                        <a:latin typeface="Cambria Math" panose="02040503050406030204" pitchFamily="18" charset="0"/>
                      </a:rPr>
                      <m:t>𝑴</m:t>
                    </m:r>
                  </m:oMath>
                </a14:m>
                <a:endParaRPr lang="en-US" sz="2000" b="1" dirty="0"/>
              </a:p>
              <a:p>
                <a:pPr>
                  <a:spcBef>
                    <a:spcPts val="300"/>
                  </a:spcBef>
                  <a:spcAft>
                    <a:spcPts val="300"/>
                  </a:spcAft>
                  <a:buClr>
                    <a:schemeClr val="accent1"/>
                  </a:buClr>
                  <a:buSzPct val="90000"/>
                </a:pPr>
                <a:r>
                  <a:rPr lang="en-US" dirty="0">
                    <a:latin typeface="+mj-lt"/>
                  </a:rPr>
                  <a:t>Also called stochastic matrix or transition matrix)</a:t>
                </a:r>
              </a:p>
              <a:p>
                <a:pPr algn="l"/>
                <a14:m>
                  <m:oMath xmlns:m="http://schemas.openxmlformats.org/officeDocument/2006/math">
                    <m:r>
                      <a:rPr lang="en-US" sz="1600" b="0" i="1" u="none" strike="noStrike" baseline="0" smtClean="0">
                        <a:solidFill>
                          <a:srgbClr val="000000"/>
                        </a:solidFill>
                        <a:latin typeface="Cambria Math" panose="02040503050406030204" pitchFamily="18" charset="0"/>
                      </a:rPr>
                      <m:t>𝑀</m:t>
                    </m:r>
                  </m:oMath>
                </a14:m>
                <a:r>
                  <a:rPr lang="en-US" sz="1600" b="0" i="0" u="none" strike="noStrike" baseline="0" dirty="0">
                    <a:solidFill>
                      <a:srgbClr val="000000"/>
                    </a:solidFill>
                    <a:latin typeface="+mj-lt"/>
                  </a:rPr>
                  <a:t> </a:t>
                </a:r>
                <a:r>
                  <a:rPr lang="en-US" sz="1600" dirty="0">
                    <a:solidFill>
                      <a:srgbClr val="000000"/>
                    </a:solidFill>
                    <a:latin typeface="+mj-lt"/>
                  </a:rPr>
                  <a:t>is a square matrix </a:t>
                </a:r>
                <a:r>
                  <a:rPr lang="en-US" sz="1600" b="0" i="0" u="none" strike="noStrike" baseline="0" dirty="0">
                    <a:solidFill>
                      <a:srgbClr val="000000"/>
                    </a:solidFill>
                    <a:latin typeface="+mj-lt"/>
                  </a:rPr>
                  <a:t>whose columns are probability vectors </a:t>
                </a:r>
                <a14:m>
                  <m:oMath xmlns:m="http://schemas.openxmlformats.org/officeDocument/2006/math">
                    <m:acc>
                      <m:accPr>
                        <m:chr m:val="⃗"/>
                        <m:ctrlPr>
                          <a:rPr lang="en-US" sz="2000" b="0" i="1" u="none" strike="noStrike" baseline="0" smtClean="0">
                            <a:latin typeface="Cambria Math" panose="02040503050406030204" pitchFamily="18" charset="0"/>
                          </a:rPr>
                        </m:ctrlPr>
                      </m:accPr>
                      <m:e>
                        <m:sSub>
                          <m:sSubPr>
                            <m:ctrlPr>
                              <a:rPr lang="pt-BR" sz="2000" b="0" i="1" u="none" strike="noStrike" baseline="0" smtClean="0">
                                <a:latin typeface="Cambria Math" panose="02040503050406030204" pitchFamily="18" charset="0"/>
                              </a:rPr>
                            </m:ctrlPr>
                          </m:sSubPr>
                          <m:e>
                            <m:r>
                              <a:rPr lang="pt-BR" sz="2000" b="0" i="1" u="none" strike="noStrike" baseline="0" smtClean="0">
                                <a:latin typeface="Cambria Math" panose="02040503050406030204" pitchFamily="18" charset="0"/>
                              </a:rPr>
                              <m:t>𝑥</m:t>
                            </m:r>
                          </m:e>
                          <m:sub>
                            <m:r>
                              <a:rPr lang="pt-BR" sz="2000" b="0" i="1" u="none" strike="noStrike" baseline="0" smtClean="0">
                                <a:latin typeface="Cambria Math" panose="02040503050406030204" pitchFamily="18" charset="0"/>
                              </a:rPr>
                              <m:t>𝑡</m:t>
                            </m:r>
                          </m:sub>
                        </m:sSub>
                      </m:e>
                    </m:acc>
                  </m:oMath>
                </a14:m>
                <a:r>
                  <a:rPr lang="en-US" sz="1600" b="0" i="0" u="none" strike="noStrike" baseline="0" dirty="0">
                    <a:solidFill>
                      <a:srgbClr val="000000"/>
                    </a:solidFill>
                    <a:latin typeface="+mj-lt"/>
                  </a:rPr>
                  <a:t>.</a:t>
                </a:r>
              </a:p>
            </p:txBody>
          </p:sp>
        </mc:Choice>
        <mc:Fallback xmlns="">
          <p:sp>
            <p:nvSpPr>
              <p:cNvPr id="133" name="TextBox 132">
                <a:extLst>
                  <a:ext uri="{FF2B5EF4-FFF2-40B4-BE49-F238E27FC236}">
                    <a16:creationId xmlns:a16="http://schemas.microsoft.com/office/drawing/2014/main" id="{9F559F03-E878-46EA-94C2-9AD36099EFDF}"/>
                  </a:ext>
                </a:extLst>
              </p:cNvPr>
              <p:cNvSpPr txBox="1">
                <a:spLocks noRot="1" noChangeAspect="1" noMove="1" noResize="1" noEditPoints="1" noAdjustHandles="1" noChangeArrowheads="1" noChangeShapeType="1" noTextEdit="1"/>
              </p:cNvSpPr>
              <p:nvPr/>
            </p:nvSpPr>
            <p:spPr bwMode="gray">
              <a:xfrm>
                <a:off x="4366330" y="830716"/>
                <a:ext cx="6715885" cy="1231316"/>
              </a:xfrm>
              <a:prstGeom prst="rect">
                <a:avLst/>
              </a:prstGeom>
              <a:blipFill>
                <a:blip r:embed="rId9"/>
                <a:stretch>
                  <a:fillRect l="-2269" t="-2475"/>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4775E7A1-398C-4B8C-87C2-B91839BAEC66}"/>
              </a:ext>
            </a:extLst>
          </p:cNvPr>
          <p:cNvSpPr/>
          <p:nvPr/>
        </p:nvSpPr>
        <p:spPr bwMode="gray">
          <a:xfrm>
            <a:off x="9724800" y="2449662"/>
            <a:ext cx="1004758" cy="41649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34" name="TextBox 133">
            <a:extLst>
              <a:ext uri="{FF2B5EF4-FFF2-40B4-BE49-F238E27FC236}">
                <a16:creationId xmlns:a16="http://schemas.microsoft.com/office/drawing/2014/main" id="{DDAB50BB-6C85-4100-B9BA-3AB1D74D9B03}"/>
              </a:ext>
            </a:extLst>
          </p:cNvPr>
          <p:cNvSpPr txBox="1"/>
          <p:nvPr/>
        </p:nvSpPr>
        <p:spPr bwMode="gray">
          <a:xfrm>
            <a:off x="548984" y="5368729"/>
            <a:ext cx="3186952" cy="309628"/>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Intentionally not showing the self-loops</a:t>
            </a:r>
          </a:p>
        </p:txBody>
      </p:sp>
      <p:sp>
        <p:nvSpPr>
          <p:cNvPr id="140" name="TextBox 139">
            <a:extLst>
              <a:ext uri="{FF2B5EF4-FFF2-40B4-BE49-F238E27FC236}">
                <a16:creationId xmlns:a16="http://schemas.microsoft.com/office/drawing/2014/main" id="{7E2761C2-15F9-4608-8514-53614874BFB5}"/>
              </a:ext>
            </a:extLst>
          </p:cNvPr>
          <p:cNvSpPr txBox="1"/>
          <p:nvPr/>
        </p:nvSpPr>
        <p:spPr bwMode="gray">
          <a:xfrm>
            <a:off x="6509201" y="2283253"/>
            <a:ext cx="2046948" cy="38999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Source states</a:t>
            </a:r>
          </a:p>
        </p:txBody>
      </p:sp>
      <p:sp>
        <p:nvSpPr>
          <p:cNvPr id="141" name="TextBox 140">
            <a:extLst>
              <a:ext uri="{FF2B5EF4-FFF2-40B4-BE49-F238E27FC236}">
                <a16:creationId xmlns:a16="http://schemas.microsoft.com/office/drawing/2014/main" id="{4D86C539-8BF3-413C-874F-15C7077D9E3C}"/>
              </a:ext>
            </a:extLst>
          </p:cNvPr>
          <p:cNvSpPr txBox="1"/>
          <p:nvPr/>
        </p:nvSpPr>
        <p:spPr bwMode="gray">
          <a:xfrm rot="16200000">
            <a:off x="3245329" y="4482481"/>
            <a:ext cx="1792192" cy="29573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Target states</a:t>
            </a:r>
          </a:p>
        </p:txBody>
      </p:sp>
      <p:cxnSp>
        <p:nvCxnSpPr>
          <p:cNvPr id="150" name="Straight Arrow Connector 149">
            <a:extLst>
              <a:ext uri="{FF2B5EF4-FFF2-40B4-BE49-F238E27FC236}">
                <a16:creationId xmlns:a16="http://schemas.microsoft.com/office/drawing/2014/main" id="{43B0317E-10CF-410C-B381-B1562700BC5A}"/>
              </a:ext>
            </a:extLst>
          </p:cNvPr>
          <p:cNvCxnSpPr>
            <a:cxnSpLocks/>
            <a:stCxn id="30" idx="3"/>
            <a:endCxn id="28" idx="0"/>
          </p:cNvCxnSpPr>
          <p:nvPr/>
        </p:nvCxnSpPr>
        <p:spPr bwMode="gray">
          <a:xfrm flipH="1">
            <a:off x="1817720" y="3688041"/>
            <a:ext cx="203047" cy="40489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36D07EB-4D36-4E08-A01D-A10CC9730A53}"/>
                  </a:ext>
                </a:extLst>
              </p:cNvPr>
              <p:cNvSpPr txBox="1"/>
              <p:nvPr/>
            </p:nvSpPr>
            <p:spPr bwMode="gray">
              <a:xfrm>
                <a:off x="9983978" y="1890796"/>
                <a:ext cx="490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b="0" i="1" u="none" strike="noStrike" baseline="0" smtClean="0">
                              <a:latin typeface="Cambria Math" panose="02040503050406030204" pitchFamily="18" charset="0"/>
                            </a:rPr>
                          </m:ctrlPr>
                        </m:accPr>
                        <m:e>
                          <m:sSub>
                            <m:sSubPr>
                              <m:ctrlPr>
                                <a:rPr lang="pt-BR" sz="2400" b="0" i="1" u="none" strike="noStrike" baseline="0" smtClean="0">
                                  <a:latin typeface="Cambria Math" panose="02040503050406030204" pitchFamily="18" charset="0"/>
                                </a:rPr>
                              </m:ctrlPr>
                            </m:sSubPr>
                            <m:e>
                              <m:r>
                                <a:rPr lang="pt-BR" sz="2400" b="0" i="1" u="none" strike="noStrike" baseline="0" smtClean="0">
                                  <a:latin typeface="Cambria Math" panose="02040503050406030204" pitchFamily="18" charset="0"/>
                                </a:rPr>
                                <m:t>𝑥</m:t>
                              </m:r>
                            </m:e>
                            <m:sub>
                              <m:r>
                                <a:rPr lang="pt-BR" sz="2400" b="0" i="1" u="none" strike="noStrike" baseline="0" smtClean="0">
                                  <a:latin typeface="Cambria Math" panose="02040503050406030204" pitchFamily="18" charset="0"/>
                                </a:rPr>
                                <m:t>𝑡</m:t>
                              </m:r>
                            </m:sub>
                          </m:sSub>
                        </m:e>
                      </m:acc>
                    </m:oMath>
                  </m:oMathPara>
                </a14:m>
                <a:endParaRPr lang="en-US" sz="2400" dirty="0"/>
              </a:p>
            </p:txBody>
          </p:sp>
        </mc:Choice>
        <mc:Fallback xmlns="">
          <p:sp>
            <p:nvSpPr>
              <p:cNvPr id="34" name="TextBox 33">
                <a:extLst>
                  <a:ext uri="{FF2B5EF4-FFF2-40B4-BE49-F238E27FC236}">
                    <a16:creationId xmlns:a16="http://schemas.microsoft.com/office/drawing/2014/main" id="{036D07EB-4D36-4E08-A01D-A10CC9730A53}"/>
                  </a:ext>
                </a:extLst>
              </p:cNvPr>
              <p:cNvSpPr txBox="1">
                <a:spLocks noRot="1" noChangeAspect="1" noMove="1" noResize="1" noEditPoints="1" noAdjustHandles="1" noChangeArrowheads="1" noChangeShapeType="1" noTextEdit="1"/>
              </p:cNvSpPr>
              <p:nvPr/>
            </p:nvSpPr>
            <p:spPr bwMode="gray">
              <a:xfrm>
                <a:off x="9983978" y="1890796"/>
                <a:ext cx="490382" cy="461665"/>
              </a:xfrm>
              <a:prstGeom prst="rect">
                <a:avLst/>
              </a:prstGeom>
              <a:blipFill>
                <a:blip r:embed="rId10"/>
                <a:stretch>
                  <a:fillRect b="-3947"/>
                </a:stretch>
              </a:blipFill>
            </p:spPr>
            <p:txBody>
              <a:bodyPr/>
              <a:lstStyle/>
              <a:p>
                <a:r>
                  <a:rPr lang="en-US">
                    <a:noFill/>
                  </a:rPr>
                  <a:t> </a:t>
                </a:r>
              </a:p>
            </p:txBody>
          </p:sp>
        </mc:Fallback>
      </mc:AlternateContent>
    </p:spTree>
    <p:extLst>
      <p:ext uri="{BB962C8B-B14F-4D97-AF65-F5344CB8AC3E}">
        <p14:creationId xmlns:p14="http://schemas.microsoft.com/office/powerpoint/2010/main" val="2543439537"/>
      </p:ext>
    </p:extLst>
  </p:cSld>
  <p:clrMapOvr>
    <a:masterClrMapping/>
  </p:clrMapOvr>
  <p:transition>
    <p:fade/>
  </p:transition>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2074</Words>
  <Application>Microsoft Office PowerPoint</Application>
  <PresentationFormat>Widescreen</PresentationFormat>
  <Paragraphs>330</Paragraphs>
  <Slides>17</Slides>
  <Notes>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Math</vt:lpstr>
      <vt:lpstr>Slack-Lato</vt:lpstr>
      <vt:lpstr>Verdana</vt:lpstr>
      <vt:lpstr>HPI PPT-Template</vt:lpstr>
      <vt:lpstr>PageRank and Markov Chains lecture-6  Course on Machine Learning on Spatio-Temporal Graphs (Summer Term 22)</vt:lpstr>
      <vt:lpstr>Breaking news on Learning on Networks</vt:lpstr>
      <vt:lpstr>Motivation [Cisco Annual Internet report 2020]</vt:lpstr>
      <vt:lpstr>What we want</vt:lpstr>
      <vt:lpstr>Sampling on Networks = Random Walking</vt:lpstr>
      <vt:lpstr>Intro to Discrete Time Markov Chains</vt:lpstr>
      <vt:lpstr>Discrete Time Markov Chain</vt:lpstr>
      <vt:lpstr>Assumptions</vt:lpstr>
      <vt:lpstr>Example of Markov Chain</vt:lpstr>
      <vt:lpstr>Types of Traces</vt:lpstr>
      <vt:lpstr>Computation using a Markov Chain</vt:lpstr>
      <vt:lpstr>Markov Chain properties</vt:lpstr>
      <vt:lpstr>Dead-Ends [Brin, Page, Motwani &amp; Winograd 99]</vt:lpstr>
      <vt:lpstr>How to derive the Transition matrix M from Adjacency matrix A?</vt:lpstr>
      <vt:lpstr>Next and Future Tasks </vt:lpstr>
      <vt:lpstr>Abstract format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PageRank and Markov Chains lecture-6  Course on Graph Neural Networks (Winter Term 20/21)</dc:title>
  <dc:creator>Christian Adriano</dc:creator>
  <cp:lastModifiedBy>Christian Adriano</cp:lastModifiedBy>
  <cp:revision>52</cp:revision>
  <dcterms:created xsi:type="dcterms:W3CDTF">2020-12-01T00:00:06Z</dcterms:created>
  <dcterms:modified xsi:type="dcterms:W3CDTF">2022-05-17T07:18:53Z</dcterms:modified>
</cp:coreProperties>
</file>