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85" r:id="rId3"/>
    <p:sldId id="323" r:id="rId4"/>
    <p:sldId id="325" r:id="rId5"/>
    <p:sldId id="290" r:id="rId6"/>
    <p:sldId id="291" r:id="rId7"/>
    <p:sldId id="294" r:id="rId8"/>
    <p:sldId id="293" r:id="rId9"/>
    <p:sldId id="324" r:id="rId10"/>
    <p:sldId id="301" r:id="rId11"/>
    <p:sldId id="302" r:id="rId12"/>
    <p:sldId id="303" r:id="rId13"/>
    <p:sldId id="304" r:id="rId14"/>
    <p:sldId id="306" r:id="rId15"/>
    <p:sldId id="305" r:id="rId16"/>
    <p:sldId id="310" r:id="rId17"/>
    <p:sldId id="289" r:id="rId18"/>
    <p:sldId id="308" r:id="rId19"/>
    <p:sldId id="309" r:id="rId20"/>
    <p:sldId id="307" r:id="rId21"/>
    <p:sldId id="311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2" r:id="rId30"/>
    <p:sldId id="321" r:id="rId31"/>
    <p:sldId id="320" r:id="rId32"/>
    <p:sldId id="299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23"/>
            <p14:sldId id="325"/>
            <p14:sldId id="290"/>
            <p14:sldId id="291"/>
            <p14:sldId id="294"/>
            <p14:sldId id="293"/>
            <p14:sldId id="324"/>
            <p14:sldId id="301"/>
            <p14:sldId id="302"/>
            <p14:sldId id="303"/>
            <p14:sldId id="304"/>
            <p14:sldId id="306"/>
            <p14:sldId id="305"/>
            <p14:sldId id="310"/>
            <p14:sldId id="289"/>
            <p14:sldId id="308"/>
            <p14:sldId id="309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2"/>
            <p14:sldId id="321"/>
            <p14:sldId id="320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6" autoAdjust="0"/>
    <p:restoredTop sz="85098" autoAdjust="0"/>
  </p:normalViewPr>
  <p:slideViewPr>
    <p:cSldViewPr snapToGrid="0">
      <p:cViewPr varScale="1">
        <p:scale>
          <a:sx n="136" d="100"/>
          <a:sy n="13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284011373578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</a:t>
                </a:r>
                <a:r>
                  <a:rPr lang="en-US" baseline="0"/>
                  <a:t>e degree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00623359580052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B-4A84-A292-B78672999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coefficient is undefined for nodes with </a:t>
            </a:r>
            <a:r>
              <a:rPr lang="en-US" dirty="0" err="1"/>
              <a:t>ki</a:t>
            </a:r>
            <a:r>
              <a:rPr lang="en-US" dirty="0"/>
              <a:t> = 0 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Graph Metrics and Data Generation Models</a:t>
            </a:r>
            <a:br>
              <a:rPr lang="en-US" sz="4400" b="1" dirty="0"/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lecture-2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</a:t>
            </a:r>
            <a:r>
              <a:rPr lang="en-US" altLang="x-none" sz="6400">
                <a:ea typeface="ＭＳ Ｐゴシック" charset="-128"/>
                <a:hlinkClick r:id="rId5"/>
              </a:rPr>
              <a:t>.barkowsky@</a:t>
            </a:r>
            <a:r>
              <a:rPr lang="en-US" altLang="x-none" sz="6400" dirty="0">
                <a:ea typeface="ＭＳ Ｐゴシック" charset="-128"/>
                <a:hlinkClick r:id="rId5"/>
              </a:rPr>
              <a:t>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</p:spPr>
            <p:txBody>
              <a:bodyPr/>
              <a:lstStyle/>
              <a:p>
                <a:r>
                  <a:rPr lang="en-US" dirty="0"/>
                  <a:t>Node Degree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  <a:blipFill>
                <a:blip r:embed="rId2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1558-27AA-45B7-BC63-F783ECD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D58F1-5E34-43E3-826C-53FE2CC1C9F3}"/>
              </a:ext>
            </a:extLst>
          </p:cNvPr>
          <p:cNvSpPr/>
          <p:nvPr/>
        </p:nvSpPr>
        <p:spPr bwMode="gray">
          <a:xfrm>
            <a:off x="640862" y="1213308"/>
            <a:ext cx="1914769" cy="186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6F832-995B-488A-B6FE-6CA80CD8B0E3}"/>
              </a:ext>
            </a:extLst>
          </p:cNvPr>
          <p:cNvGrpSpPr/>
          <p:nvPr/>
        </p:nvGrpSpPr>
        <p:grpSpPr>
          <a:xfrm>
            <a:off x="730093" y="1330535"/>
            <a:ext cx="1690193" cy="1624476"/>
            <a:chOff x="743752" y="1695011"/>
            <a:chExt cx="1690193" cy="16244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32B12-5008-4B53-9B9E-338F87636BBC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ABFC53-1E6B-43BE-90FD-2C50530FBB8D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A5A06D-67B8-4869-9331-F43D411D2F26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4A26B6-AF2A-4A24-906A-1707EF3B8867}"/>
                </a:ext>
              </a:extLst>
            </p:cNvPr>
            <p:cNvCxnSpPr>
              <a:stCxn id="18" idx="6"/>
              <a:endCxn id="20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DBEEFE-B22D-41D6-9773-8B637CD9F9FB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06169A-FD4A-4913-BCAC-D757C21C131F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72B041-B88C-4149-8BD0-E85470422FC4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85F01-FEB1-4C48-8EC0-D2930C67F20E}"/>
                </a:ext>
              </a:extLst>
            </p:cNvPr>
            <p:cNvCxnSpPr>
              <a:cxnSpLocks/>
              <a:stCxn id="19" idx="5"/>
              <a:endCxn id="24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04CF82-B55F-4BF3-9B76-7E85ABEDC3AB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0C6576F-3296-41F3-8FB9-F731E7F05332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 bwMode="gray">
          <a:xfrm rot="16200000" flipH="1">
            <a:off x="1971109" y="1717299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42746"/>
              </p:ext>
            </p:extLst>
          </p:nvPr>
        </p:nvGraphicFramePr>
        <p:xfrm>
          <a:off x="3543425" y="830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F0BBE-A158-47D8-833E-B094BA65007C}"/>
              </a:ext>
            </a:extLst>
          </p:cNvPr>
          <p:cNvGrpSpPr/>
          <p:nvPr/>
        </p:nvGrpSpPr>
        <p:grpSpPr>
          <a:xfrm>
            <a:off x="1073541" y="1265127"/>
            <a:ext cx="1677266" cy="1945924"/>
            <a:chOff x="1073541" y="1265127"/>
            <a:chExt cx="1677266" cy="19459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0B5ED-1A52-4D26-9F37-7F7F2AB238B7}"/>
                </a:ext>
              </a:extLst>
            </p:cNvPr>
            <p:cNvSpPr txBox="1"/>
            <p:nvPr/>
          </p:nvSpPr>
          <p:spPr bwMode="gray">
            <a:xfrm>
              <a:off x="1157561" y="1265127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79AA67-9400-4B6E-9752-1516DD5666FF}"/>
                </a:ext>
              </a:extLst>
            </p:cNvPr>
            <p:cNvSpPr txBox="1"/>
            <p:nvPr/>
          </p:nvSpPr>
          <p:spPr bwMode="gray">
            <a:xfrm>
              <a:off x="1073541" y="2740396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3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17E54E-C051-4468-9810-366C84259158}"/>
                </a:ext>
              </a:extLst>
            </p:cNvPr>
            <p:cNvGrpSpPr/>
            <p:nvPr/>
          </p:nvGrpSpPr>
          <p:grpSpPr>
            <a:xfrm>
              <a:off x="2150655" y="2039289"/>
              <a:ext cx="600152" cy="1171762"/>
              <a:chOff x="2150655" y="2039289"/>
              <a:chExt cx="600152" cy="11717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4C77F-BB74-43D5-A6E0-414794E3671D}"/>
                  </a:ext>
                </a:extLst>
              </p:cNvPr>
              <p:cNvSpPr txBox="1"/>
              <p:nvPr/>
            </p:nvSpPr>
            <p:spPr bwMode="gray">
              <a:xfrm>
                <a:off x="2430377" y="2812466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F64AD1-DB35-4F21-B45F-7C38280C1D1E}"/>
                  </a:ext>
                </a:extLst>
              </p:cNvPr>
              <p:cNvSpPr txBox="1"/>
              <p:nvPr/>
            </p:nvSpPr>
            <p:spPr bwMode="gray">
              <a:xfrm>
                <a:off x="2150655" y="2039289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99ACE-E730-4742-9A1A-7DB08D536E23}"/>
              </a:ext>
            </a:extLst>
          </p:cNvPr>
          <p:cNvGrpSpPr/>
          <p:nvPr/>
        </p:nvGrpSpPr>
        <p:grpSpPr>
          <a:xfrm>
            <a:off x="640862" y="4107971"/>
            <a:ext cx="2128477" cy="2018946"/>
            <a:chOff x="9938188" y="4606083"/>
            <a:chExt cx="2128477" cy="20189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1A4218-A773-4F8F-B5D4-979C49822FA7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C5410-7EC1-4290-93EC-2A59711716B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5ECCA1-7A90-4276-9B88-8A01B8E94F6A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B5807-6540-47F6-A8E4-34CDE13DD968}"/>
                </a:ext>
              </a:extLst>
            </p:cNvPr>
            <p:cNvCxnSpPr>
              <a:cxnSpLocks/>
              <a:stCxn id="42" idx="6"/>
              <a:endCxn id="44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E1CE285-7DC8-4E09-90D3-7E4AA8F306F5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1EA956-6B8B-4404-8140-C90FCCEC692B}"/>
                </a:ext>
              </a:extLst>
            </p:cNvPr>
            <p:cNvCxnSpPr>
              <a:cxnSpLocks/>
              <a:stCxn id="43" idx="6"/>
              <a:endCxn id="44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CF9AAE-E640-4C44-BF08-A941DEE04FBC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913849-80E3-4781-9E76-29D9F9FDE377}"/>
                </a:ext>
              </a:extLst>
            </p:cNvPr>
            <p:cNvCxnSpPr>
              <a:cxnSpLocks/>
              <a:stCxn id="44" idx="5"/>
              <a:endCxn id="48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F28FF6-0071-4F7B-A873-5FE9A09BD858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766AB-CB30-43B7-8BF2-1AB57C4D2B92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2D567D-BB07-4980-A75A-F779ED653FC1}"/>
                </a:ext>
              </a:extLst>
            </p:cNvPr>
            <p:cNvCxnSpPr>
              <a:cxnSpLocks/>
              <a:stCxn id="44" idx="0"/>
              <a:endCxn id="5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B3A0D6-1E31-455F-82D4-483C24781139}"/>
                </a:ext>
              </a:extLst>
            </p:cNvPr>
            <p:cNvCxnSpPr>
              <a:cxnSpLocks/>
              <a:stCxn id="44" idx="7"/>
              <a:endCxn id="5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207624-34F6-4770-93E1-F76F6CC62C4B}"/>
                </a:ext>
              </a:extLst>
            </p:cNvPr>
            <p:cNvCxnSpPr>
              <a:cxnSpLocks/>
              <a:stCxn id="50" idx="5"/>
              <a:endCxn id="5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0183B2-2ACF-4D1F-B366-F0E3528842D3}"/>
                </a:ext>
              </a:extLst>
            </p:cNvPr>
            <p:cNvCxnSpPr>
              <a:cxnSpLocks/>
              <a:stCxn id="43" idx="5"/>
              <a:endCxn id="48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F8A54F-9DFA-4D01-A117-B5C5885416E2}"/>
                </a:ext>
              </a:extLst>
            </p:cNvPr>
            <p:cNvCxnSpPr>
              <a:cxnSpLocks/>
              <a:stCxn id="42" idx="5"/>
              <a:endCxn id="48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A5FA447-0A4D-48DE-848A-1AFB0F9197C4}"/>
              </a:ext>
            </a:extLst>
          </p:cNvPr>
          <p:cNvCxnSpPr>
            <a:cxnSpLocks/>
            <a:stCxn id="42" idx="1"/>
            <a:endCxn id="42" idx="7"/>
          </p:cNvCxnSpPr>
          <p:nvPr/>
        </p:nvCxnSpPr>
        <p:spPr bwMode="gray">
          <a:xfrm rot="5400000" flipH="1" flipV="1">
            <a:off x="847970" y="4416655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739EA06E-6454-4AB5-AEC6-23E85D9C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34176"/>
              </p:ext>
            </p:extLst>
          </p:nvPr>
        </p:nvGraphicFramePr>
        <p:xfrm>
          <a:off x="3410966" y="3523565"/>
          <a:ext cx="732472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90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842120735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∑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AAF6680-E04B-4C63-B5F5-959A04ED0D07}"/>
              </a:ext>
            </a:extLst>
          </p:cNvPr>
          <p:cNvSpPr/>
          <p:nvPr/>
        </p:nvSpPr>
        <p:spPr bwMode="gray">
          <a:xfrm>
            <a:off x="4433409" y="4041534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63E797-327B-4B08-9C79-81EEA250A02E}"/>
              </a:ext>
            </a:extLst>
          </p:cNvPr>
          <p:cNvSpPr/>
          <p:nvPr/>
        </p:nvSpPr>
        <p:spPr bwMode="gray">
          <a:xfrm>
            <a:off x="7161292" y="5303421"/>
            <a:ext cx="2690802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66C75E9-F1FA-47D5-BB3D-4686E3240E15}"/>
              </a:ext>
            </a:extLst>
          </p:cNvPr>
          <p:cNvSpPr/>
          <p:nvPr/>
        </p:nvSpPr>
        <p:spPr bwMode="gray">
          <a:xfrm>
            <a:off x="10156893" y="3023114"/>
            <a:ext cx="336062" cy="5004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627948"/>
              </p:ext>
            </p:extLst>
          </p:nvPr>
        </p:nvGraphicFramePr>
        <p:xfrm>
          <a:off x="3842650" y="896811"/>
          <a:ext cx="4572000" cy="24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95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Graphic spid="6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AAA-D67D-4710-BBB6-E88522F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Diameter (or geodesic distance)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</p:spPr>
            <p:txBody>
              <a:bodyPr/>
              <a:lstStyle/>
              <a:p>
                <a:r>
                  <a:rPr lang="en-US" dirty="0"/>
                  <a:t>Network diameter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average </a:t>
                </a:r>
                <a:r>
                  <a:rPr lang="en-US" b="1" dirty="0"/>
                  <a:t>shortest path</a:t>
                </a:r>
                <a:r>
                  <a:rPr lang="en-US" dirty="0"/>
                  <a:t> length among all nodes</a:t>
                </a:r>
              </a:p>
              <a:p>
                <a:r>
                  <a:rPr lang="en-US" b="1" dirty="0"/>
                  <a:t>Path</a:t>
                </a:r>
                <a:r>
                  <a:rPr lang="en-US" dirty="0"/>
                  <a:t> is sequence of nodes that are connected to each other</a:t>
                </a:r>
              </a:p>
              <a:p>
                <a:r>
                  <a:rPr lang="en-US" b="1" dirty="0"/>
                  <a:t>Shortest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is the minimal distance between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  <a:blipFill>
                <a:blip r:embed="rId2"/>
                <a:stretch>
                  <a:fillRect l="-1275" t="-2941" b="-9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30B5-A13C-4FFE-ADCB-1412913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/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/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86E60C9-1400-49F2-B38B-9DF981AAF11C}"/>
              </a:ext>
            </a:extLst>
          </p:cNvPr>
          <p:cNvGrpSpPr/>
          <p:nvPr/>
        </p:nvGrpSpPr>
        <p:grpSpPr>
          <a:xfrm>
            <a:off x="8725607" y="2224850"/>
            <a:ext cx="2812113" cy="2018946"/>
            <a:chOff x="8725607" y="2224850"/>
            <a:chExt cx="2812113" cy="201894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51B627-C023-4947-A529-E0902FAF783D}"/>
                </a:ext>
              </a:extLst>
            </p:cNvPr>
            <p:cNvGrpSpPr/>
            <p:nvPr/>
          </p:nvGrpSpPr>
          <p:grpSpPr>
            <a:xfrm>
              <a:off x="8725607" y="2224850"/>
              <a:ext cx="2128477" cy="2018946"/>
              <a:chOff x="8725607" y="2224850"/>
              <a:chExt cx="2128477" cy="20189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8D60C-F7B1-4840-A61F-9B5993697D19}"/>
                  </a:ext>
                </a:extLst>
              </p:cNvPr>
              <p:cNvGrpSpPr/>
              <p:nvPr/>
            </p:nvGrpSpPr>
            <p:grpSpPr>
              <a:xfrm>
                <a:off x="8725607" y="2224850"/>
                <a:ext cx="2128477" cy="2018946"/>
                <a:chOff x="9938188" y="4606083"/>
                <a:chExt cx="2128477" cy="20189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D12219-358C-48D9-81E4-9B94C7B9A7EF}"/>
                    </a:ext>
                  </a:extLst>
                </p:cNvPr>
                <p:cNvSpPr/>
                <p:nvPr/>
              </p:nvSpPr>
              <p:spPr bwMode="gray">
                <a:xfrm>
                  <a:off x="9938188" y="500055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895BD10-2057-41AF-A741-C39C2DBB4934}"/>
                    </a:ext>
                  </a:extLst>
                </p:cNvPr>
                <p:cNvSpPr/>
                <p:nvPr/>
              </p:nvSpPr>
              <p:spPr bwMode="gray">
                <a:xfrm>
                  <a:off x="9938188" y="5928236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7802AA5-DB34-4992-916C-6CA32394F4E9}"/>
                    </a:ext>
                  </a:extLst>
                </p:cNvPr>
                <p:cNvSpPr/>
                <p:nvPr/>
              </p:nvSpPr>
              <p:spPr bwMode="gray">
                <a:xfrm>
                  <a:off x="10972096" y="5387317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80FB6C9-79B8-4720-9278-98C3721106A2}"/>
                    </a:ext>
                  </a:extLst>
                </p:cNvPr>
                <p:cNvCxnSpPr>
                  <a:cxnSpLocks/>
                  <a:stCxn id="6" idx="6"/>
                  <a:endCxn id="8" idx="1"/>
                </p:cNvCxnSpPr>
                <p:nvPr/>
              </p:nvCxnSpPr>
              <p:spPr bwMode="gray">
                <a:xfrm>
                  <a:off x="10352404" y="5207661"/>
                  <a:ext cx="680353" cy="24031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FF6535A-2DC5-45B5-92EA-15DE5554F061}"/>
                    </a:ext>
                  </a:extLst>
                </p:cNvPr>
                <p:cNvCxnSpPr>
                  <a:cxnSpLocks/>
                  <a:stCxn id="6" idx="4"/>
                  <a:endCxn id="7" idx="0"/>
                </p:cNvCxnSpPr>
                <p:nvPr/>
              </p:nvCxnSpPr>
              <p:spPr bwMode="gray">
                <a:xfrm>
                  <a:off x="10145296" y="5414769"/>
                  <a:ext cx="0" cy="51346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C98E6D5-52C2-4E9D-A1A7-E52DF3329B54}"/>
                    </a:ext>
                  </a:extLst>
                </p:cNvPr>
                <p:cNvCxnSpPr>
                  <a:cxnSpLocks/>
                  <a:stCxn id="7" idx="6"/>
                  <a:endCxn id="8" idx="3"/>
                </p:cNvCxnSpPr>
                <p:nvPr/>
              </p:nvCxnSpPr>
              <p:spPr bwMode="gray">
                <a:xfrm flipV="1">
                  <a:off x="10352404" y="5740872"/>
                  <a:ext cx="680353" cy="394472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F103E-3A42-4BD2-BE3F-1375939F737A}"/>
                    </a:ext>
                  </a:extLst>
                </p:cNvPr>
                <p:cNvSpPr/>
                <p:nvPr/>
              </p:nvSpPr>
              <p:spPr bwMode="gray">
                <a:xfrm>
                  <a:off x="11214165" y="621081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B15F5A1-96CB-4B56-AA36-F03C74B6D6F1}"/>
                    </a:ext>
                  </a:extLst>
                </p:cNvPr>
                <p:cNvCxnSpPr>
                  <a:cxnSpLocks/>
                  <a:stCxn id="8" idx="5"/>
                  <a:endCxn id="12" idx="0"/>
                </p:cNvCxnSpPr>
                <p:nvPr/>
              </p:nvCxnSpPr>
              <p:spPr bwMode="gray">
                <a:xfrm>
                  <a:off x="11325651" y="5740872"/>
                  <a:ext cx="95622" cy="46994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2CD467-1B76-43EA-8277-22B926027EF4}"/>
                    </a:ext>
                  </a:extLst>
                </p:cNvPr>
                <p:cNvSpPr/>
                <p:nvPr/>
              </p:nvSpPr>
              <p:spPr bwMode="gray">
                <a:xfrm>
                  <a:off x="11053577" y="460608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D8354C-65FE-40B8-8039-1BAE0B56ACEF}"/>
                    </a:ext>
                  </a:extLst>
                </p:cNvPr>
                <p:cNvSpPr/>
                <p:nvPr/>
              </p:nvSpPr>
              <p:spPr bwMode="gray">
                <a:xfrm>
                  <a:off x="11652449" y="5207661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1463F0-889D-41A4-A320-F67F7397F0BB}"/>
                    </a:ext>
                  </a:extLst>
                </p:cNvPr>
                <p:cNvCxnSpPr>
                  <a:cxnSpLocks/>
                  <a:stCxn id="8" idx="0"/>
                  <a:endCxn id="14" idx="4"/>
                </p:cNvCxnSpPr>
                <p:nvPr/>
              </p:nvCxnSpPr>
              <p:spPr bwMode="gray">
                <a:xfrm flipV="1">
                  <a:off x="11179204" y="5020299"/>
                  <a:ext cx="81481" cy="36701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8C54DC-9B3C-4BCC-BC85-1DE67E10C2D5}"/>
                    </a:ext>
                  </a:extLst>
                </p:cNvPr>
                <p:cNvCxnSpPr>
                  <a:cxnSpLocks/>
                  <a:stCxn id="8" idx="7"/>
                  <a:endCxn id="15" idx="2"/>
                </p:cNvCxnSpPr>
                <p:nvPr/>
              </p:nvCxnSpPr>
              <p:spPr bwMode="gray">
                <a:xfrm flipV="1">
                  <a:off x="11325651" y="5414769"/>
                  <a:ext cx="326798" cy="3320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6E30603-2ECF-4417-8F73-44F2F1672371}"/>
                    </a:ext>
                  </a:extLst>
                </p:cNvPr>
                <p:cNvCxnSpPr>
                  <a:cxnSpLocks/>
                  <a:stCxn id="14" idx="5"/>
                  <a:endCxn id="15" idx="1"/>
                </p:cNvCxnSpPr>
                <p:nvPr/>
              </p:nvCxnSpPr>
              <p:spPr bwMode="gray">
                <a:xfrm>
                  <a:off x="11407132" y="4959638"/>
                  <a:ext cx="305978" cy="30868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5D3641C-31A1-4BEF-8C03-B40AD3352A66}"/>
                    </a:ext>
                  </a:extLst>
                </p:cNvPr>
                <p:cNvCxnSpPr>
                  <a:cxnSpLocks/>
                  <a:stCxn id="7" idx="5"/>
                  <a:endCxn id="12" idx="2"/>
                </p:cNvCxnSpPr>
                <p:nvPr/>
              </p:nvCxnSpPr>
              <p:spPr bwMode="gray">
                <a:xfrm>
                  <a:off x="10291743" y="6281791"/>
                  <a:ext cx="922422" cy="1361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7B0A47-AE5A-4DB4-9265-BE7C93293A4D}"/>
                    </a:ext>
                  </a:extLst>
                </p:cNvPr>
                <p:cNvCxnSpPr>
                  <a:cxnSpLocks/>
                  <a:stCxn id="6" idx="5"/>
                  <a:endCxn id="12" idx="1"/>
                </p:cNvCxnSpPr>
                <p:nvPr/>
              </p:nvCxnSpPr>
              <p:spPr bwMode="gray">
                <a:xfrm>
                  <a:off x="10291743" y="5354108"/>
                  <a:ext cx="983083" cy="91736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39EAB872-65D1-40BC-8602-C532E28DE5D0}"/>
                  </a:ext>
                </a:extLst>
              </p:cNvPr>
              <p:cNvCxnSpPr>
                <a:cxnSpLocks/>
                <a:stCxn id="6" idx="1"/>
                <a:endCxn id="6" idx="7"/>
              </p:cNvCxnSpPr>
              <p:nvPr/>
            </p:nvCxnSpPr>
            <p:spPr bwMode="gray">
              <a:xfrm rot="5400000" flipH="1" flipV="1">
                <a:off x="8932715" y="2533534"/>
                <a:ext cx="12700" cy="292894"/>
              </a:xfrm>
              <a:prstGeom prst="bentConnector3">
                <a:avLst>
                  <a:gd name="adj1" fmla="val 2277646"/>
                </a:avLst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45B039-6020-43F7-89ED-FD7E263B7444}"/>
                </a:ext>
              </a:extLst>
            </p:cNvPr>
            <p:cNvGrpSpPr/>
            <p:nvPr/>
          </p:nvGrpSpPr>
          <p:grpSpPr>
            <a:xfrm>
              <a:off x="10584382" y="3100299"/>
              <a:ext cx="953338" cy="960684"/>
              <a:chOff x="10584382" y="3100299"/>
              <a:chExt cx="953338" cy="9606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FBB1AC8-7F5D-49BB-B863-6EA5FC9A5938}"/>
                  </a:ext>
                </a:extLst>
              </p:cNvPr>
              <p:cNvSpPr/>
              <p:nvPr/>
            </p:nvSpPr>
            <p:spPr bwMode="gray">
              <a:xfrm>
                <a:off x="10584382" y="3646767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98D4E2-F368-421E-A85A-F47E37B3164D}"/>
                  </a:ext>
                </a:extLst>
              </p:cNvPr>
              <p:cNvSpPr/>
              <p:nvPr/>
            </p:nvSpPr>
            <p:spPr bwMode="gray">
              <a:xfrm>
                <a:off x="11123504" y="3100299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2C533E-A87B-4407-8C4C-24328655C40A}"/>
                  </a:ext>
                </a:extLst>
              </p:cNvPr>
              <p:cNvCxnSpPr>
                <a:cxnSpLocks/>
                <a:stCxn id="26" idx="7"/>
                <a:endCxn id="28" idx="3"/>
              </p:cNvCxnSpPr>
              <p:nvPr/>
            </p:nvCxnSpPr>
            <p:spPr bwMode="gray">
              <a:xfrm flipV="1">
                <a:off x="10937937" y="3453854"/>
                <a:ext cx="246228" cy="25357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/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Maximum number of edges: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blipFill>
                <a:blip r:embed="rId5"/>
                <a:stretch>
                  <a:fillRect l="-960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A22172-0F63-4C2A-9446-24F307684E2F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 bwMode="gray">
          <a:xfrm rot="5400000">
            <a:off x="2656452" y="3619648"/>
            <a:ext cx="404921" cy="123900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2684A-E68B-49C1-A567-EE1C29DE0FEA}"/>
              </a:ext>
            </a:extLst>
          </p:cNvPr>
          <p:cNvSpPr/>
          <p:nvPr/>
        </p:nvSpPr>
        <p:spPr bwMode="gray">
          <a:xfrm>
            <a:off x="3235852" y="3942411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E49E60-EBE2-4183-B8E8-16F93BECC3E9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 bwMode="gray">
          <a:xfrm rot="16200000" flipH="1">
            <a:off x="5250703" y="3354083"/>
            <a:ext cx="806153" cy="163032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0CBB46B-01B2-445D-99BC-607790E5B714}"/>
              </a:ext>
            </a:extLst>
          </p:cNvPr>
          <p:cNvSpPr/>
          <p:nvPr/>
        </p:nvSpPr>
        <p:spPr bwMode="gray">
          <a:xfrm>
            <a:off x="4596054" y="3671893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/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distance between nodes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j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blipFill>
                <a:blip r:embed="rId6"/>
                <a:stretch>
                  <a:fillRect l="-1319" t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2" grpId="0"/>
      <p:bldP spid="68" grpId="0" animBg="1"/>
      <p:bldP spid="74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Clustering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Measures how many of my neighbors are connected to each other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  <a:blipFill>
                <a:blip r:embed="rId4"/>
                <a:stretch>
                  <a:fillRect l="-956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9693-A7BC-4191-AB49-ABEB198D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7AB1A55-D159-40C9-B3DF-49A6AD2C3D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>
            <a:off x="2320242" y="2255891"/>
            <a:ext cx="2090453" cy="18288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4A9C5D-56B7-4A62-9B83-EA11FF0AD562}"/>
              </a:ext>
            </a:extLst>
          </p:cNvPr>
          <p:cNvSpPr/>
          <p:nvPr/>
        </p:nvSpPr>
        <p:spPr bwMode="gray">
          <a:xfrm rot="16200000">
            <a:off x="2119074" y="2237603"/>
            <a:ext cx="36576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/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number of edges between neighbors of </a:t>
                </a:r>
                <a:r>
                  <a:rPr lang="en-US" sz="1600" i="1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blipFill>
                <a:blip r:embed="rId5"/>
                <a:stretch>
                  <a:fillRect l="-1681" r="-3922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E4EC09-F115-4D9E-806F-B34F77078A1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gray">
          <a:xfrm rot="5400000">
            <a:off x="1625597" y="3063577"/>
            <a:ext cx="473206" cy="4683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CF40A-B6B9-4F02-A171-27AC1E2CAC1B}"/>
              </a:ext>
            </a:extLst>
          </p:cNvPr>
          <p:cNvSpPr/>
          <p:nvPr/>
        </p:nvSpPr>
        <p:spPr bwMode="gray">
          <a:xfrm>
            <a:off x="1510752" y="3015441"/>
            <a:ext cx="117126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A0546-260E-46DD-8951-CE96C4EF158E}"/>
              </a:ext>
            </a:extLst>
          </p:cNvPr>
          <p:cNvSpPr txBox="1"/>
          <p:nvPr/>
        </p:nvSpPr>
        <p:spPr bwMode="gray">
          <a:xfrm>
            <a:off x="240247" y="3534366"/>
            <a:ext cx="27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possible edges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4959BC-A33A-4C25-994E-DE94BC3D1DCD}"/>
              </a:ext>
            </a:extLst>
          </p:cNvPr>
          <p:cNvGrpSpPr/>
          <p:nvPr/>
        </p:nvGrpSpPr>
        <p:grpSpPr>
          <a:xfrm>
            <a:off x="5954124" y="2073010"/>
            <a:ext cx="1378459" cy="1251196"/>
            <a:chOff x="6791014" y="2184627"/>
            <a:chExt cx="1690193" cy="16244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C5BE4E-3921-4381-8D14-74CFF2F68421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66EFDC-9B37-4A4C-826B-D05FFD72A9C0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27969-8302-4DD0-8EA2-3AD82ECC06CC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80B214E-B471-43D4-A046-4A25CC11C1FE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FBE93BD-DA23-455F-8124-98E60F0D8011}"/>
                  </a:ext>
                </a:extLst>
              </p:cNvPr>
              <p:cNvCxnSpPr>
                <a:stCxn id="20" idx="6"/>
                <a:endCxn id="2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500F63A-1C7E-432F-8FDD-E5E2B0CF76E6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7990F1F-CA1C-4033-840D-F33D3EFF1A9B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35E8F42-9FCB-42A9-AC43-C6190F0E28CD}"/>
                </a:ext>
              </a:extLst>
            </p:cNvPr>
            <p:cNvCxnSpPr>
              <a:cxnSpLocks/>
              <a:stCxn id="26" idx="1"/>
              <a:endCxn id="2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F32C9A-9F81-4FD5-8059-35FE3CE49AF8}"/>
              </a:ext>
            </a:extLst>
          </p:cNvPr>
          <p:cNvGrpSpPr/>
          <p:nvPr/>
        </p:nvGrpSpPr>
        <p:grpSpPr>
          <a:xfrm>
            <a:off x="7588362" y="2073010"/>
            <a:ext cx="1378459" cy="1251196"/>
            <a:chOff x="6791014" y="2184627"/>
            <a:chExt cx="1690193" cy="16244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9294BD-F362-4097-A6AA-DF37CBD5CD16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743159-CC58-4213-9D62-20DBC78D78E8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4F5493C-823A-43CF-9761-CA6EEF68B219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D8485A-205A-4F8F-9679-D3DE36EDF27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7F5341-2B58-40FE-A01B-A9CDE2F92509}"/>
                  </a:ext>
                </a:extLst>
              </p:cNvPr>
              <p:cNvCxnSpPr>
                <a:stCxn id="70" idx="6"/>
                <a:endCxn id="7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E79332D-E7AA-431F-8723-CCE838D14ACF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6E0BEA8-1193-47C2-A65B-5FBD84AD9486}"/>
                  </a:ext>
                </a:extLst>
              </p:cNvPr>
              <p:cNvCxnSpPr>
                <a:cxnSpLocks/>
                <a:stCxn id="71" idx="6"/>
                <a:endCxn id="72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1BC0E29-9752-452B-9D28-D74500F8AE29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D2AC81-9095-4D96-B38A-C35AB4E85AC5}"/>
                </a:ext>
              </a:extLst>
            </p:cNvPr>
            <p:cNvCxnSpPr>
              <a:cxnSpLocks/>
              <a:stCxn id="76" idx="1"/>
              <a:endCxn id="7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F5DF1E-13C3-48DF-A847-04373B9BB475}"/>
              </a:ext>
            </a:extLst>
          </p:cNvPr>
          <p:cNvGrpSpPr/>
          <p:nvPr/>
        </p:nvGrpSpPr>
        <p:grpSpPr>
          <a:xfrm>
            <a:off x="9262333" y="2073010"/>
            <a:ext cx="1378459" cy="1251196"/>
            <a:chOff x="6791014" y="2184627"/>
            <a:chExt cx="1690193" cy="162447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470BBF-6973-4BF7-B26E-C96F76B437F7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C0C15F7-4F1C-4591-B547-9C6C7CF5C974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A454200-975B-4E89-B54F-4563A6E17312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CEB153-63F7-4E64-A9F9-B66E3C20279B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27C710A-AA21-49BA-A99E-98981C82E819}"/>
                  </a:ext>
                </a:extLst>
              </p:cNvPr>
              <p:cNvCxnSpPr>
                <a:stCxn id="82" idx="6"/>
                <a:endCxn id="84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BDE21E-7A1D-4D5E-8168-397DCBB006EC}"/>
                  </a:ext>
                </a:extLst>
              </p:cNvPr>
              <p:cNvCxnSpPr>
                <a:cxnSpLocks/>
                <a:stCxn id="82" idx="4"/>
                <a:endCxn id="83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D384DE8-3D1E-45A8-A2F5-2ADB4C23B5DE}"/>
                  </a:ext>
                </a:extLst>
              </p:cNvPr>
              <p:cNvCxnSpPr>
                <a:cxnSpLocks/>
                <a:stCxn id="83" idx="6"/>
                <a:endCxn id="84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D722EBA-CCDF-4B6E-B28A-682DF71418BD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EB39C1B-C14B-4045-A50D-8E481E9CA916}"/>
                  </a:ext>
                </a:extLst>
              </p:cNvPr>
              <p:cNvCxnSpPr>
                <a:cxnSpLocks/>
                <a:stCxn id="84" idx="4"/>
                <a:endCxn id="88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1B7322E-3026-46E5-870C-06DF4307AC86}"/>
                </a:ext>
              </a:extLst>
            </p:cNvPr>
            <p:cNvCxnSpPr>
              <a:cxnSpLocks/>
              <a:stCxn id="88" idx="1"/>
              <a:endCxn id="82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F7B86D-D29D-4172-84C2-9101D24FD165}"/>
              </a:ext>
            </a:extLst>
          </p:cNvPr>
          <p:cNvGrpSpPr/>
          <p:nvPr/>
        </p:nvGrpSpPr>
        <p:grpSpPr>
          <a:xfrm>
            <a:off x="10754013" y="2046567"/>
            <a:ext cx="1378459" cy="1251196"/>
            <a:chOff x="6791014" y="2184627"/>
            <a:chExt cx="1690193" cy="16244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7604F23-D409-4EFD-8DA6-649FF0FDAA8A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2C06B85-8541-42C4-9C9A-521E787E6A61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D705E56-A22E-4A22-B0C1-035376101565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B039DA-D022-4286-96E2-7FED0C0E941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17FE847-C1E4-4339-B623-977B01497426}"/>
                  </a:ext>
                </a:extLst>
              </p:cNvPr>
              <p:cNvCxnSpPr>
                <a:stCxn id="94" idx="6"/>
                <a:endCxn id="96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39D5B2D-C078-413E-B08D-40CA57B239C6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837AB53-965A-4816-9548-55C1B7DC5069}"/>
                  </a:ext>
                </a:extLst>
              </p:cNvPr>
              <p:cNvCxnSpPr>
                <a:cxnSpLocks/>
                <a:stCxn id="95" idx="6"/>
                <a:endCxn id="96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71F8F8C-6242-4CBB-939C-39BFB49076BA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D686462-30A7-4C43-92C4-44F6C0D0D879}"/>
                  </a:ext>
                </a:extLst>
              </p:cNvPr>
              <p:cNvCxnSpPr>
                <a:cxnSpLocks/>
                <a:stCxn id="95" idx="5"/>
                <a:endCxn id="100" idx="2"/>
              </p:cNvCxnSpPr>
              <p:nvPr/>
            </p:nvCxnSpPr>
            <p:spPr bwMode="gray">
              <a:xfrm>
                <a:off x="6018819" y="2978208"/>
                <a:ext cx="922422" cy="13613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5DFA6A-0FBB-4AE1-B55A-46F0BF447DF6}"/>
                  </a:ext>
                </a:extLst>
              </p:cNvPr>
              <p:cNvCxnSpPr>
                <a:cxnSpLocks/>
                <a:stCxn id="96" idx="4"/>
                <a:endCxn id="100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BBF026C-EE97-446B-A795-F1817B4890EA}"/>
                </a:ext>
              </a:extLst>
            </p:cNvPr>
            <p:cNvCxnSpPr>
              <a:cxnSpLocks/>
              <a:stCxn id="100" idx="1"/>
              <a:endCxn id="94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44EFB2D-2E55-4F23-84AF-6361D7A54B05}"/>
              </a:ext>
            </a:extLst>
          </p:cNvPr>
          <p:cNvCxnSpPr/>
          <p:nvPr/>
        </p:nvCxnSpPr>
        <p:spPr bwMode="gray">
          <a:xfrm>
            <a:off x="6213957" y="4125394"/>
            <a:ext cx="572109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/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CEAD99E-A60B-4B4F-BC13-50DE0680EBFD}"/>
              </a:ext>
            </a:extLst>
          </p:cNvPr>
          <p:cNvSpPr txBox="1"/>
          <p:nvPr/>
        </p:nvSpPr>
        <p:spPr bwMode="gray">
          <a:xfrm>
            <a:off x="6337035" y="3397262"/>
            <a:ext cx="914400" cy="2693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99889F-C42E-4517-912C-060E4A4670E6}"/>
              </a:ext>
            </a:extLst>
          </p:cNvPr>
          <p:cNvSpPr txBox="1"/>
          <p:nvPr/>
        </p:nvSpPr>
        <p:spPr bwMode="gray">
          <a:xfrm>
            <a:off x="7912790" y="3397262"/>
            <a:ext cx="914400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0.3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=2*1/3*2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06CC70-A2D9-4EED-8610-8DEC9190DE34}"/>
              </a:ext>
            </a:extLst>
          </p:cNvPr>
          <p:cNvSpPr txBox="1"/>
          <p:nvPr/>
        </p:nvSpPr>
        <p:spPr bwMode="gray">
          <a:xfrm>
            <a:off x="9302832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0.67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=2*2/3*2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1872A3-0698-4F6A-9B5C-6A7338EB0E62}"/>
              </a:ext>
            </a:extLst>
          </p:cNvPr>
          <p:cNvSpPr txBox="1"/>
          <p:nvPr/>
        </p:nvSpPr>
        <p:spPr bwMode="gray">
          <a:xfrm>
            <a:off x="10853344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1.0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=2*3/3*2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DB5AA2-8597-4813-A032-2C99282E3CBF}"/>
              </a:ext>
            </a:extLst>
          </p:cNvPr>
          <p:cNvSpPr txBox="1"/>
          <p:nvPr/>
        </p:nvSpPr>
        <p:spPr bwMode="gray">
          <a:xfrm>
            <a:off x="337615" y="4811883"/>
            <a:ext cx="630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Clustering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/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/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Note: clustering coefficient is undefined for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blipFill>
                <a:blip r:embed="rId8"/>
                <a:stretch>
                  <a:fillRect l="-9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/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5" grpId="0"/>
      <p:bldP spid="105" grpId="0"/>
      <p:bldP spid="106" grpId="0"/>
      <p:bldP spid="110" grpId="0"/>
      <p:bldP spid="113" grpId="0"/>
      <p:bldP spid="114" grpId="0"/>
      <p:bldP spid="116" grpId="0"/>
      <p:bldP spid="117" grpId="0"/>
      <p:bldP spid="119" grpId="0"/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</p:spPr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is the largest set of nodes that can be connected through any given path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  <a:blipFill>
                <a:blip r:embed="rId4"/>
                <a:stretch>
                  <a:fillRect l="-1275" t="-10526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/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3698103" y="2073024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5556878" y="2948473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7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0243E-BCA4-47B7-96B8-4E7C6770D158}"/>
              </a:ext>
            </a:extLst>
          </p:cNvPr>
          <p:cNvSpPr txBox="1"/>
          <p:nvPr/>
        </p:nvSpPr>
        <p:spPr bwMode="gray">
          <a:xfrm>
            <a:off x="179268" y="6515622"/>
            <a:ext cx="11676034" cy="367881"/>
          </a:xfrm>
          <a:prstGeom prst="rect">
            <a:avLst/>
          </a:prstGeom>
        </p:spPr>
        <p:txBody>
          <a:bodyPr vert="horz" lIns="0" tIns="144000" rIns="0" bIns="0" rtlCol="0" anchor="t" anchorCtr="0">
            <a:normAutofit/>
          </a:bodyPr>
          <a:lstStyle/>
          <a:p>
            <a:pPr defTabSz="121917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u="sng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Source: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Leskovec, Jure, et al. "Microscopic evolution of social networks." </a:t>
            </a:r>
            <a:r>
              <a:rPr lang="en-US" sz="1200" i="1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Proceedings of the 14th ACM SIGKDD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9679-0BB1-4D86-A49B-5FC14BE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391112"/>
            <a:ext cx="771750" cy="260792"/>
          </a:xfrm>
        </p:spPr>
        <p:txBody>
          <a:bodyPr vert="horz" lIns="108000" tIns="0" rIns="0" bIns="0" rtlCol="0" anchor="b">
            <a:normAutofit/>
          </a:bodyPr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0874FE-0A2F-44E3-9D94-A3436D45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01" y="814848"/>
            <a:ext cx="3537494" cy="285042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E618F1-E350-4A07-A89E-A0D3DEA7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55" y="813029"/>
            <a:ext cx="3562350" cy="299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A6E2AF-A751-4D9E-BBA4-7B2C0578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005" y="906327"/>
            <a:ext cx="3752850" cy="2924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/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Many nodes with low degree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Few nodes with very high degree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/>
                  <a:t>, i.e., follows a power-law distribution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Typically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endParaRPr lang="en-US" sz="16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Web graph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Broderet</a:t>
                </a:r>
                <a:r>
                  <a:rPr lang="en-US" sz="2000" dirty="0">
                    <a:latin typeface="Calibri" panose="020F0502020204030204" pitchFamily="34" charset="0"/>
                  </a:rPr>
                  <a:t> al. 00]: </a:t>
                </a:r>
                <a:r>
                  <a:rPr lang="en-US" dirty="0">
                    <a:latin typeface="Calibri" panose="020F0502020204030204" pitchFamily="34" charset="0"/>
                  </a:rPr>
                  <a:t>α in [2.1, 2.4]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Autonomous systems [Faloutsoset al. 99]:</a:t>
                </a:r>
                <a:r>
                  <a:rPr lang="da-DK" dirty="0">
                    <a:latin typeface="Calibri" panose="020F0502020204030204" pitchFamily="34" charset="0"/>
                  </a:rPr>
                  <a:t>α= 2.4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Actor collaborations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Barabasi</a:t>
                </a:r>
                <a:r>
                  <a:rPr lang="en-US" sz="2000" dirty="0">
                    <a:latin typeface="Calibri" panose="020F0502020204030204" pitchFamily="34" charset="0"/>
                  </a:rPr>
                  <a:t>-Albert 00]:</a:t>
                </a:r>
                <a:r>
                  <a:rPr lang="en-US" dirty="0">
                    <a:latin typeface="Calibri" panose="020F0502020204030204" pitchFamily="34" charset="0"/>
                  </a:rPr>
                  <a:t>α= 2.3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Citations to papers [Redner98]:</a:t>
                </a:r>
                <a:r>
                  <a:rPr lang="en-US" dirty="0">
                    <a:latin typeface="Calibri" panose="020F0502020204030204" pitchFamily="34" charset="0"/>
                  </a:rPr>
                  <a:t>α≈3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Online social networks [Leskovecet al. 07]:</a:t>
                </a:r>
                <a:r>
                  <a:rPr lang="da-DK" dirty="0">
                    <a:latin typeface="Calibri" panose="020F0502020204030204" pitchFamily="34" charset="0"/>
                  </a:rPr>
                  <a:t>α≈2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blipFill>
                <a:blip r:embed="rId6"/>
                <a:stretch>
                  <a:fillRect l="-2740" t="-2434" r="-571" b="-5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0C10A8-9617-445E-995F-869DFEDB3887}"/>
              </a:ext>
            </a:extLst>
          </p:cNvPr>
          <p:cNvSpPr txBox="1"/>
          <p:nvPr/>
        </p:nvSpPr>
        <p:spPr bwMode="gray">
          <a:xfrm>
            <a:off x="5529475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Few hops on average allow to reach anywhere in the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89D91-82CB-40AC-94DA-BD8767FEDFC8}"/>
              </a:ext>
            </a:extLst>
          </p:cNvPr>
          <p:cNvSpPr txBox="1"/>
          <p:nvPr/>
        </p:nvSpPr>
        <p:spPr bwMode="gray">
          <a:xfrm>
            <a:off x="9323943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Low degree nodes tend to have higher 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55A45-F8A0-4DC6-93B3-D53586F39077}"/>
              </a:ext>
            </a:extLst>
          </p:cNvPr>
          <p:cNvSpPr txBox="1"/>
          <p:nvPr/>
        </p:nvSpPr>
        <p:spPr bwMode="gray">
          <a:xfrm>
            <a:off x="8108552" y="5193280"/>
            <a:ext cx="4470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remember to plot degree distributions and clustering coefficients in log-log scale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C0562A-EEAF-4822-9B8D-FA154B6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Empirical values (Flickr)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/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18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546270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352705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300397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6096000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872519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440317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E90-4BCD-4ADF-8B10-B91077B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comparing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311-1375-4221-80F4-17653848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6064998"/>
            <a:ext cx="11473384" cy="655564"/>
          </a:xfrm>
        </p:spPr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</a:t>
            </a:r>
            <a:r>
              <a:rPr lang="en-US" dirty="0" err="1"/>
              <a:t>Tantardini</a:t>
            </a:r>
            <a:r>
              <a:rPr lang="en-US" dirty="0"/>
              <a:t>, M., </a:t>
            </a:r>
            <a:r>
              <a:rPr lang="en-US" dirty="0" err="1"/>
              <a:t>Ieva</a:t>
            </a:r>
            <a:r>
              <a:rPr lang="en-US" dirty="0"/>
              <a:t>, F., </a:t>
            </a:r>
            <a:r>
              <a:rPr lang="en-US" dirty="0" err="1"/>
              <a:t>Tajoli</a:t>
            </a:r>
            <a:r>
              <a:rPr lang="en-US" dirty="0"/>
              <a:t>, L., &amp; </a:t>
            </a:r>
            <a:r>
              <a:rPr lang="en-US" dirty="0" err="1"/>
              <a:t>Piccardi</a:t>
            </a:r>
            <a:r>
              <a:rPr lang="en-US" dirty="0"/>
              <a:t>, C. (</a:t>
            </a:r>
            <a:r>
              <a:rPr lang="en-US" b="1" dirty="0"/>
              <a:t>2019</a:t>
            </a:r>
            <a:r>
              <a:rPr lang="en-US" dirty="0"/>
              <a:t>). Comparing methods for comparing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(1), 1-19.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2A92-C789-4734-A5AD-0D6916C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0099-35B0-4306-9979-A134BCF4BAFD}"/>
              </a:ext>
            </a:extLst>
          </p:cNvPr>
          <p:cNvSpPr txBox="1"/>
          <p:nvPr/>
        </p:nvSpPr>
        <p:spPr bwMode="gray">
          <a:xfrm>
            <a:off x="526182" y="883353"/>
            <a:ext cx="10653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,Helvetica,sans-serif"/>
              </a:rPr>
              <a:t>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Difference of the adjacency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,Helvetica,sans-serif"/>
              </a:rPr>
              <a:t>DeltaCon</a:t>
            </a:r>
            <a:r>
              <a:rPr lang="en-US" sz="2400" dirty="0">
                <a:effectLst/>
                <a:latin typeface="Calibri,Helvetica,sans-serif"/>
              </a:rPr>
              <a:t> (similarity between node pairs)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Cut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,Helvetica,sans-serif"/>
            </a:endParaRPr>
          </a:p>
          <a:p>
            <a:r>
              <a:rPr lang="en-US" sz="2400" b="1" dirty="0">
                <a:effectLst/>
                <a:latin typeface="Calibri,Helvetica,sans-serif"/>
              </a:rPr>
              <a:t>Unknown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global statistics,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matching of subgraphs (graphlets)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Relative Graphlets Frequency Distance (RGFD)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Graphlet Degree Distribution Agreement (GDDA)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alignment-based methods entropy measures (isomorphism)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,Helvetica,sans-serif"/>
              </a:rPr>
              <a:t>spectral methods (distance-based)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94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Null Models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We need null-models to compare our graph metrics in a principle and reproducible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124C1-30A5-4E42-B785-AA908950510B}"/>
              </a:ext>
            </a:extLst>
          </p:cNvPr>
          <p:cNvSpPr/>
          <p:nvPr/>
        </p:nvSpPr>
        <p:spPr bwMode="gray">
          <a:xfrm>
            <a:off x="2052084" y="1893772"/>
            <a:ext cx="1924493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Obtain a real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F200E-9864-44A6-BF90-333408443EBE}"/>
              </a:ext>
            </a:extLst>
          </p:cNvPr>
          <p:cNvSpPr/>
          <p:nvPr/>
        </p:nvSpPr>
        <p:spPr bwMode="gray">
          <a:xfrm>
            <a:off x="5054010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Generate a synthetic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D467A6-FAA4-4BD6-83FF-47FDFDB25E42}"/>
              </a:ext>
            </a:extLst>
          </p:cNvPr>
          <p:cNvSpPr/>
          <p:nvPr/>
        </p:nvSpPr>
        <p:spPr bwMode="gray">
          <a:xfrm>
            <a:off x="7928344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Compare networks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70D68-DCCC-45C8-8C83-CD6A1E0FEB56}"/>
              </a:ext>
            </a:extLst>
          </p:cNvPr>
          <p:cNvCxnSpPr>
            <a:cxnSpLocks/>
          </p:cNvCxnSpPr>
          <p:nvPr/>
        </p:nvCxnSpPr>
        <p:spPr bwMode="gray">
          <a:xfrm>
            <a:off x="3976577" y="2388186"/>
            <a:ext cx="10774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61DD8-0909-4842-BE4F-3FCEB1EF2DC1}"/>
              </a:ext>
            </a:extLst>
          </p:cNvPr>
          <p:cNvCxnSpPr>
            <a:cxnSpLocks/>
          </p:cNvCxnSpPr>
          <p:nvPr/>
        </p:nvCxnSpPr>
        <p:spPr bwMode="gray">
          <a:xfrm>
            <a:off x="6943061" y="2388186"/>
            <a:ext cx="9852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F98241-AA94-4676-A7F6-37DFFBCA2F65}"/>
              </a:ext>
            </a:extLst>
          </p:cNvPr>
          <p:cNvSpPr txBox="1"/>
          <p:nvPr/>
        </p:nvSpPr>
        <p:spPr bwMode="gray">
          <a:xfrm>
            <a:off x="691117" y="3502275"/>
            <a:ext cx="6251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Null-models are generate by synthetic graph generation procedures.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Graph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Kronecker Graph Model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FC75BB-19FF-4279-A82F-B6A112B7DEBC}"/>
              </a:ext>
            </a:extLst>
          </p:cNvPr>
          <p:cNvSpPr/>
          <p:nvPr/>
        </p:nvSpPr>
        <p:spPr bwMode="gray">
          <a:xfrm>
            <a:off x="1378689" y="2297810"/>
            <a:ext cx="180754" cy="180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FF1A68-031F-4A71-BEF0-67F20A7E45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559443" y="2388186"/>
            <a:ext cx="4926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7528488-A701-42C9-B6C9-34B47835554A}"/>
              </a:ext>
            </a:extLst>
          </p:cNvPr>
          <p:cNvSpPr/>
          <p:nvPr/>
        </p:nvSpPr>
        <p:spPr bwMode="gray">
          <a:xfrm>
            <a:off x="10260419" y="2297810"/>
            <a:ext cx="180754" cy="180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143291-5BBF-4996-AE92-B26D87F2212F}"/>
              </a:ext>
            </a:extLst>
          </p:cNvPr>
          <p:cNvCxnSpPr>
            <a:cxnSpLocks/>
          </p:cNvCxnSpPr>
          <p:nvPr/>
        </p:nvCxnSpPr>
        <p:spPr bwMode="gray">
          <a:xfrm flipV="1">
            <a:off x="9817395" y="2388185"/>
            <a:ext cx="443024" cy="6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35" grpId="0"/>
      <p:bldP spid="36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B67-131A-4185-950D-27966E2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00D2-16A0-4986-B37F-9F4E09E9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Construct validity:</a:t>
            </a:r>
            <a:r>
              <a:rPr lang="en-US" dirty="0"/>
              <a:t> measurements might not be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Conclusion validity: </a:t>
            </a:r>
            <a:r>
              <a:rPr lang="en-US" dirty="0"/>
              <a:t>instruments or methods adopted are not adequate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Internal validity: </a:t>
            </a:r>
            <a:r>
              <a:rPr lang="en-US" dirty="0"/>
              <a:t>relations of cause-effect might not be true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validity: </a:t>
            </a:r>
            <a:r>
              <a:rPr lang="en-US" dirty="0"/>
              <a:t>results do not generalize to slight changes in the data or context.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893D-519D-46BB-AB6F-598EDF9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BCF94-7D12-447E-9756-CE76FCA724BD}"/>
              </a:ext>
            </a:extLst>
          </p:cNvPr>
          <p:cNvSpPr txBox="1"/>
          <p:nvPr/>
        </p:nvSpPr>
        <p:spPr bwMode="gray">
          <a:xfrm>
            <a:off x="240244" y="4664509"/>
            <a:ext cx="11524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Recommended readings: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N.,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Apel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S. (2015, May). Views on internal and external validity in empirical software engineering. In Proceedings of the 37th International Conference on Software Engineering-Volume 1 (pp. 9-19). IEEE Press.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Wieringa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R. J. (2014).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 science methodology for information systems and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Springer.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Wohlin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Runeson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Höst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M., Ohlsson, M.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Regnell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Wesslén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A. (2012).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Experimentation in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5363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845726"/>
                <a:ext cx="9308427" cy="5678221"/>
              </a:xfrm>
            </p:spPr>
            <p:txBody>
              <a:bodyPr/>
              <a:lstStyle/>
              <a:p>
                <a:pPr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5A6065"/>
                    </a:solidFill>
                    <a:latin typeface="Arial" panose="020B0604020202020204" pitchFamily="34" charset="0"/>
                  </a:rPr>
                  <a:t>1. Basic Concepts</a:t>
                </a:r>
              </a:p>
              <a:p>
                <a:pPr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i="0" u="none" strike="noStrike" dirty="0">
                    <a:solidFill>
                      <a:srgbClr val="5A6065"/>
                    </a:solidFill>
                    <a:effectLst/>
                    <a:latin typeface="Arial" panose="020B0604020202020204" pitchFamily="34" charset="0"/>
                  </a:rPr>
                  <a:t>2. Network Metrics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Node degree distribution: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Network diameter (average shortest path length)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Clustering coefficient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Connectivity (node distribution across components)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Comparing Networks</a:t>
                </a:r>
              </a:p>
              <a:p>
                <a:r>
                  <a:rPr lang="en-US" sz="1800" dirty="0"/>
                  <a:t>3. Null Models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Threats to Validity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Random Graph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Small-World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Kronecker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Deep Generative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845726"/>
                <a:ext cx="9308427" cy="5678221"/>
              </a:xfrm>
              <a:blipFill>
                <a:blip r:embed="rId2"/>
                <a:stretch>
                  <a:fillRect l="-1506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938676" y="5060705"/>
            <a:ext cx="9969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This means that the clustering coefficient of a random graph is small. 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Because a</a:t>
            </a:r>
            <a:r>
              <a:rPr lang="en-US" sz="2400" dirty="0">
                <a:effectLst/>
                <a:latin typeface="Arial" panose="020B0604020202020204" pitchFamily="34" charset="0"/>
              </a:rPr>
              <a:t>s we generate bigger random graphs with a fixed average degree </a:t>
            </a:r>
            <a:r>
              <a:rPr lang="en-US" sz="2400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sz="2400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𝑁𝑢𝑚𝑒𝑟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𝑇𝑟𝑖𝑎𝑛𝑔𝑙𝑒𝑠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𝑐𝑜𝑛𝑡𝑎𝑖𝑛𝑖𝑛𝑑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EBF336-F543-4A2D-A116-194D334E4739}"/>
              </a:ext>
            </a:extLst>
          </p:cNvPr>
          <p:cNvSpPr txBox="1"/>
          <p:nvPr/>
        </p:nvSpPr>
        <p:spPr bwMode="gray">
          <a:xfrm>
            <a:off x="3842741" y="2820904"/>
            <a:ext cx="624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Expected local clustering coefficient = p</a:t>
            </a:r>
          </a:p>
        </p:txBody>
      </p:sp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919" y="5246693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796357" y="5996953"/>
                <a:ext cx="2262104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96357" y="5996953"/>
                <a:ext cx="2262104" cy="746808"/>
              </a:xfrm>
              <a:prstGeom prst="rect">
                <a:avLst/>
              </a:prstGeom>
              <a:blipFill>
                <a:blip r:embed="rId3"/>
                <a:stretch>
                  <a:fillRect l="-2156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49A-3D58-41E2-91B6-D8BF554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dirty="0"/>
                  <a:t>Given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Learn a model of this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Generate new graphs by sampling from this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blipFill>
                <a:blip r:embed="rId2"/>
                <a:stretch>
                  <a:fillRect l="-1277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A2C8-4789-4259-AC62-7A62DD7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/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1. How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Optimize the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Maximum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g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r>
                  <a:rPr lang="en-US" dirty="0"/>
                  <a:t>which means to find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that for the observed datapoints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has the highest value, among all possible choices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blipFill>
                <a:blip r:embed="rId3"/>
                <a:stretch>
                  <a:fillRect l="-6201" t="-1134" b="-1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/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2. How to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2.1 sample from a normal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2.2 transform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via a function 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follow a complex function f.</a:t>
                </a:r>
              </a:p>
              <a:p>
                <a:endParaRPr lang="en-US" dirty="0"/>
              </a:p>
              <a:p>
                <a:r>
                  <a:rPr lang="en-US" u="sng" dirty="0"/>
                  <a:t>How to determine </a:t>
                </a:r>
                <a:r>
                  <a:rPr lang="en-US" b="1" i="1" u="sng" dirty="0">
                    <a:latin typeface="Univers Light" panose="020B0604020202020204" pitchFamily="34" charset="0"/>
                  </a:rPr>
                  <a:t>f </a:t>
                </a:r>
                <a:r>
                  <a:rPr lang="en-US" u="sng" dirty="0"/>
                  <a:t>?</a:t>
                </a:r>
              </a:p>
              <a:p>
                <a:r>
                  <a:rPr lang="en-US" dirty="0"/>
                  <a:t>Use a deep neural network to train it, for instance and Recurrent Neural Network (auto-regressive model)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blipFill>
                <a:blip r:embed="rId4"/>
                <a:stretch>
                  <a:fillRect l="-781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2072-00BE-4B46-B914-C5BDF9B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 -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</p:spPr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goal of learning generative models of graphs is to learn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over graphs,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B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ased on a set of observed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sampled from data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here each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may have a different number of nodes and edges.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When representing G ∈ set of G, we further assume that we may observe any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equal probability,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= 1/n! ,∀π ∈ Π. 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Therefore, the generative model needs to be capable of generating graphs even when each graph could have exponentially many representations, 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This is clearly distinct and more challenging than previous generative models for images, text, and time series…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  <a:blipFill>
                <a:blip r:embed="rId2"/>
                <a:stretch>
                  <a:fillRect l="-1275" t="-986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3854-AADB-4D56-8FC6-AC04D6A6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581528746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4F2-5DA2-4B7C-BB37-8627924E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sample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In an auto-regressive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used for density estimation and for sampling</a:t>
                </a:r>
              </a:p>
              <a:p>
                <a:endParaRPr lang="en-US" dirty="0"/>
              </a:p>
              <a:p>
                <a:r>
                  <a:rPr lang="en-US" dirty="0"/>
                  <a:t>Relies on the Chain Rule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and t is the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dimension, for instance, if x is a sentence,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word.</a:t>
                </a:r>
              </a:p>
              <a:p>
                <a:r>
                  <a:rPr lang="en-US" dirty="0"/>
                  <a:t>In the case of graph generation,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action of adding a node or an edge.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  <a:blipFill>
                <a:blip r:embed="rId2"/>
                <a:stretch>
                  <a:fillRect l="-1275" b="-13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D603-7F4C-4320-A75A-E363F69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75A1-C737-4D36-B1A5-79E232EC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8FF4-7657-446F-81E2-9C4FC82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23BC-2C38-4932-B802-3451256AC6C0}"/>
              </a:ext>
            </a:extLst>
          </p:cNvPr>
          <p:cNvSpPr txBox="1"/>
          <p:nvPr/>
        </p:nvSpPr>
        <p:spPr bwMode="gray">
          <a:xfrm>
            <a:off x="-11415" y="5952929"/>
            <a:ext cx="707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You, J., et al., 2018,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in proc. of the 35th International Conference on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Jures</a:t>
            </a:r>
            <a:r>
              <a:rPr lang="en-US" sz="1200" dirty="0"/>
              <a:t> Leskovec, slides CS224W: Machine Learning with Graphs | 2021 | Lecture 15.2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F46BF-6492-4ED1-B78F-100AFF13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5" y="929881"/>
            <a:ext cx="5500731" cy="223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24AD-DDFC-4015-960B-CE237C7A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77" y="2045683"/>
            <a:ext cx="3176967" cy="359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6496F-8F90-4707-8CED-647F6DD4A3EE}"/>
              </a:ext>
            </a:extLst>
          </p:cNvPr>
          <p:cNvSpPr txBox="1"/>
          <p:nvPr/>
        </p:nvSpPr>
        <p:spPr bwMode="gray">
          <a:xfrm>
            <a:off x="6112184" y="1790536"/>
            <a:ext cx="3589661" cy="3481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Graph Sequence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/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G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nodes under node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blipFill>
                <a:blip r:embed="rId5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/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{1,…,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an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adjacency vector representing the edges between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and the previous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are already in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the graph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blipFill>
                <a:blip r:embed="rId6"/>
                <a:stretch>
                  <a:fillRect l="-781" t="-147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AF3A26A-4B61-4CD0-826C-9C3B1EFE7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177" y="3693061"/>
            <a:ext cx="4140425" cy="424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BC4EF-AFC0-4AC7-9843-6B5AFAF1313D}"/>
              </a:ext>
            </a:extLst>
          </p:cNvPr>
          <p:cNvSpPr txBox="1"/>
          <p:nvPr/>
        </p:nvSpPr>
        <p:spPr bwMode="gray">
          <a:xfrm>
            <a:off x="7962561" y="4447752"/>
            <a:ext cx="2583423" cy="276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Adjacency matrices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F9A24E-AEED-4106-B2D4-CD3D718E5CDD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 bwMode="gray">
          <a:xfrm rot="16200000" flipV="1">
            <a:off x="8466283" y="3659762"/>
            <a:ext cx="321232" cy="125474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6577A-E721-4134-88CD-4B20902CF2BC}"/>
              </a:ext>
            </a:extLst>
          </p:cNvPr>
          <p:cNvSpPr/>
          <p:nvPr/>
        </p:nvSpPr>
        <p:spPr bwMode="gray">
          <a:xfrm>
            <a:off x="7834186" y="4080801"/>
            <a:ext cx="3306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/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A common way to represent a graph is using an adjacency matrix A. This requires a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maps nodes to rows/columns of the adjacency matrix. 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</a:rPr>
                  <a:t>More specifically,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function over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𝑣𝑛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of (v1,...,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vn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)).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blipFill>
                <a:blip r:embed="rId8"/>
                <a:stretch>
                  <a:fillRect l="-1002" t="-156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ED7CADCD-236D-4162-A32C-916CBDD82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956" y="4724547"/>
            <a:ext cx="4352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Browse over a few datasets that have </a:t>
            </a:r>
            <a:r>
              <a:rPr lang="en-US" dirty="0" err="1"/>
              <a:t>spatio</a:t>
            </a:r>
            <a:r>
              <a:rPr lang="en-US" dirty="0"/>
              <a:t>-temporal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one or two examples using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at how networks compare </a:t>
            </a:r>
            <a:r>
              <a:rPr lang="en-US" dirty="0" err="1"/>
              <a:t>w.r.t.</a:t>
            </a:r>
            <a:r>
              <a:rPr lang="en-US" dirty="0"/>
              <a:t> metrics, do you see something surprising?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8596-B6FC-4DDA-BBC4-9C181F36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060BA-A2BB-4349-B5CA-8FCFEF71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</p:spPr>
            <p:txBody>
              <a:bodyPr/>
              <a:lstStyle/>
              <a:p>
                <a:r>
                  <a:rPr lang="en-US" dirty="0"/>
                  <a:t>A graph G is defined by:</a:t>
                </a:r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where:</a:t>
                </a:r>
                <a:endParaRPr lang="en-US" dirty="0">
                  <a:effectLst/>
                </a:endParaRPr>
              </a:p>
              <a:p>
                <a:r>
                  <a:rPr lang="en-US" dirty="0"/>
                  <a:t>- </a:t>
                </a:r>
                <a:r>
                  <a:rPr lang="en-US" i="1" dirty="0">
                    <a:effectLst/>
                  </a:rPr>
                  <a:t>V</a:t>
                </a:r>
                <a:r>
                  <a:rPr lang="en-US" dirty="0">
                    <a:effectLst/>
                  </a:rPr>
                  <a:t> is a set of elements</a:t>
                </a:r>
                <a:r>
                  <a:rPr lang="en-US" dirty="0"/>
                  <a:t> called nodes or vertices (singular: vertex), </a:t>
                </a:r>
              </a:p>
              <a:p>
                <a:r>
                  <a:rPr lang="en-US" dirty="0">
                    <a:effectLst/>
                  </a:rPr>
                  <a:t>- </a:t>
                </a:r>
                <a:r>
                  <a:rPr lang="en-US" i="1" dirty="0">
                    <a:effectLst/>
                  </a:rPr>
                  <a:t>E</a:t>
                </a:r>
                <a:r>
                  <a:rPr lang="en-US" dirty="0"/>
                  <a:t> is a set of paired vertices, whose elements are called links or edges .</a:t>
                </a:r>
              </a:p>
              <a:p>
                <a:endParaRPr lang="en-US" dirty="0"/>
              </a:p>
              <a:p>
                <a:r>
                  <a:rPr lang="en-US" dirty="0"/>
                  <a:t>The edges and nodes can have attributes associated to them.</a:t>
                </a:r>
              </a:p>
              <a:p>
                <a:endParaRPr lang="en-US" dirty="0"/>
              </a:p>
              <a:p>
                <a:r>
                  <a:rPr lang="en-US" b="1" dirty="0"/>
                  <a:t>Weighted Graph</a:t>
                </a:r>
              </a:p>
              <a:p>
                <a:r>
                  <a:rPr lang="en-US" dirty="0"/>
                  <a:t>In the case of weights associated to the edges (e.g., to represent strength of dependencies), the graph is called a weighted Graph.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060BA-A2BB-4349-B5CA-8FCFEF71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  <a:blipFill>
                <a:blip r:embed="rId2"/>
                <a:stretch>
                  <a:fillRect l="-127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B4D4-D8F5-4195-8C72-156A342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(DAG)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6564"/>
              </a:xfrm>
            </p:spPr>
            <p:txBody>
              <a:bodyPr/>
              <a:lstStyle/>
              <a:p>
                <a:r>
                  <a:rPr lang="en-US" sz="2000" dirty="0"/>
                  <a:t>G=(N,E) or (V,E)</a:t>
                </a:r>
              </a:p>
              <a:p>
                <a:r>
                  <a:rPr lang="en-US" sz="2000" dirty="0"/>
                  <a:t>Node (vertex)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6564"/>
              </a:xfrm>
              <a:blipFill>
                <a:blip r:embed="rId3"/>
                <a:stretch>
                  <a:fillRect l="-1328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/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N = number of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number of edges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N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nodes not in whiskers (size of largest biconnected component)</a:t>
                </a:r>
                <a:endParaRPr lang="en-US" sz="2000" dirty="0">
                  <a:effectLst/>
                  <a:latin typeface="Arial" panose="020B060402020202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of edges in biconnected component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blipFill>
                <a:blip r:embed="rId3"/>
                <a:stretch>
                  <a:fillRect l="-4970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Network Metrics</a:t>
            </a:r>
          </a:p>
        </p:txBody>
      </p:sp>
    </p:spTree>
    <p:extLst>
      <p:ext uri="{BB962C8B-B14F-4D97-AF65-F5344CB8AC3E}">
        <p14:creationId xmlns:p14="http://schemas.microsoft.com/office/powerpoint/2010/main" val="2906774342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2738</Words>
  <Application>Microsoft Office PowerPoint</Application>
  <PresentationFormat>Widescreen</PresentationFormat>
  <Paragraphs>564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Calibri,Helvetica,sans-serif</vt:lpstr>
      <vt:lpstr>Cambria Math</vt:lpstr>
      <vt:lpstr>Lucida Grande</vt:lpstr>
      <vt:lpstr>Times New Roman</vt:lpstr>
      <vt:lpstr>Univers Light</vt:lpstr>
      <vt:lpstr>Verdana</vt:lpstr>
      <vt:lpstr>HPI PPT-Template</vt:lpstr>
      <vt:lpstr>Graph Metrics and Data Generation Models lecture-2  Course on Graph Neural Networks (Summer Term 22) </vt:lpstr>
      <vt:lpstr>Lecture topics</vt:lpstr>
      <vt:lpstr>Basic Concepts</vt:lpstr>
      <vt:lpstr>Graph Definition</vt:lpstr>
      <vt:lpstr>Types of graphs</vt:lpstr>
      <vt:lpstr>Node and Edge degrees</vt:lpstr>
      <vt:lpstr>Adjacency matrix</vt:lpstr>
      <vt:lpstr>Most real-world networks are sparse</vt:lpstr>
      <vt:lpstr>Network Metrics</vt:lpstr>
      <vt:lpstr>Node Degree Distribution P(k)=N_k/N</vt:lpstr>
      <vt:lpstr>Network Diameter (or geodesic distance) </vt:lpstr>
      <vt:lpstr>Clustering coefficient C_i</vt:lpstr>
      <vt:lpstr>Connectivity S</vt:lpstr>
      <vt:lpstr>Empirical values (Flickr)</vt:lpstr>
      <vt:lpstr>Comparing some networks</vt:lpstr>
      <vt:lpstr>Other ways of comparing networks</vt:lpstr>
      <vt:lpstr>Null Models</vt:lpstr>
      <vt:lpstr>Motivation</vt:lpstr>
      <vt:lpstr>Threats to validity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Deep Generative Models</vt:lpstr>
      <vt:lpstr>Deep Generative Models - Challenge</vt:lpstr>
      <vt:lpstr>Deep Generative Model</vt:lpstr>
      <vt:lpstr>Graph RNN [You et al. 2018]</vt:lpstr>
      <vt:lpstr>Suggested 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66</cp:revision>
  <dcterms:created xsi:type="dcterms:W3CDTF">2020-11-11T09:19:24Z</dcterms:created>
  <dcterms:modified xsi:type="dcterms:W3CDTF">2022-05-03T13:05:37Z</dcterms:modified>
</cp:coreProperties>
</file>