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3" r:id="rId2"/>
    <p:sldId id="387" r:id="rId3"/>
    <p:sldId id="384" r:id="rId4"/>
    <p:sldId id="261" r:id="rId5"/>
    <p:sldId id="391" r:id="rId6"/>
    <p:sldId id="386" r:id="rId7"/>
    <p:sldId id="388" r:id="rId8"/>
    <p:sldId id="385" r:id="rId9"/>
    <p:sldId id="257" r:id="rId10"/>
    <p:sldId id="258" r:id="rId11"/>
    <p:sldId id="259" r:id="rId12"/>
    <p:sldId id="260" r:id="rId13"/>
    <p:sldId id="263" r:id="rId14"/>
    <p:sldId id="262" r:id="rId15"/>
    <p:sldId id="3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EC51D-A2E7-4BB9-85E0-E272DA3157DA}">
          <p14:sldIdLst>
            <p14:sldId id="383"/>
            <p14:sldId id="387"/>
            <p14:sldId id="384"/>
            <p14:sldId id="261"/>
            <p14:sldId id="391"/>
            <p14:sldId id="386"/>
            <p14:sldId id="388"/>
            <p14:sldId id="385"/>
            <p14:sldId id="257"/>
            <p14:sldId id="258"/>
            <p14:sldId id="259"/>
            <p14:sldId id="260"/>
            <p14:sldId id="263"/>
            <p14:sldId id="262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507" autoAdjust="0"/>
  </p:normalViewPr>
  <p:slideViewPr>
    <p:cSldViewPr snapToGrid="0">
      <p:cViewPr varScale="1">
        <p:scale>
          <a:sx n="53" d="100"/>
          <a:sy n="53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83A0-3355-4AD7-940B-2E78D07ECA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72DC-1F10-486E-9BE3-E14F89D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Phenomenon</a:t>
            </a:r>
            <a:r>
              <a:rPr lang="en-US" dirty="0"/>
              <a:t>: Failure cascades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Model</a:t>
            </a:r>
            <a:r>
              <a:rPr lang="en-US" dirty="0"/>
              <a:t>: Anomaly detection on multiple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Mitigation</a:t>
            </a:r>
            <a:r>
              <a:rPr lang="en-US" dirty="0"/>
              <a:t>: Classify which anomalies are </a:t>
            </a:r>
            <a:r>
              <a:rPr lang="en-US" dirty="0" err="1"/>
              <a:t>spatio</a:t>
            </a:r>
            <a:r>
              <a:rPr lang="en-US" dirty="0"/>
              <a:t>-temporal dependent (i.e., potentially causally connected)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72DC-1F10-486E-9BE3-E14F89D8A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7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93302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32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82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7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8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6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856991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161562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45971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785356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36671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523980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0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2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1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F1A4CB2-B0C7-4AF6-92A0-AEF25DAE34D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e_discovery_rate" TargetMode="External"/><Relationship Id="rId7" Type="http://schemas.openxmlformats.org/officeDocument/2006/relationships/hyperlink" Target="https://en.wikipedia.org/wiki/Ornstein%E2%80%93Uhlenbeck_process" TargetMode="External"/><Relationship Id="rId2" Type="http://schemas.openxmlformats.org/officeDocument/2006/relationships/hyperlink" Target="https://en.wikipedia.org/wiki/Granger_causality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pi.uni-potsdam.de/giese/bibadmin/uploads/pdf/vyetrenko2020get.pdf" TargetMode="External"/><Relationship Id="rId5" Type="http://schemas.openxmlformats.org/officeDocument/2006/relationships/hyperlink" Target="https://en.wikipedia.org/wiki/Stylized_fact" TargetMode="External"/><Relationship Id="rId4" Type="http://schemas.openxmlformats.org/officeDocument/2006/relationships/hyperlink" Target="https://towardsdatascience.com/17-types-of-similarity-and-dissimilarity-measures-used-in-data-science-3eb914d268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123712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</a:t>
            </a:r>
            <a:r>
              <a:rPr lang="en-US" sz="4400" b="1"/>
              <a:t>Scope Overview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(Summer Term 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0270-1B60-AA04-26FE-4FCC2FCC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EC9D-6595-A48F-26C1-60F406A8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42311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Trade-offs of calibrating based on priors versus directly learning a threshold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 Role of false negatives (what if an outlier is not detected?). Maybe we can use some false discover rate (FDR) technique [2] (which is adaptive and scalable!).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What happens as the more knowledge about the non-stationary process is collected, could we recalibrate based on an increase in belief?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Maybe we could transfer calibrations across similar services, where similarity could be a combination of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graph </a:t>
            </a:r>
            <a:r>
              <a:rPr lang="en-US" sz="1400" b="1" dirty="0" err="1">
                <a:effectLst/>
                <a:latin typeface="+mj-lt"/>
                <a:ea typeface="Verdana" panose="020B0604030504040204" pitchFamily="34" charset="0"/>
              </a:rPr>
              <a:t>isormophism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and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distance/similarity metric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[3] based on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stylized facts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[4][5]</a:t>
            </a:r>
          </a:p>
        </p:txBody>
      </p:sp>
    </p:spTree>
    <p:extLst>
      <p:ext uri="{BB962C8B-B14F-4D97-AF65-F5344CB8AC3E}">
        <p14:creationId xmlns:p14="http://schemas.microsoft.com/office/powerpoint/2010/main" val="241354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4E01-75D4-5FC7-E075-630465F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WP-2 – Root-Cause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A1FE-1DB7-E619-FE52-FB6C3CCC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58"/>
            <a:ext cx="10515600" cy="5901042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We would work towards the goal of identifying the bottleneck (root-causes) of an anomaly. This might require ranking the services/nodes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w.r.t.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to probability of being the bottleneck (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mentioned having read work in this direction).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Ranking could be done via graph matching. We would need to generate a few patterns of failures (3 or 4). Each pattern is graph pattern. These patterns would be used to train a classification model that given a new failure trace, it would provide the probability of that failure trace being from any of the known patterns.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One scenario that could be used is do detect the phenomenon of confounding. We discussed the possible confounding of the caches in containers 1 and 2 on the dependencies between time series delay time in service-1 and response time service-2. We would need to manipulate the size of caches in container 1 and 2 and the strength (number of calls) of dependency between service 1 and 2. For that, either the students or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would need to help produce data.</a:t>
            </a:r>
          </a:p>
        </p:txBody>
      </p:sp>
    </p:spTree>
    <p:extLst>
      <p:ext uri="{BB962C8B-B14F-4D97-AF65-F5344CB8AC3E}">
        <p14:creationId xmlns:p14="http://schemas.microsoft.com/office/powerpoint/2010/main" val="303319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9B4-2F40-31E7-15E9-4AE33144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WP-3 – Evolving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D266-6446-F73F-8F6C-FDA6A24A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844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Changes: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Adding an instance  added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Removing an instance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Partial or weaken connections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Impact: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These structural changes would affect the reliability of the previous models to generalize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Evaluation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: Measure how robust are the models to these changes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4B99-EBFF-BC5A-8DD9-3C4CFC6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WP-3 Heuristics for STG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B57F-C05D-D055-F5C6-422D5A73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35348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Store the history of graph in a single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history comprises actions of addition and deletion of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Matching would be affected by the order of these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approximate the real temporal query with the structural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The difference between maximum and minimum deletions would provide a lifespan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detect anomaly beyond the attribute level, but also at the graph level.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85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0A-DDC3-7858-5AB6-1E42BBB4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F758-11FE-2C46-A320-E000D1C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[1] 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https://en.wikipedia.org/wiki/Granger_causality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[2]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https://en.wikipedia.org/wiki/False_discovery_rate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[3]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https://towardsdatascience.com/17-types-of-similarity-and-dissimilarity-measures-used-in-data-science-3eb914d2681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[4] Short definition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5"/>
              </a:rPr>
              <a:t>https://en.wikipedia.org/wiki/Stylized_fact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[5] Look at section 2.2 of this paper - Get Real: Realism Metrics for Robust Limit Order Book Market Simulations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6"/>
              </a:rPr>
              <a:t>https://www.hpi.uni-potsdam.de/giese/bibadmin/uploads/pdf/vyetrenko2020get.pdf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[6]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7"/>
              </a:rPr>
              <a:t>https://en.wikipedia.org/wiki/Ornstein%E2%80%93Uhlenbeck_process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5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463995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9D8-E424-8CEC-3F08-BB48438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99AF-8171-6339-E6F3-D272B610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49" y="1140880"/>
            <a:ext cx="11796665" cy="5285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Time Series: </a:t>
            </a:r>
            <a:r>
              <a:rPr lang="en-US" dirty="0"/>
              <a:t>a sequential set of data points labelled with temporal stamps (discrete or continuous)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Anomaly</a:t>
            </a:r>
            <a:r>
              <a:rPr lang="en-US" dirty="0"/>
              <a:t>: an outlier in a time series representing resource usage of a webservice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</a:t>
            </a:r>
            <a:r>
              <a:rPr lang="en-US" dirty="0"/>
              <a:t>: event that happens after an anomaly happens to 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</a:t>
            </a:r>
            <a:r>
              <a:rPr lang="en-US" dirty="0"/>
              <a:t>: event that happens when a failure on one service affects another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 Graph</a:t>
            </a:r>
            <a:r>
              <a:rPr lang="en-US" dirty="0"/>
              <a:t>: a graph where a node is a service, and an edge represents the propagation of a failure from one service to another at given moment in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Matching</a:t>
            </a:r>
            <a:r>
              <a:rPr lang="en-US" dirty="0"/>
              <a:t>: Given a subgraph (source), search for subgraphs on a larger graph (target). Produces a ranking of subgraphs with respect to similarity to the source subgraph.</a:t>
            </a:r>
          </a:p>
          <a:p>
            <a:r>
              <a:rPr lang="en-US" b="1" dirty="0"/>
              <a:t>Perturbations (tentative) – </a:t>
            </a:r>
            <a:r>
              <a:rPr lang="en-US" dirty="0"/>
              <a:t>should affect the ability to do graph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nodes: add nodes (instances), modify features (connectivity, current load),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edges: remove edges, alter temporal information, etc.</a:t>
            </a:r>
          </a:p>
        </p:txBody>
      </p:sp>
    </p:spTree>
    <p:extLst>
      <p:ext uri="{BB962C8B-B14F-4D97-AF65-F5344CB8AC3E}">
        <p14:creationId xmlns:p14="http://schemas.microsoft.com/office/powerpoint/2010/main" val="34731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57-7591-73FC-813D-47BBC7B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15B3-9728-CAF3-316D-D505AF20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/>
          <a:lstStyle/>
          <a:p>
            <a:r>
              <a:rPr lang="en-US" b="1" dirty="0"/>
              <a:t>WP-1 Anomaly Detection (Time Series)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Identify which anomalies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Resource usage time series;  </a:t>
            </a:r>
            <a:r>
              <a:rPr lang="en-US" b="1" dirty="0"/>
              <a:t>Output</a:t>
            </a:r>
            <a:r>
              <a:rPr lang="en-US" dirty="0"/>
              <a:t>: List of services with correlated anomalies</a:t>
            </a:r>
          </a:p>
          <a:p>
            <a:r>
              <a:rPr lang="en-US" b="1" dirty="0"/>
              <a:t>WP-2 Failure Propagation Classification (Graph Matching)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2.1</a:t>
            </a:r>
            <a:r>
              <a:rPr lang="en-US" dirty="0"/>
              <a:t>: Generate Failure Propagation Graphs (for training/testing)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Input: </a:t>
            </a:r>
            <a:r>
              <a:rPr lang="en-US" dirty="0"/>
              <a:t>from WP1; </a:t>
            </a:r>
            <a:r>
              <a:rPr lang="en-US" b="1" dirty="0"/>
              <a:t>Output:</a:t>
            </a:r>
            <a:r>
              <a:rPr lang="en-US" dirty="0"/>
              <a:t> Graph Database with Temporal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2.2</a:t>
            </a:r>
            <a:r>
              <a:rPr lang="en-US" dirty="0"/>
              <a:t>: Categorize Failure Propagation Graphs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  <a:p>
            <a:r>
              <a:rPr lang="en-US" b="1" dirty="0"/>
              <a:t>WP-3 Robustness under Perturbations (Evolving Graphs)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Generalize results of Goal 2.2 for changes in the edges and/or node features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Modified System Graph and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24653-6B17-10CC-1677-D28CAE78B1E5}"/>
              </a:ext>
            </a:extLst>
          </p:cNvPr>
          <p:cNvSpPr/>
          <p:nvPr/>
        </p:nvSpPr>
        <p:spPr bwMode="gray">
          <a:xfrm>
            <a:off x="99587" y="959667"/>
            <a:ext cx="11899491" cy="1566250"/>
          </a:xfrm>
          <a:prstGeom prst="round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6F163-DD39-B589-048C-4FE1F7D9DFF2}"/>
              </a:ext>
            </a:extLst>
          </p:cNvPr>
          <p:cNvSpPr/>
          <p:nvPr/>
        </p:nvSpPr>
        <p:spPr bwMode="gray">
          <a:xfrm>
            <a:off x="99588" y="2525917"/>
            <a:ext cx="11852165" cy="2245259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2592-BD4C-90BE-7075-1AFF1598E38F}"/>
              </a:ext>
            </a:extLst>
          </p:cNvPr>
          <p:cNvSpPr/>
          <p:nvPr/>
        </p:nvSpPr>
        <p:spPr bwMode="gray">
          <a:xfrm>
            <a:off x="99588" y="4827244"/>
            <a:ext cx="11852165" cy="156625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4C84-5C8F-BA23-DFFF-80FE7EC0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format for 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6A3A-92D1-5DB5-BF3D-39F90B7F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854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Each goal should have the following triad: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phenomenon description and how to reproduce it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Data Generation Process + Metrics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model that abstracts the irrelevant details and explains the essence of </a:t>
            </a:r>
            <a:r>
              <a:rPr lang="en-US" sz="2000">
                <a:latin typeface="+mj-lt"/>
                <a:ea typeface="Verdana" panose="020B0604030504040204" pitchFamily="34" charset="0"/>
              </a:rPr>
              <a:t>the phenomenon</a:t>
            </a: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Assumptions + Representation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strategy/solution to mitigate the negative effects of the phenomenon.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Algorithms + Evaluation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9863-02CD-5A31-2DEE-1FDFF73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Tasks Milestones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2EF125-13B4-3280-9086-D5E51FF203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8241" y="959353"/>
          <a:ext cx="11474448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48">
                  <a:extLst>
                    <a:ext uri="{9D8B030D-6E8A-4147-A177-3AD203B41FA5}">
                      <a16:colId xmlns:a16="http://schemas.microsoft.com/office/drawing/2014/main" val="950524323"/>
                    </a:ext>
                  </a:extLst>
                </a:gridCol>
                <a:gridCol w="9163474">
                  <a:extLst>
                    <a:ext uri="{9D8B030D-6E8A-4147-A177-3AD203B41FA5}">
                      <a16:colId xmlns:a16="http://schemas.microsoft.com/office/drawing/2014/main" val="1152934117"/>
                    </a:ext>
                  </a:extLst>
                </a:gridCol>
                <a:gridCol w="1910626">
                  <a:extLst>
                    <a:ext uri="{9D8B030D-6E8A-4147-A177-3AD203B41FA5}">
                      <a16:colId xmlns:a16="http://schemas.microsoft.com/office/drawing/2014/main" val="995141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7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data generation for anomaly detection (training vs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6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anomaly association estimation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usage timeseries,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correlation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41861"/>
                  </a:ext>
                </a:extLst>
              </a:tr>
              <a:tr h="5607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data generation for the failure propagation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correlation matrix and adjacency matrix,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set of subgraphs)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10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graph matching (choose 3 algorithms: GNN and heuristics-based)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pattern subgraphs, testing subgraph; </a:t>
                      </a:r>
                      <a:r>
                        <a:rPr lang="en-US" sz="1800" u="sng" dirty="0"/>
                        <a:t>outputs</a:t>
                      </a:r>
                      <a:r>
                        <a:rPr lang="en-US" sz="1800" dirty="0"/>
                        <a:t>: ranking of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5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perturbation on the original system graph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type of perturbation;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new anomaly data, new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evaluation of the Anomaly Association under system graph perturbation (new anomaly data)</a:t>
                      </a:r>
                    </a:p>
                    <a:p>
                      <a:pPr algn="l"/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new anomaly data;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accuracy of anomaly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7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evaluation of Graph Matching under system graph perturbation (new failure propagation data)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new propagation data;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accuracy of graph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July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80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52573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Extra-Slides </a:t>
            </a:r>
            <a:br>
              <a:rPr lang="en-US" sz="4400" b="1" dirty="0"/>
            </a:br>
            <a:r>
              <a:rPr lang="en-US" sz="4400" b="1" dirty="0"/>
              <a:t>(Idea Generation)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986-276A-3389-9592-4618603C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Anomaly Detection – Possible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9BB-68D3-6B04-182B-06FAAA57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a temporal Graph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graph query templates based on the System Network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given set of services search for anomalies within a time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candidate Graph Queries for each Anomaly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 a Granger Causality Model for the outcome of each Graph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Temporal Centrality Metric (TCM) for each Subgraph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between TCMs, corresponding node in the Graph Query result, and ground truth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Original data to Generate a Synthetic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 the same methods on the new data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20618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39F-C091-6D76-7391-38DBF645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–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CA9D-35A1-7F00-AAB4-0673981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71"/>
            <a:ext cx="10515600" cy="568532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Data for experiments would be based on </a:t>
            </a:r>
            <a:r>
              <a:rPr lang="en-US" sz="1800" dirty="0" err="1">
                <a:effectLst/>
                <a:latin typeface="+mj-lt"/>
                <a:ea typeface="Verdana" panose="020B0604030504040204" pitchFamily="34" charset="0"/>
              </a:rPr>
              <a:t>Iqras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 scenario and current approach - "outlier detection on non-stationary time series* by means of calibrating thresholds from priors"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could already use it "as it is" and an apply a comparative techniques like Message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Passing (today’s lecture) or 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Granger Causality [1] to discover which services are dependent on each other and, hence, possibly the direction of propagation of an anomaly.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need simulate partial observability,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e.g., a failure in one component is not logged (silently failing). This could be simulated by adding a gap in a failure trace. Failure trace is a sequence of components that failed.</a:t>
            </a: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*We have previously work with students on generating non-stationary time series. We adopted the </a:t>
            </a:r>
            <a:r>
              <a:rPr lang="en-US" sz="1400" i="1" dirty="0" err="1">
                <a:effectLst/>
                <a:latin typeface="Calibri,Helvetica,sans-serif,EmojiFont,Apple Color Emoji,Segoe UI Emoji,NotoColorEmoji,Segoe UI Symbol,Android Emoji,EmojiSymbols"/>
              </a:rPr>
              <a:t>Ohrstein-Uhlenbeck</a:t>
            </a: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 process [6], which is basically an AR(1) model, Auto-Regressive Model that shifts only the mean, but keeps variance constant</a:t>
            </a:r>
            <a:endParaRPr lang="en-US" sz="1400" i="1" dirty="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27434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Graph Metrics and Random Models</Template>
  <TotalTime>150</TotalTime>
  <Words>1551</Words>
  <Application>Microsoft Office PowerPoint</Application>
  <PresentationFormat>Widescreen</PresentationFormat>
  <Paragraphs>136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Calibri,Helvetica,sans-serif,EmojiFont,Apple Color Emoji,Segoe UI Emoji,NotoColorEmoji,Segoe UI Symbol,Android Emoji,EmojiSymbols</vt:lpstr>
      <vt:lpstr>Calibri,sans-serif</vt:lpstr>
      <vt:lpstr>Verdana</vt:lpstr>
      <vt:lpstr>HPI PPT-Template</vt:lpstr>
      <vt:lpstr>Project Scope Overview  Course on Machine Learning on Spatio-Temporal Graphs (Summer Term 22)</vt:lpstr>
      <vt:lpstr>Terminology</vt:lpstr>
      <vt:lpstr>Summary of Working Packages</vt:lpstr>
      <vt:lpstr>Planning format for each goal</vt:lpstr>
      <vt:lpstr>Design Tasks Milestones</vt:lpstr>
      <vt:lpstr>End</vt:lpstr>
      <vt:lpstr>Extra-Slides  (Idea Generation) Course on Graph Neural Networks (Summer Term 22) </vt:lpstr>
      <vt:lpstr>WP-1 Anomaly Detection – Possible Tasks</vt:lpstr>
      <vt:lpstr>WP-1 – Anomaly Detection</vt:lpstr>
      <vt:lpstr>WP-1 Clarifications</vt:lpstr>
      <vt:lpstr>WP-2 – Root-Cause Identification</vt:lpstr>
      <vt:lpstr>WP-3 – Evolving Graphs</vt:lpstr>
      <vt:lpstr>WP-3 Heuristics for STG Matching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 Course on Graph Neural Networks (Summer Term 22) </dc:title>
  <dc:creator>Christian Adriano</dc:creator>
  <cp:lastModifiedBy>Christian Adriano</cp:lastModifiedBy>
  <cp:revision>14</cp:revision>
  <dcterms:created xsi:type="dcterms:W3CDTF">2022-05-10T07:07:48Z</dcterms:created>
  <dcterms:modified xsi:type="dcterms:W3CDTF">2022-05-16T08:48:51Z</dcterms:modified>
</cp:coreProperties>
</file>