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94" r:id="rId3"/>
    <p:sldId id="296" r:id="rId4"/>
    <p:sldId id="288" r:id="rId5"/>
    <p:sldId id="272" r:id="rId6"/>
    <p:sldId id="271" r:id="rId7"/>
    <p:sldId id="278" r:id="rId8"/>
    <p:sldId id="261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9" r:id="rId18"/>
    <p:sldId id="291" r:id="rId19"/>
    <p:sldId id="290" r:id="rId20"/>
    <p:sldId id="275" r:id="rId21"/>
    <p:sldId id="292" r:id="rId22"/>
    <p:sldId id="293" r:id="rId23"/>
    <p:sldId id="273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89" autoAdjust="0"/>
  </p:normalViewPr>
  <p:slideViewPr>
    <p:cSldViewPr snapToGrid="0">
      <p:cViewPr varScale="1">
        <p:scale>
          <a:sx n="69" d="100"/>
          <a:sy n="69" d="100"/>
        </p:scale>
        <p:origin x="3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exploring-the-fundamentals-of-multi-armed-bandit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undai.com/project/on-multi-armed-bandit-designs-for-phase-i-clinical-trials/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icrosoft.com/en-us/research/blog/contextual-bandit-breakthrough-enables-deeper-personalization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exploring-the-fundamentals-of-multi-armed-bandi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nditalgs.com/2016/10/01/adversarial-bandits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3"/>
              </a:rPr>
              <a:t>https://www.microsoft.com/en-us/research/blog/exploring-the-fundamentals-of-multi-armed-bandits/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W. R. Thompson. On the likelihood that one unknown probability exceeds another in view of the evidence of two samples.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Biometrika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25:285–294, 1933.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H. Robbins. Some aspects of the sequential design of experiments. Bulletin of the American Mathematical Society, 55:527–535, 1952.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 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Zelen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Play the winner rule and the controlled clinical trials. Journal of the American Statistical Association, 64:131–146, 1969.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Aziz et al., 2019, "On Multi-Armed Bandit Designs for Phase I Clinical Trials",  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https://www.groundai.com/project/on-multi-armed-bandit-designs-for-phase-i-clinical-trials/1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D.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Bergemann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Valimaki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Learning and strategic pricing.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Econometrica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64:1125–1149, 1996.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[6] D.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Bergemann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U. Hege. The financing of innovation: Learning and stopping. RAND Journal of Economics, 36 (4):719–752, 2005.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 R. D. Kleinberg and T. Leighton. The value of knowing a demand curve: Bounds on regret for online posted-price auctions. In Proceedings of the 44th Annual IEEE Symposium on Foundations of Computer Science (FOCS), pages 594–605, 2003.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 F. Caro and G.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Dynamic assortment with demand learning for seasonal consumer goods. Management Science, 53:276–292, 2007.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 S. Pandey, D. Agarwal, D.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Charkrabarti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V.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Josifovski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Bandits for taxonomies: A model-based approach. In SIAM International Conference on Data Mining, 2007.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 </a:t>
            </a:r>
            <a:r>
              <a:rPr lang="en-US" dirty="0"/>
              <a:t>Lu, T., </a:t>
            </a:r>
            <a:r>
              <a:rPr lang="en-US" dirty="0" err="1"/>
              <a:t>Pál</a:t>
            </a:r>
            <a:r>
              <a:rPr lang="en-US" dirty="0"/>
              <a:t>, D., &amp; </a:t>
            </a:r>
            <a:r>
              <a:rPr lang="en-US" dirty="0" err="1"/>
              <a:t>Pál</a:t>
            </a:r>
            <a:r>
              <a:rPr lang="en-US" dirty="0"/>
              <a:t>, M. (2009). Showing relevant ads via context multi-armed bandits. In </a:t>
            </a:r>
            <a:r>
              <a:rPr lang="en-US" i="1" dirty="0"/>
              <a:t>Proceedings of AISTATS</a:t>
            </a:r>
            <a:r>
              <a:rPr lang="en-US" dirty="0"/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[11] Microsoft Research, 2017, "Contextual bandit breakthrough enables deeper personalization",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https://www.microsoft.com/en-us/research/blog/contextual-bandit-breakthrough-enables-deeper-personalization/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 B.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Awerbuch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R. D. Kleinberg. Adaptive routing with end-to-end feedback: distributed learning and geometric approaches. In Proceedings of the 36th ACM Symposium on Theory of Computing (STOC), pages 45–53, 2004.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Carrascosa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M.,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Bellalta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B. (2019). Decentralized AP selection using Multi-Armed Bandits: Opportunistic {\epsilon}-Greedy with Stickiness.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preprint arXiv:1903.00281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3"/>
              </a:rPr>
              <a:t>https://www.microsoft.com/en-us/research/blog/exploring-the-fundamentals-of-multi-armed-bandits/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1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[Silver 2015] https://www.davidsilver.uk/wp-content/uploads/2020/03/XX.pdf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[Silver 2015] https://www.davidsilver.uk/wp-content/uploads/2020/03/XX.pdf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  Chapter 27 in </a:t>
            </a:r>
            <a:r>
              <a:rPr lang="en-US" dirty="0"/>
              <a:t>Lattimore, T., &amp; </a:t>
            </a:r>
            <a:r>
              <a:rPr lang="en-US" dirty="0" err="1"/>
              <a:t>Szepesvári</a:t>
            </a:r>
            <a:r>
              <a:rPr lang="en-US" dirty="0"/>
              <a:t>, C. (2020). Bandit algorithms. </a:t>
            </a:r>
            <a:r>
              <a:rPr lang="en-US" i="1" dirty="0"/>
              <a:t>Cambridge Press,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 </a:t>
            </a:r>
            <a:r>
              <a:rPr lang="en-US" i="0" dirty="0">
                <a:hlinkClick r:id="rId3"/>
              </a:rPr>
              <a:t>https://banditalgs.com/2016/10/01/adversarial-bandits/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Chapter 30 in </a:t>
            </a:r>
            <a:r>
              <a:rPr lang="en-US" dirty="0"/>
              <a:t>Lattimore, T., &amp; </a:t>
            </a:r>
            <a:r>
              <a:rPr lang="en-US" dirty="0" err="1"/>
              <a:t>Szepesvári</a:t>
            </a:r>
            <a:r>
              <a:rPr lang="en-US" dirty="0"/>
              <a:t>, C. (2020). Bandit algorithms. </a:t>
            </a:r>
            <a:r>
              <a:rPr lang="en-US" i="1" dirty="0"/>
              <a:t>Cambridge Press,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[4] </a:t>
            </a:r>
            <a:r>
              <a:rPr lang="en-US" dirty="0"/>
              <a:t>Kleinberg, R. D. (2005). Nearly tight bounds for the continuum-armed bandit problem. In </a:t>
            </a:r>
            <a:r>
              <a:rPr lang="en-US" i="1" dirty="0"/>
              <a:t>Advances in Neural Information Processing Systems</a:t>
            </a:r>
            <a:r>
              <a:rPr lang="en-US" dirty="0"/>
              <a:t> (pp. 697-704).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[5] Chapter 32 in </a:t>
            </a:r>
            <a:r>
              <a:rPr lang="en-US" dirty="0"/>
              <a:t>Lattimore, T., &amp; </a:t>
            </a:r>
            <a:r>
              <a:rPr lang="en-US" dirty="0" err="1"/>
              <a:t>Szepesvári</a:t>
            </a:r>
            <a:r>
              <a:rPr lang="en-US" dirty="0"/>
              <a:t>, C. (2020). Bandit algorithms. </a:t>
            </a:r>
            <a:r>
              <a:rPr lang="en-US" i="1" dirty="0"/>
              <a:t>Cambridge Press, 2020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[6] John C Gittins. Bandit processes and dynamic allocation indices. Journal of the Royal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Statistical Society. Series B (Methodological), pages 148{177, 1979.</a:t>
            </a:r>
            <a:endParaRPr lang="en-US" dirty="0"/>
          </a:p>
          <a:p>
            <a:r>
              <a:rPr lang="en-US" dirty="0"/>
              <a:t>[7]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Gittins, Kevin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Glazebrook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Richard Weber. Multi-armed bandit allocation indices.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 Wiley &amp; Sons, 2011.</a:t>
            </a:r>
          </a:p>
          <a:p>
            <a:r>
              <a:rPr lang="en-US" dirty="0"/>
              <a:t>[8]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Emilie Kaufmann, Olivier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Aurelien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Garivier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bayesian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upper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condence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bounds for bandit problems.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Articial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Intelligence and Statistics, pages 592-600, 2012.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 Chapter-7 in </a:t>
            </a:r>
            <a:r>
              <a:rPr lang="en-US" dirty="0"/>
              <a:t>Lattimore, T., &amp; </a:t>
            </a:r>
            <a:r>
              <a:rPr lang="en-US" dirty="0" err="1"/>
              <a:t>Szepesvári</a:t>
            </a:r>
            <a:r>
              <a:rPr lang="en-US" dirty="0"/>
              <a:t>, C. (2020). Bandit algorithms. </a:t>
            </a:r>
            <a:r>
              <a:rPr lang="en-US" i="1" dirty="0"/>
              <a:t>Cambridge Press,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1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anditalgs.com/2016/10/01/adversarial-bandits/" TargetMode="Externa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lcbEZTgisQ&amp;pbjreload=10" TargetMode="External"/><Relationship Id="rId3" Type="http://schemas.openxmlformats.org/officeDocument/2006/relationships/hyperlink" Target="https://www.youtube.com/watch?v=7F0jPUyb7m4&amp;pbjreload=10" TargetMode="External"/><Relationship Id="rId7" Type="http://schemas.openxmlformats.org/officeDocument/2006/relationships/hyperlink" Target="https://www.youtube.com/watch?v=Qy-vum3GH-s&amp;pbjreload=1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NyyLr6F4bkI&amp;pbjreload=10" TargetMode="External"/><Relationship Id="rId5" Type="http://schemas.openxmlformats.org/officeDocument/2006/relationships/hyperlink" Target="https://www.youtube.com/watch?v=xN11-epRuSU&amp;pbjreload=10" TargetMode="External"/><Relationship Id="rId10" Type="http://schemas.openxmlformats.org/officeDocument/2006/relationships/hyperlink" Target="https://www.youtube.com/watch?v=vz3D36VXefI&amp;list=PLE6Wd9FR--EdyJ5lbFl8UuGjecvVw66F6&amp;index=10" TargetMode="External"/><Relationship Id="rId4" Type="http://schemas.openxmlformats.org/officeDocument/2006/relationships/hyperlink" Target="https://www.youtube.com/watch?v=sGuiWX07sKw&amp;pbjreload=10" TargetMode="External"/><Relationship Id="rId9" Type="http://schemas.openxmlformats.org/officeDocument/2006/relationships/hyperlink" Target="https://www.youtube.com/watch?v=rETmf4NnlPM&amp;list=PL__ycckD1ec_yNMjDl-Lq4-1ZqHcXqgm7&amp;index=128&amp;pbjreload=10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richsutton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hyperlink" Target="https://tor-lattimore.com/downloads/book/book.pdf" TargetMode="External"/><Relationship Id="rId4" Type="http://schemas.openxmlformats.org/officeDocument/2006/relationships/hyperlink" Target="https://arxiv.org/abs/1904.0727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richsutton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tor-lattimore.com/downloads/book/book.pdf" TargetMode="External"/><Relationship Id="rId5" Type="http://schemas.openxmlformats.org/officeDocument/2006/relationships/hyperlink" Target="https://web.stanford.edu/~bvr/pubs/TS_Tutorial.pdf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arxiv.org/abs/1904.07272" TargetMode="Externa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Multi-Armed Bandits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"When solving a problem of interest, do not solve a more general problem as an intermediate step"</a:t>
            </a:r>
          </a:p>
          <a:p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 [1]</a:t>
            </a:r>
          </a:p>
          <a:p>
            <a:endParaRPr lang="en-US" dirty="0"/>
          </a:p>
          <a:p>
            <a:r>
              <a:rPr lang="en-US" dirty="0"/>
              <a:t>Christian Adriano</a:t>
            </a:r>
          </a:p>
          <a:p>
            <a:r>
              <a:rPr lang="en-US" dirty="0"/>
              <a:t>christian.adriano@hpi.de</a:t>
            </a:r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301-2179-4DD2-8955-79E8D066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Trade-off Explore vs Exploit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6BE7-71D8-4D70-B4EF-D949E803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dirty="0"/>
              <a:t>Random</a:t>
            </a:r>
          </a:p>
          <a:p>
            <a:pPr lvl="2"/>
            <a:r>
              <a:rPr lang="en-US" dirty="0"/>
              <a:t>Greedy (no exploration)</a:t>
            </a:r>
          </a:p>
          <a:p>
            <a:pPr lvl="2"/>
            <a:r>
              <a:rPr lang="el-GR" dirty="0"/>
              <a:t>ϵ</a:t>
            </a:r>
            <a:r>
              <a:rPr lang="en-US" dirty="0"/>
              <a:t>-Greedy (epsilon Greedy)</a:t>
            </a:r>
          </a:p>
          <a:p>
            <a:r>
              <a:rPr lang="en-US" dirty="0"/>
              <a:t>Systematically</a:t>
            </a:r>
          </a:p>
          <a:p>
            <a:pPr lvl="2"/>
            <a:r>
              <a:rPr lang="en-US" dirty="0"/>
              <a:t>Upper Confidence Bounds</a:t>
            </a:r>
          </a:p>
          <a:p>
            <a:pPr lvl="2"/>
            <a:r>
              <a:rPr lang="en-US" dirty="0"/>
              <a:t>Thompson Sampling</a:t>
            </a:r>
          </a:p>
          <a:p>
            <a:pPr lvl="2"/>
            <a:r>
              <a:rPr lang="en-US" dirty="0"/>
              <a:t>Contextual Bandits</a:t>
            </a:r>
          </a:p>
          <a:p>
            <a:r>
              <a:rPr lang="en-US" dirty="0"/>
              <a:t>State Space</a:t>
            </a:r>
          </a:p>
          <a:p>
            <a:pPr lvl="2"/>
            <a:r>
              <a:rPr lang="en-US" dirty="0"/>
              <a:t>Bayes Adaptive Bandits</a:t>
            </a:r>
          </a:p>
          <a:p>
            <a:pPr lvl="2"/>
            <a:r>
              <a:rPr lang="en-US" dirty="0" err="1"/>
              <a:t>Gittin</a:t>
            </a:r>
            <a:r>
              <a:rPr lang="en-US" dirty="0"/>
              <a:t> indices Bandits</a:t>
            </a:r>
          </a:p>
        </p:txBody>
      </p:sp>
    </p:spTree>
    <p:extLst>
      <p:ext uri="{BB962C8B-B14F-4D97-AF65-F5344CB8AC3E}">
        <p14:creationId xmlns:p14="http://schemas.microsoft.com/office/powerpoint/2010/main" val="68039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599B-D7A3-4036-A953-394A7C0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ϵ-Greedy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19C93-E046-4F56-A303-E0970833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12" y="2080772"/>
            <a:ext cx="5448300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02D7DC-D346-467A-A3F4-6100FBA6816F}"/>
                  </a:ext>
                </a:extLst>
              </p:cNvPr>
              <p:cNvSpPr/>
              <p:nvPr/>
            </p:nvSpPr>
            <p:spPr>
              <a:xfrm>
                <a:off x="1196340" y="3551396"/>
                <a:ext cx="9425940" cy="279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where 1 is a binary indicator function and </a:t>
                </a:r>
                <a:r>
                  <a:rPr lang="en-US" sz="24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(a) counts the number of times that action a was selected.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sz="2400" u="sng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Exploration vs Exploitation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Probability ϵ that we take a random action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Probability (1-ϵ) that we take the best action: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effectLst/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>
                  <a:effectLst/>
                  <a:latin typeface="Calibri" panose="020F050202020403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02D7DC-D346-467A-A3F4-6100FBA68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40" y="3551396"/>
                <a:ext cx="9425940" cy="2791533"/>
              </a:xfrm>
              <a:prstGeom prst="rect">
                <a:avLst/>
              </a:prstGeom>
              <a:blipFill>
                <a:blip r:embed="rId3"/>
                <a:stretch>
                  <a:fillRect l="-970"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5B78C57-74C3-4BA8-8E17-A1642C01CA09}"/>
              </a:ext>
            </a:extLst>
          </p:cNvPr>
          <p:cNvSpPr/>
          <p:nvPr/>
        </p:nvSpPr>
        <p:spPr>
          <a:xfrm>
            <a:off x="1196340" y="1619107"/>
            <a:ext cx="10447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Total reward of an action is Monte Carlo estimate of rewards obtain for that action</a:t>
            </a:r>
          </a:p>
        </p:txBody>
      </p:sp>
    </p:spTree>
    <p:extLst>
      <p:ext uri="{BB962C8B-B14F-4D97-AF65-F5344CB8AC3E}">
        <p14:creationId xmlns:p14="http://schemas.microsoft.com/office/powerpoint/2010/main" val="202800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599B-D7A3-4036-A953-394A7C04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Decaying ϵ-Greedy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B78C57-74C3-4BA8-8E17-A1642C01CA09}"/>
              </a:ext>
            </a:extLst>
          </p:cNvPr>
          <p:cNvSpPr/>
          <p:nvPr/>
        </p:nvSpPr>
        <p:spPr>
          <a:xfrm>
            <a:off x="1196340" y="1619107"/>
            <a:ext cx="433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Follows a decay series </a:t>
            </a:r>
            <a:r>
              <a:rPr lang="en-US" sz="2400" dirty="0"/>
              <a:t>ϵ</a:t>
            </a:r>
            <a:r>
              <a:rPr lang="en-US" sz="2400" baseline="-25000" dirty="0"/>
              <a:t>1,</a:t>
            </a:r>
            <a:r>
              <a:rPr lang="en-US" sz="2400" dirty="0"/>
              <a:t>ϵ</a:t>
            </a:r>
            <a:r>
              <a:rPr lang="en-US" sz="2400" baseline="-25000" dirty="0"/>
              <a:t>2,</a:t>
            </a:r>
            <a:r>
              <a:rPr lang="en-US" sz="2400" dirty="0"/>
              <a:t>ϵ</a:t>
            </a:r>
            <a:r>
              <a:rPr lang="en-US" sz="2400" baseline="-25000" dirty="0"/>
              <a:t>3 ... </a:t>
            </a:r>
            <a:r>
              <a:rPr lang="en-US" sz="2400" dirty="0"/>
              <a:t>ϵ</a:t>
            </a:r>
            <a:r>
              <a:rPr lang="en-US" sz="2400" baseline="-25000" dirty="0"/>
              <a:t>n</a:t>
            </a:r>
            <a:r>
              <a:rPr lang="en-US" baseline="-25000" dirty="0"/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871F9-C0DA-4A82-B96E-F1002A06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29" y="2475085"/>
            <a:ext cx="8114528" cy="38636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03E008-4E48-483B-A78C-DA04DDDA2471}"/>
              </a:ext>
            </a:extLst>
          </p:cNvPr>
          <p:cNvSpPr/>
          <p:nvPr/>
        </p:nvSpPr>
        <p:spPr>
          <a:xfrm>
            <a:off x="2205932" y="6338727"/>
            <a:ext cx="211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Source: [Silver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0FB35-A0FB-4E26-B082-3D7BAE6A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0A95D-7E85-41DC-982C-2DC4E8F74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087B-72A0-4415-A82D-6DAB162E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" y="163983"/>
            <a:ext cx="10515600" cy="665357"/>
          </a:xfrm>
        </p:spPr>
        <p:txBody>
          <a:bodyPr/>
          <a:lstStyle/>
          <a:p>
            <a:r>
              <a:rPr lang="en-US" dirty="0"/>
              <a:t>Optimism in face of uncertainty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F186C-656F-454E-AD45-FD6AE9D3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276" y="2923290"/>
            <a:ext cx="8018299" cy="30331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394EA5-C768-4858-880E-80097747F75C}"/>
              </a:ext>
            </a:extLst>
          </p:cNvPr>
          <p:cNvSpPr/>
          <p:nvPr/>
        </p:nvSpPr>
        <p:spPr>
          <a:xfrm>
            <a:off x="648586" y="1779828"/>
            <a:ext cx="67407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</a:rPr>
              <a:t>No catastrophic consequence of our decisions. </a:t>
            </a:r>
          </a:p>
          <a:p>
            <a:r>
              <a:rPr lang="pt-BR" sz="2000" dirty="0">
                <a:latin typeface="Calibri" panose="020F0502020204030204" pitchFamily="34" charset="0"/>
              </a:rPr>
              <a:t>We either learn something new or obtain a maximum reward </a:t>
            </a:r>
          </a:p>
          <a:p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Musiksymbole Stock-Vektoren und -Grafiken - iStock">
            <a:extLst>
              <a:ext uri="{FF2B5EF4-FFF2-40B4-BE49-F238E27FC236}">
                <a16:creationId xmlns:a16="http://schemas.microsoft.com/office/drawing/2014/main" id="{1D17048E-5D72-48A3-BF46-48C96AB0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821" y="2324380"/>
            <a:ext cx="840903" cy="84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75A2B1-1E32-40C2-9C9A-1EB8418E9468}"/>
              </a:ext>
            </a:extLst>
          </p:cNvPr>
          <p:cNvSpPr/>
          <p:nvPr/>
        </p:nvSpPr>
        <p:spPr>
          <a:xfrm>
            <a:off x="7614780" y="2143878"/>
            <a:ext cx="429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alibri" panose="020F0502020204030204" pitchFamily="34" charset="0"/>
              </a:rPr>
              <a:t>(</a:t>
            </a:r>
            <a:r>
              <a:rPr lang="pt-BR" i="1" dirty="0">
                <a:latin typeface="Calibri" panose="020F0502020204030204" pitchFamily="34" charset="0"/>
              </a:rPr>
              <a:t>what doesn’t kill you makes you stronger...)</a:t>
            </a:r>
            <a:endParaRPr lang="en-US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4628B-C85D-4A52-AD61-2360AE3908FA}"/>
              </a:ext>
            </a:extLst>
          </p:cNvPr>
          <p:cNvSpPr/>
          <p:nvPr/>
        </p:nvSpPr>
        <p:spPr>
          <a:xfrm>
            <a:off x="3809379" y="5956400"/>
            <a:ext cx="5988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Source: Silver, https://www.davidsilver.uk/wp-content/uploads/2020/03/XX.pdf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7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3FCB-BB7B-4F06-86C7-BB773806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Confidence Bounds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8ECEF-17AD-429A-832A-9A3139742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527" y="2056289"/>
            <a:ext cx="454342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56C25-7075-4142-8619-E6E14AE34EE7}"/>
              </a:ext>
            </a:extLst>
          </p:cNvPr>
          <p:cNvSpPr txBox="1"/>
          <p:nvPr/>
        </p:nvSpPr>
        <p:spPr>
          <a:xfrm>
            <a:off x="1257300" y="1690688"/>
            <a:ext cx="8807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action that maximizes the action value with a given upper confidence bound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8F411-33B7-4686-9A4B-AA1D1823E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3795888"/>
            <a:ext cx="46482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2199C-4227-4ACA-8534-803C64EBD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25" y="4491037"/>
            <a:ext cx="6457950" cy="676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5B7F25-70ED-4418-AEAD-AF89E20C120F}"/>
              </a:ext>
            </a:extLst>
          </p:cNvPr>
          <p:cNvSpPr/>
          <p:nvPr/>
        </p:nvSpPr>
        <p:spPr>
          <a:xfrm>
            <a:off x="6349365" y="3922244"/>
            <a:ext cx="3573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Hoeffdings</a:t>
            </a:r>
            <a:r>
              <a:rPr lang="en-US" sz="2400" dirty="0"/>
              <a:t> Inequality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51B52-02A9-421F-A685-27A31887F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768" y="5225452"/>
            <a:ext cx="2486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3304-D946-46D6-B525-C5F1BCAC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Bandits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C96B3-E3CF-4590-BD2D-20B7E3BEE691}"/>
              </a:ext>
            </a:extLst>
          </p:cNvPr>
          <p:cNvSpPr/>
          <p:nvPr/>
        </p:nvSpPr>
        <p:spPr>
          <a:xfrm>
            <a:off x="894939" y="957707"/>
            <a:ext cx="10402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Bayesian bandits exploit prior knowledge of rewards P(R).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Uses Bayesian Rule to update the probabilities of reward of each action.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20B-1FAC-43C0-88F5-7AFF15D3C88E}"/>
                  </a:ext>
                </a:extLst>
              </p:cNvPr>
              <p:cNvSpPr txBox="1"/>
              <p:nvPr/>
            </p:nvSpPr>
            <p:spPr>
              <a:xfrm>
                <a:off x="3463704" y="2471303"/>
                <a:ext cx="7363875" cy="87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𝐴𝑐𝑡𝑖𝑜𝑛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𝑅𝑒𝑤𝑎𝑟𝑑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𝑅𝑒𝑤𝑎𝑟𝑑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𝐴𝑐𝑡𝑖𝑜𝑛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B8120B-1FAC-43C0-88F5-7AFF15D3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704" y="2471303"/>
                <a:ext cx="7363875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0B3997A-BD97-469E-ADB3-1BD7D749F101}"/>
              </a:ext>
            </a:extLst>
          </p:cNvPr>
          <p:cNvSpPr txBox="1"/>
          <p:nvPr/>
        </p:nvSpPr>
        <p:spPr>
          <a:xfrm>
            <a:off x="1952846" y="197337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61FCE4A-938D-4FE6-B0B0-5DFABD39D27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 bwMode="gray">
          <a:xfrm rot="16200000" flipH="1">
            <a:off x="2582099" y="2026997"/>
            <a:ext cx="565900" cy="11973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9E3BB69-D9E6-4363-A062-DED903473990}"/>
              </a:ext>
            </a:extLst>
          </p:cNvPr>
          <p:cNvSpPr/>
          <p:nvPr/>
        </p:nvSpPr>
        <p:spPr>
          <a:xfrm>
            <a:off x="823111" y="4410698"/>
            <a:ext cx="10157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Bayesian Bandits depend on good knowledge about the prior distribution of rewards. When this is true, the search process for the best arm is more efficient, i.e., less useless exploration.</a:t>
            </a:r>
          </a:p>
        </p:txBody>
      </p:sp>
    </p:spTree>
    <p:extLst>
      <p:ext uri="{BB962C8B-B14F-4D97-AF65-F5344CB8AC3E}">
        <p14:creationId xmlns:p14="http://schemas.microsoft.com/office/powerpoint/2010/main" val="28591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203F-4EC0-4424-BBC5-CDDD3198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Bandits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F0F4C-AF20-4AA2-991A-493D4286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176" y="2681545"/>
            <a:ext cx="8262551" cy="3626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06696-255B-4395-8BEA-932FC3BB157C}"/>
              </a:ext>
            </a:extLst>
          </p:cNvPr>
          <p:cNvSpPr/>
          <p:nvPr/>
        </p:nvSpPr>
        <p:spPr>
          <a:xfrm>
            <a:off x="762382" y="1162802"/>
            <a:ext cx="8647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posterior probability can be used by the following algorithms: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Upper confidence bounds (Bayesian UCB)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Probability matching (Thompson sampling)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F6DF0-EFB2-48C8-AC43-CBA42E395A53}"/>
              </a:ext>
            </a:extLst>
          </p:cNvPr>
          <p:cNvSpPr/>
          <p:nvPr/>
        </p:nvSpPr>
        <p:spPr>
          <a:xfrm>
            <a:off x="3286897" y="6344563"/>
            <a:ext cx="5988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Source: Silver, https://www.davidsilver.uk/wp-content/uploads/2020/03/XX.pdf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65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4442-5600-42B8-9B38-8B1F97A8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Bandits – Thompson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C066C2-2598-44CD-BD24-95AF70C64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490221"/>
              </a:xfrm>
            </p:spPr>
            <p:txBody>
              <a:bodyPr/>
              <a:lstStyle/>
              <a:p>
                <a:r>
                  <a:rPr lang="pt-BR" dirty="0"/>
                  <a:t>Each arm-bandit is represented by a beta distribution</a:t>
                </a:r>
                <a:endParaRPr lang="en-US" sz="2400" dirty="0"/>
              </a:p>
              <a:p>
                <a:r>
                  <a:rPr lang="en-US" sz="1800" u="sng" dirty="0"/>
                  <a:t>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x-IV_mathan" sz="180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x-IV_matha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x-IV_mathan" sz="180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x-IV_mathan" sz="1800" dirty="0"/>
              </a:p>
              <a:p>
                <a:pPr/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𝑜𝑏𝑠𝑒𝑟𝑣𝑒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(Bernoulli arms)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𝑜𝑏𝑠𝑒𝑟𝑣𝑒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For each arm 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, </a:t>
                </a:r>
                <a:r>
                  <a:rPr lang="en-US" sz="1800" dirty="0"/>
                  <a:t>sample it proportionate to its posterior distribution</a:t>
                </a:r>
              </a:p>
              <a:p>
                <a:r>
                  <a:rPr lang="en-US" sz="1800" dirty="0"/>
                  <a:t>Observe the reward and update the Beta posterior for arm </a:t>
                </a:r>
                <a:r>
                  <a:rPr lang="en-US" sz="1800" i="1" dirty="0"/>
                  <a:t>i</a:t>
                </a:r>
                <a:r>
                  <a:rPr lang="en-US" sz="1800" i="1" baseline="-25000" dirty="0"/>
                  <a:t>t</a:t>
                </a:r>
                <a:endParaRPr lang="en-US" sz="1800" dirty="0"/>
              </a:p>
              <a:p>
                <a:endParaRPr lang="en-US" dirty="0"/>
              </a:p>
              <a:p>
                <a:r>
                  <a:rPr lang="en-US" u="sng" dirty="0"/>
                  <a:t>Advantages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Non-parametric (do not need to set an upper-confidence bound)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Does not assume that the mean is a good approximation of the arm reward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Guarantees exploration and exploitation at the same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C066C2-2598-44CD-BD24-95AF70C64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490221"/>
              </a:xfrm>
              <a:blipFill>
                <a:blip r:embed="rId2"/>
                <a:stretch>
                  <a:fillRect l="-1275" t="-999" b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obability density function for the Beta distribution">
            <a:extLst>
              <a:ext uri="{FF2B5EF4-FFF2-40B4-BE49-F238E27FC236}">
                <a16:creationId xmlns:a16="http://schemas.microsoft.com/office/drawing/2014/main" id="{444B85D5-325C-4786-95E7-9BEC5EB0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55" y="1213307"/>
            <a:ext cx="3931309" cy="31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A1A4F-43B0-4243-B6A2-20CC49C3709C}"/>
              </a:ext>
            </a:extLst>
          </p:cNvPr>
          <p:cNvSpPr txBox="1"/>
          <p:nvPr/>
        </p:nvSpPr>
        <p:spPr bwMode="gray">
          <a:xfrm>
            <a:off x="8994156" y="4441462"/>
            <a:ext cx="2719475" cy="1929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49936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49DE-BC3B-4D15-AF4C-3D8AAFE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Bandits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0C243-8F5C-411C-BE43-4055D053C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195268"/>
              </a:xfrm>
            </p:spPr>
            <p:txBody>
              <a:bodyPr/>
              <a:lstStyle/>
              <a:p>
                <a:r>
                  <a:rPr lang="en-US" u="sng" dirty="0"/>
                  <a:t>Problem</a:t>
                </a:r>
                <a:r>
                  <a:rPr lang="en-US" dirty="0"/>
                  <a:t>: Potentially </a:t>
                </a:r>
                <a:r>
                  <a:rPr lang="en-US" u="sng" dirty="0"/>
                  <a:t>infinite</a:t>
                </a:r>
                <a:r>
                  <a:rPr lang="en-US" dirty="0"/>
                  <a:t> or extremely large number of arms.</a:t>
                </a:r>
              </a:p>
              <a:p>
                <a:r>
                  <a:rPr lang="en-US" u="sng" dirty="0"/>
                  <a:t>Solution</a:t>
                </a:r>
                <a:r>
                  <a:rPr lang="en-US" dirty="0"/>
                  <a:t>: Use features of one arm learn about other arms.</a:t>
                </a:r>
              </a:p>
              <a:p>
                <a:endParaRPr lang="en-US" dirty="0"/>
              </a:p>
              <a:p>
                <a:r>
                  <a:rPr lang="en-US" dirty="0"/>
                  <a:t>Expected reward for arm </a:t>
                </a:r>
                <a:r>
                  <a:rPr lang="en-US" i="1" dirty="0" err="1"/>
                  <a:t>i</a:t>
                </a:r>
                <a:r>
                  <a:rPr lang="en-US" dirty="0"/>
                  <a:t> at time </a:t>
                </a:r>
                <a:r>
                  <a:rPr lang="en-US" i="1" dirty="0"/>
                  <a:t>t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x-IV_matha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x-IV_mathan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x-IV_matha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x-IV_mathan" sz="240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x-IV_mathan" sz="24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vector of features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set of parameters</a:t>
                </a:r>
              </a:p>
              <a:p>
                <a:endParaRPr lang="en-US" dirty="0"/>
              </a:p>
              <a:p>
                <a:r>
                  <a:rPr lang="en-US" dirty="0"/>
                  <a:t>Algorithm arm </a:t>
                </a:r>
                <a:r>
                  <a:rPr lang="en-US" i="1" dirty="0" err="1"/>
                  <a:t>i</a:t>
                </a:r>
                <a:r>
                  <a:rPr lang="en-US" dirty="0"/>
                  <a:t> and observes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r>
                  <a:rPr lang="en-US" dirty="0"/>
                  <a:t>The optimal arm depends on the context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dirty="0"/>
                  <a:t>Minimize the regret</a:t>
                </a:r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𝑅𝑒𝑔𝑟𝑒𝑡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0C243-8F5C-411C-BE43-4055D053C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195268"/>
              </a:xfrm>
              <a:blipFill>
                <a:blip r:embed="rId2"/>
                <a:stretch>
                  <a:fillRect l="-1275" t="-1056" b="-7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3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C236-BABD-43B9-95A5-47B161CC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Why Multi-Armed Bandits (MAB)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5692-4A2C-4565-B321-9FB5BC99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01251"/>
          </a:xfrm>
        </p:spPr>
        <p:txBody>
          <a:bodyPr/>
          <a:lstStyle/>
          <a:p>
            <a:r>
              <a:rPr lang="en-US" sz="2000" dirty="0"/>
              <a:t>MAB allows to learn while making sequential decisions</a:t>
            </a:r>
          </a:p>
          <a:p>
            <a:r>
              <a:rPr lang="en-US" sz="2000" dirty="0"/>
              <a:t>Algorithms are simple, elegant and with rigorous theoretical guarantees of performance</a:t>
            </a:r>
          </a:p>
          <a:p>
            <a:endParaRPr lang="en-US" sz="2000" dirty="0"/>
          </a:p>
          <a:p>
            <a:r>
              <a:rPr lang="en-US" sz="2000" b="1" u="sng" dirty="0"/>
              <a:t>Many applications in practice!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Clinical trials [1,2,3,4]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Pricing [5], Innovation [6], Auctions [7]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Assortment/Recommendations [8]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Adversting planning [9,10]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A/B testing [11], Load balancing [12], Routing [13]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B46EF8-5216-4C2D-A97A-29D13AEA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40" y="2495177"/>
            <a:ext cx="3011660" cy="24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8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196C-8C51-4562-AED0-B58A914E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Bandit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9881-E342-4E2C-887D-FDA62963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489947"/>
          </a:xfrm>
        </p:spPr>
        <p:txBody>
          <a:bodyPr/>
          <a:lstStyle/>
          <a:p>
            <a:r>
              <a:rPr lang="en-US" u="sng" dirty="0"/>
              <a:t>Adversarial Bandits</a:t>
            </a:r>
            <a:r>
              <a:rPr lang="en-US" dirty="0"/>
              <a:t>: do not assume that rewards have a distribution (see [1-2])</a:t>
            </a:r>
          </a:p>
          <a:p>
            <a:endParaRPr lang="en-US" dirty="0"/>
          </a:p>
          <a:p>
            <a:r>
              <a:rPr lang="en-US" u="sng" dirty="0"/>
              <a:t>Combinatorial bandits</a:t>
            </a:r>
            <a:r>
              <a:rPr lang="en-US" dirty="0"/>
              <a:t>: special case of Linear Bandits where the actions are multi-dimensional (see [3-4]). See ideas for ranking with bandits in [5].</a:t>
            </a:r>
          </a:p>
          <a:p>
            <a:endParaRPr lang="en-US" dirty="0"/>
          </a:p>
          <a:p>
            <a:r>
              <a:rPr lang="en-US" u="sng" dirty="0"/>
              <a:t>Markovian bandits</a:t>
            </a:r>
            <a:r>
              <a:rPr lang="en-US" dirty="0"/>
              <a:t>: reward processes are neither </a:t>
            </a:r>
            <a:r>
              <a:rPr lang="en-US" dirty="0" err="1"/>
              <a:t>i.i.d</a:t>
            </a:r>
            <a:r>
              <a:rPr lang="en-US" dirty="0"/>
              <a:t>. nor adversarial. Arms are Markov processes with their own state space (see [6-7])</a:t>
            </a:r>
          </a:p>
          <a:p>
            <a:endParaRPr lang="en-US" dirty="0"/>
          </a:p>
          <a:p>
            <a:r>
              <a:rPr lang="en-US" u="sng" dirty="0"/>
              <a:t>Infinitely many-armed bandits</a:t>
            </a:r>
            <a:r>
              <a:rPr lang="en-US" dirty="0"/>
              <a:t>: continuum-armed bandits (arms are in a Euclidean space), which means that the set of possible actions are very large (see [8-9])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2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ADCE-3198-442A-A59B-F183D8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1A86-8999-4B4E-B200-EE1C00F5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159344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[1] Chapter 27 in Lattimore, T., &amp; </a:t>
            </a:r>
            <a:r>
              <a:rPr lang="en-US" sz="1600" dirty="0" err="1"/>
              <a:t>Szepesvári</a:t>
            </a:r>
            <a:r>
              <a:rPr lang="en-US" sz="1600" dirty="0"/>
              <a:t>, C. (2020). Bandit algorithms. </a:t>
            </a:r>
            <a:r>
              <a:rPr lang="en-US" sz="1600" i="1" dirty="0"/>
              <a:t>Cambridge Press, 2020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[2] </a:t>
            </a:r>
            <a:r>
              <a:rPr lang="en-US" sz="1600" dirty="0">
                <a:hlinkClick r:id="rId2"/>
              </a:rPr>
              <a:t>https://banditalgs.com/2016/10/01/adversarial-bandits/</a:t>
            </a:r>
            <a:endParaRPr lang="en-US" sz="1600" dirty="0"/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[3] Chapter 30 in Lattimore, T., &amp; </a:t>
            </a:r>
            <a:r>
              <a:rPr lang="en-US" sz="1600" dirty="0" err="1"/>
              <a:t>Szepesvári</a:t>
            </a:r>
            <a:r>
              <a:rPr lang="en-US" sz="1600" dirty="0"/>
              <a:t>, C. (2020). Bandit algorithms. </a:t>
            </a:r>
            <a:r>
              <a:rPr lang="en-US" sz="1600" i="1" dirty="0"/>
              <a:t>Cambridge Press, 2020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[4] Kleinberg, R. D. (2005). Nearly tight bounds for the continuum-armed bandit problem. In 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 (pp. 697-704).</a:t>
            </a:r>
          </a:p>
          <a:p>
            <a:pPr lvl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[5] Chapter 32 in Lattimore, T., &amp; </a:t>
            </a:r>
            <a:r>
              <a:rPr lang="en-US" sz="1600" dirty="0" err="1"/>
              <a:t>Szepesvári</a:t>
            </a:r>
            <a:r>
              <a:rPr lang="en-US" sz="1600" dirty="0"/>
              <a:t>, C. (2020). Bandit algorithms. </a:t>
            </a:r>
            <a:r>
              <a:rPr lang="en-US" sz="1600" i="1" dirty="0"/>
              <a:t>Cambridge Press, 2020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[6] John C Gittins. Bandit processes and dynamic allocation indices. Journal of the Royal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Statistical Society. Series B (Methodological), pages 148{177, 1979.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[7] John Gittins, Kevin </a:t>
            </a:r>
            <a:r>
              <a:rPr lang="en-US" sz="1600" dirty="0" err="1"/>
              <a:t>Glazebrook</a:t>
            </a:r>
            <a:r>
              <a:rPr lang="en-US" sz="1600" dirty="0"/>
              <a:t>, and Richard Weber. Multi-armed bandit allocation indices.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John Wiley &amp; Sons, 2011.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[8] Emilie Kaufmann, Olivier </a:t>
            </a:r>
            <a:r>
              <a:rPr lang="en-US" sz="1600" dirty="0" err="1"/>
              <a:t>Cappe</a:t>
            </a:r>
            <a:r>
              <a:rPr lang="en-US" sz="1600" dirty="0"/>
              <a:t>, and </a:t>
            </a:r>
            <a:r>
              <a:rPr lang="en-US" sz="1600" dirty="0" err="1"/>
              <a:t>Aurelien</a:t>
            </a:r>
            <a:r>
              <a:rPr lang="en-US" sz="1600" dirty="0"/>
              <a:t> </a:t>
            </a:r>
            <a:r>
              <a:rPr lang="en-US" sz="1600" dirty="0" err="1"/>
              <a:t>Garivier</a:t>
            </a:r>
            <a:r>
              <a:rPr lang="en-US" sz="1600" dirty="0"/>
              <a:t>. On </a:t>
            </a:r>
            <a:r>
              <a:rPr lang="en-US" sz="1600" dirty="0" err="1"/>
              <a:t>bayesian</a:t>
            </a:r>
            <a:r>
              <a:rPr lang="en-US" sz="1600" dirty="0"/>
              <a:t> upper </a:t>
            </a:r>
            <a:r>
              <a:rPr lang="en-US" sz="1600" dirty="0" err="1"/>
              <a:t>condence</a:t>
            </a:r>
            <a:r>
              <a:rPr lang="en-US" sz="1600" dirty="0"/>
              <a:t> bounds for bandit problems. In </a:t>
            </a:r>
            <a:r>
              <a:rPr lang="en-US" sz="1600" dirty="0" err="1"/>
              <a:t>Articial</a:t>
            </a:r>
            <a:r>
              <a:rPr lang="en-US" sz="1600" dirty="0"/>
              <a:t> Intelligence and Statistics, pages 592-600, 2012.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[9] Chapter-7 in Lattimore, T., &amp; </a:t>
            </a:r>
            <a:r>
              <a:rPr lang="en-US" sz="1600" dirty="0" err="1"/>
              <a:t>Szepesvári</a:t>
            </a:r>
            <a:r>
              <a:rPr lang="en-US" sz="1600" dirty="0"/>
              <a:t>, C. (2020). Bandit algorithms. </a:t>
            </a:r>
            <a:r>
              <a:rPr lang="en-US" sz="1600" i="1" dirty="0"/>
              <a:t>Cambridge Press, 2020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559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video lectures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52289"/>
              </p:ext>
            </p:extLst>
          </p:nvPr>
        </p:nvGraphicFramePr>
        <p:xfrm>
          <a:off x="324544" y="899714"/>
          <a:ext cx="11132516" cy="546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1034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791482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35769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3121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Shipra Agrawal, 2019, Advances in Multiarmed Bandits for Sequential Decision Making </a:t>
                      </a:r>
                      <a:r>
                        <a:rPr lang="en-US" sz="1400" dirty="0">
                          <a:hlinkClick r:id="rId3"/>
                        </a:rPr>
                        <a:t>https://www.youtube.com/watch?v=7F0jPUyb7m4&amp;pbjreload=10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intuition about Bandit algorithms and explanation of the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23304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Lecture 9: Exploration and Exploitation</a:t>
                      </a:r>
                    </a:p>
                    <a:p>
                      <a:r>
                        <a:rPr lang="en-US" sz="1400" dirty="0">
                          <a:hlinkClick r:id="rId4"/>
                        </a:rPr>
                        <a:t>https://www.youtube.com/watch?v=sGuiWX07sKw&amp;pbjreload=10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 visual explanations, clear formulations of algorithms, and the connection between bandits and MDPs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Tor Lattimore, 2018, Two lectures at Winter Schools for Quant. Sys. Biology</a:t>
                      </a:r>
                    </a:p>
                    <a:p>
                      <a:r>
                        <a:rPr lang="en-US" sz="1400" dirty="0"/>
                        <a:t>Part-1 (</a:t>
                      </a:r>
                      <a:r>
                        <a:rPr lang="en-US" sz="1400" dirty="0">
                          <a:hlinkClick r:id="rId5"/>
                        </a:rPr>
                        <a:t>https://www.youtube.com/watch?v=xN11-epRuSU&amp;pbjreload=10</a:t>
                      </a:r>
                      <a:r>
                        <a:rPr lang="en-US" sz="1400" dirty="0"/>
                        <a:t>  </a:t>
                      </a:r>
                    </a:p>
                    <a:p>
                      <a:r>
                        <a:rPr lang="en-US" sz="1400" dirty="0"/>
                        <a:t>Part-2 (</a:t>
                      </a:r>
                      <a:r>
                        <a:rPr lang="en-US" sz="1400" dirty="0">
                          <a:hlinkClick r:id="rId6"/>
                        </a:rPr>
                        <a:t>https://www.youtube.com/watch?v=NyyLr6F4bkI&amp;pbjreload=10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intuitions about the derivations and the proofs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93559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Pascal Poupart, 2018, Lectures at Uni Waterloo, Canada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Lecture-1 (</a:t>
                      </a:r>
                      <a:r>
                        <a:rPr lang="en-US" sz="1400" dirty="0">
                          <a:hlinkClick r:id="rId7"/>
                        </a:rPr>
                        <a:t>https://www.youtube.com/watch?v=Qy-vum3GH-s&amp;pbjreload=10</a:t>
                      </a:r>
                      <a:r>
                        <a:rPr lang="en-US" sz="1400" dirty="0"/>
                        <a:t>) Lecture-2 (</a:t>
                      </a:r>
                      <a:r>
                        <a:rPr lang="en-US" sz="1400" dirty="0">
                          <a:hlinkClick r:id="rId8"/>
                        </a:rPr>
                        <a:t>https://www.youtube.com/watch?v=jlcbEZTgisQ&amp;pbjreload=10</a:t>
                      </a:r>
                      <a:r>
                        <a:rPr lang="en-US" sz="1400" dirty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level exposition and insightful Q&amp;A with the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67235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Set of Coursera videos </a:t>
                      </a:r>
                      <a:r>
                        <a:rPr lang="en-US" sz="1400" dirty="0">
                          <a:hlinkClick r:id="rId9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about various bandit topics (algorithms, optimality, metrics, connection with MDPs)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911372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2013, Lecture at Uni British Columbia, Canada</a:t>
                      </a:r>
                    </a:p>
                    <a:p>
                      <a:r>
                        <a:rPr lang="en-US" sz="1400" dirty="0">
                          <a:hlinkClick r:id="rId10"/>
                        </a:rPr>
                        <a:t>https://www.youtube.com/watch?v=vz3D36VXefI&amp;list=PLE6Wd9FR--EdyJ5lbFl8UuGjecvVw66F6&amp;index=10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Great graphics and explanations about the relation between Bandits and Bayesian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9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2B78-96E8-4C4D-A867-F5988A7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(free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308-C462-436F-9B6B-7264F325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092175"/>
            <a:ext cx="81992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Sutton, R. S., &amp; </a:t>
            </a:r>
            <a:r>
              <a:rPr lang="en-US" sz="1600" dirty="0" err="1"/>
              <a:t>Barto</a:t>
            </a:r>
            <a:r>
              <a:rPr lang="en-US" sz="1600" dirty="0"/>
              <a:t>, A. G. (2015).</a:t>
            </a:r>
            <a:r>
              <a:rPr lang="en-US" sz="1600" b="1" dirty="0"/>
              <a:t> </a:t>
            </a:r>
            <a:r>
              <a:rPr lang="en-US" sz="1600" b="1" i="1" dirty="0"/>
              <a:t>Reinforcement learning: An introduction</a:t>
            </a:r>
            <a:r>
              <a:rPr lang="en-US" sz="1600" dirty="0"/>
              <a:t>. MIT press.</a:t>
            </a:r>
          </a:p>
          <a:p>
            <a:pPr marL="457200" lvl="1" indent="0">
              <a:buNone/>
            </a:pPr>
            <a:r>
              <a:rPr lang="en-US" sz="1600" dirty="0"/>
              <a:t>free access at the author’s page: </a:t>
            </a:r>
            <a:r>
              <a:rPr lang="en-US" sz="1600" dirty="0">
                <a:hlinkClick r:id="rId3"/>
              </a:rPr>
              <a:t>http://richsutton.com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Aleksandrs</a:t>
            </a:r>
            <a:r>
              <a:rPr lang="en-US" sz="1600" dirty="0"/>
              <a:t> </a:t>
            </a:r>
            <a:r>
              <a:rPr lang="en-US" sz="1600" dirty="0" err="1"/>
              <a:t>Slivkins</a:t>
            </a:r>
            <a:r>
              <a:rPr lang="en-US" sz="1600" dirty="0"/>
              <a:t> (2019). </a:t>
            </a:r>
            <a:r>
              <a:rPr lang="en-US" sz="1600" b="1" i="1" dirty="0"/>
              <a:t>Introduction to Multi-Armed Bandits</a:t>
            </a:r>
            <a:r>
              <a:rPr lang="en-US" sz="1600" dirty="0"/>
              <a:t>, Foundations and Trends® in Machine Learning: Vol. 12: No. 1-2, pp 1-286</a:t>
            </a:r>
          </a:p>
          <a:p>
            <a:pPr marL="457200" lvl="1" indent="0">
              <a:buNone/>
            </a:pPr>
            <a:r>
              <a:rPr lang="en-US" sz="1600" dirty="0"/>
              <a:t>free access by the authors’ </a:t>
            </a:r>
          </a:p>
          <a:p>
            <a:pPr marL="457200" lvl="1" indent="0">
              <a:buNone/>
            </a:pPr>
            <a:r>
              <a:rPr lang="en-US" sz="1600" dirty="0">
                <a:hlinkClick r:id="rId4"/>
              </a:rPr>
              <a:t>https://arxiv.org/abs/1904.07272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Tor Lattimore &amp; Csaba </a:t>
            </a:r>
            <a:r>
              <a:rPr lang="en-US" sz="1600" dirty="0" err="1"/>
              <a:t>Szepesvári</a:t>
            </a:r>
            <a:r>
              <a:rPr lang="en-US" sz="1600" dirty="0"/>
              <a:t> (2020). </a:t>
            </a:r>
            <a:r>
              <a:rPr lang="en-US" sz="1600" b="1" i="1" dirty="0"/>
              <a:t>Bandit Algorithms</a:t>
            </a:r>
            <a:r>
              <a:rPr lang="en-US" sz="1600" dirty="0"/>
              <a:t>, Cambridge University Press</a:t>
            </a:r>
          </a:p>
          <a:p>
            <a:pPr marL="457200" lvl="1" indent="0">
              <a:buNone/>
            </a:pPr>
            <a:r>
              <a:rPr lang="en-US" sz="1600" dirty="0"/>
              <a:t>free access by the authors’ </a:t>
            </a:r>
          </a:p>
          <a:p>
            <a:pPr marL="457200" lvl="1" indent="0">
              <a:buNone/>
            </a:pPr>
            <a:r>
              <a:rPr lang="pt-BR" sz="1600" dirty="0">
                <a:hlinkClick r:id="rId5"/>
              </a:rPr>
              <a:t>https://tor-lattimore.com/downloads/book/book.pdf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F70F-E59A-45CA-8D4D-E2A12E645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9749" y="1332853"/>
            <a:ext cx="1149322" cy="14670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243CB-568C-4080-987A-828FA3E76A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749" y="2888143"/>
            <a:ext cx="1053708" cy="164536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69D4316-DF1D-47E6-A29D-D76EDB319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52" y="4710063"/>
            <a:ext cx="1006294" cy="1466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25941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476D-9EC0-42B4-8BD1-756770AF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2B78-96E8-4C4D-A867-F5988A7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(free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308-C462-436F-9B6B-7264F325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137" y="1062864"/>
            <a:ext cx="8726129" cy="55519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(2015). </a:t>
            </a:r>
            <a:r>
              <a:rPr lang="en-US" b="1" dirty="0"/>
              <a:t>Reinforcement learning: An introduction</a:t>
            </a:r>
            <a:r>
              <a:rPr lang="en-US" dirty="0"/>
              <a:t>. MIT press. </a:t>
            </a:r>
            <a:r>
              <a:rPr lang="en-US" dirty="0">
                <a:hlinkClick r:id="rId3"/>
              </a:rPr>
              <a:t>http://richsutton.com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Aleksandrs</a:t>
            </a:r>
            <a:r>
              <a:rPr lang="en-US" dirty="0"/>
              <a:t> </a:t>
            </a:r>
            <a:r>
              <a:rPr lang="en-US" dirty="0" err="1"/>
              <a:t>Slivkins</a:t>
            </a:r>
            <a:r>
              <a:rPr lang="en-US" dirty="0"/>
              <a:t> (2019). </a:t>
            </a:r>
            <a:r>
              <a:rPr lang="en-US" b="1" dirty="0"/>
              <a:t>Introduction to Multi-Armed Bandits</a:t>
            </a:r>
            <a:r>
              <a:rPr lang="en-US" dirty="0"/>
              <a:t>, Foundations and Trends® in Machine Learning: Vol. 12: No. 1-2, pp 1-286. </a:t>
            </a:r>
            <a:r>
              <a:rPr lang="en-US" dirty="0">
                <a:hlinkClick r:id="rId4"/>
              </a:rPr>
              <a:t>https://arxiv.org/abs/1904.07272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Daniel J. Russo, Benjamin Van Roy, Abbas </a:t>
            </a:r>
            <a:r>
              <a:rPr lang="en-US" dirty="0" err="1"/>
              <a:t>Kazerouni</a:t>
            </a:r>
            <a:r>
              <a:rPr lang="en-US" dirty="0"/>
              <a:t>, Ian </a:t>
            </a:r>
            <a:r>
              <a:rPr lang="en-US" dirty="0" err="1"/>
              <a:t>Osband</a:t>
            </a:r>
            <a:r>
              <a:rPr lang="en-US" dirty="0"/>
              <a:t> and Zheng Wen (2017</a:t>
            </a:r>
            <a:r>
              <a:rPr lang="en-US" b="1" dirty="0"/>
              <a:t>). A Tutorial on Thompson Sampling </a:t>
            </a:r>
            <a:r>
              <a:rPr lang="en-US" dirty="0">
                <a:hlinkClick r:id="rId5"/>
              </a:rPr>
              <a:t>https://web.stanford.edu/~bvr/pubs/TS_Tutorial.pdf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Tor Lattimore and </a:t>
            </a:r>
            <a:r>
              <a:rPr lang="en-US" i="1" dirty="0"/>
              <a:t>Csaba</a:t>
            </a:r>
            <a:r>
              <a:rPr lang="en-US" dirty="0"/>
              <a:t> </a:t>
            </a:r>
            <a:r>
              <a:rPr lang="en-US" dirty="0" err="1"/>
              <a:t>Szepesvári</a:t>
            </a:r>
            <a:r>
              <a:rPr lang="en-US" dirty="0">
                <a:effectLst/>
                <a:latin typeface="Arial" panose="020B0604020202020204" pitchFamily="34" charset="0"/>
              </a:rPr>
              <a:t>, (2020). </a:t>
            </a:r>
            <a:r>
              <a:rPr lang="en-US" b="1" dirty="0">
                <a:effectLst/>
                <a:latin typeface="Arial" panose="020B0604020202020204" pitchFamily="34" charset="0"/>
              </a:rPr>
              <a:t>Bandit Algorithms,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hlinkClick r:id="rId6"/>
              </a:rPr>
              <a:t>https://tor-lattimore.com/downloads/book/book.pdf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F70F-E59A-45CA-8D4D-E2A12E645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1266" y="828540"/>
            <a:ext cx="1174505" cy="14991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243CB-568C-4080-987A-828FA3E76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9" y="1805243"/>
            <a:ext cx="1302327" cy="2033581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8B66C5A-0215-408A-B8D3-670F7587EE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266" y="3374881"/>
            <a:ext cx="1271588" cy="1905001"/>
          </a:xfrm>
          <a:prstGeom prst="rect">
            <a:avLst/>
          </a:prstGeom>
        </p:spPr>
      </p:pic>
      <p:pic>
        <p:nvPicPr>
          <p:cNvPr id="1026" name="Picture 2" descr="Bandit Algorithms: Amazon.de: Lattimore, Tor, Szepesvári, Csaba:  Fremdsprachige Bücher">
            <a:extLst>
              <a:ext uri="{FF2B5EF4-FFF2-40B4-BE49-F238E27FC236}">
                <a16:creationId xmlns:a16="http://schemas.microsoft.com/office/drawing/2014/main" id="{766508F9-7D0A-412F-AD21-D7187269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" y="4862223"/>
            <a:ext cx="12668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C1A3-848B-4C1A-A6DF-8FED58FF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FDF9-270E-42C1-B56A-836C8FD8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5198126"/>
          </a:xfrm>
        </p:spPr>
        <p:txBody>
          <a:bodyPr>
            <a:normAutofit/>
          </a:bodyPr>
          <a:lstStyle/>
          <a:p>
            <a:r>
              <a:rPr lang="en-US" dirty="0"/>
              <a:t>The multi-armed bandit (MAB) problem consists of an agent (gambler) choice at each round</a:t>
            </a:r>
          </a:p>
          <a:p>
            <a:r>
              <a:rPr lang="en-US" dirty="0"/>
              <a:t>of play one of K </a:t>
            </a:r>
            <a:r>
              <a:rPr lang="en-US" b="1" dirty="0"/>
              <a:t>arms</a:t>
            </a:r>
            <a:r>
              <a:rPr lang="en-US" dirty="0"/>
              <a:t>. Each arm has an unknown reward distribution. </a:t>
            </a:r>
          </a:p>
          <a:p>
            <a:endParaRPr lang="en-US" dirty="0"/>
          </a:p>
          <a:p>
            <a:r>
              <a:rPr lang="en-US" b="1" dirty="0"/>
              <a:t>Rewards</a:t>
            </a:r>
            <a:r>
              <a:rPr lang="en-US" dirty="0"/>
              <a:t> are only obtained (observed) when the arm is chosen. The goal of the agent is to maximize the cumulative expected rewards over a time horizon (T).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agent strategies consists of balancing the cost of acquiring knowledge about the arms (</a:t>
            </a:r>
            <a:r>
              <a:rPr lang="en-US" b="1" dirty="0"/>
              <a:t>exploration</a:t>
            </a:r>
            <a:r>
              <a:rPr lang="en-US" dirty="0"/>
              <a:t>) and maximizing the immediate rewards (</a:t>
            </a:r>
            <a:r>
              <a:rPr lang="en-US" b="1" dirty="0"/>
              <a:t>exploitation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trade-off between exploration and exploitation implies a cost is called </a:t>
            </a:r>
            <a:r>
              <a:rPr lang="en-US" b="1" dirty="0"/>
              <a:t>regret</a:t>
            </a:r>
            <a:r>
              <a:rPr lang="en-US" dirty="0"/>
              <a:t> (L), which the agent wants to minimize over the time horizon 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08E21-38C2-441F-9385-321A5904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3BB9C-533B-46DE-80A9-81FE2FCE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3002360"/>
          </a:xfrm>
        </p:spPr>
        <p:txBody>
          <a:bodyPr/>
          <a:lstStyle/>
          <a:p>
            <a:r>
              <a:rPr lang="pt-BR" dirty="0"/>
              <a:t>Exploration vs Exploitation </a:t>
            </a:r>
          </a:p>
          <a:p>
            <a:r>
              <a:rPr lang="pt-BR" dirty="0"/>
              <a:t>Regret</a:t>
            </a:r>
          </a:p>
          <a:p>
            <a:r>
              <a:rPr lang="pt-BR" dirty="0"/>
              <a:t>Strategies</a:t>
            </a:r>
          </a:p>
          <a:p>
            <a:pPr lvl="1"/>
            <a:r>
              <a:rPr lang="pt-BR" dirty="0"/>
              <a:t>ε-Greedy</a:t>
            </a:r>
          </a:p>
          <a:p>
            <a:pPr lvl="1"/>
            <a:r>
              <a:rPr lang="pt-BR" dirty="0"/>
              <a:t>Upper-confidence bounds (UCB)</a:t>
            </a:r>
          </a:p>
          <a:p>
            <a:pPr lvl="1"/>
            <a:r>
              <a:rPr lang="pt-BR"/>
              <a:t>Bayesian Thompson </a:t>
            </a:r>
            <a:r>
              <a:rPr lang="pt-BR" dirty="0"/>
              <a:t>sampling</a:t>
            </a:r>
          </a:p>
          <a:p>
            <a:pPr lvl="1"/>
            <a:r>
              <a:rPr lang="pt-BR" dirty="0"/>
              <a:t>Contextual Bandits</a:t>
            </a:r>
          </a:p>
        </p:txBody>
      </p:sp>
    </p:spTree>
    <p:extLst>
      <p:ext uri="{BB962C8B-B14F-4D97-AF65-F5344CB8AC3E}">
        <p14:creationId xmlns:p14="http://schemas.microsoft.com/office/powerpoint/2010/main" val="33023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7E12-814C-4BA9-B265-92DD774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048A-8A75-4551-81CA-DAE3488C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7"/>
            <a:ext cx="11473384" cy="4485743"/>
          </a:xfrm>
        </p:spPr>
        <p:txBody>
          <a:bodyPr/>
          <a:lstStyle/>
          <a:p>
            <a:r>
              <a:rPr lang="pt-BR" dirty="0"/>
              <a:t>State = only one</a:t>
            </a:r>
          </a:p>
          <a:p>
            <a:r>
              <a:rPr lang="pt-BR" dirty="0"/>
              <a:t>Actions = number of arms</a:t>
            </a:r>
          </a:p>
          <a:p>
            <a:r>
              <a:rPr lang="pt-BR" dirty="0"/>
              <a:t>Reward = often normalized to be in </a:t>
            </a:r>
            <a:r>
              <a:rPr lang="en-US" dirty="0"/>
              <a:t>[</a:t>
            </a:r>
            <a:r>
              <a:rPr lang="pt-BR" dirty="0"/>
              <a:t>0,1]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Implications?</a:t>
            </a:r>
          </a:p>
          <a:p>
            <a:r>
              <a:rPr lang="pt-BR" dirty="0"/>
              <a:t>No transitions function to be learned</a:t>
            </a:r>
          </a:p>
          <a:p>
            <a:r>
              <a:rPr lang="pt-BR" dirty="0"/>
              <a:t>Only thing left to learn is the stochastic reward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5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0C7-B853-4C00-ACFB-85C5C0E0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 Formalization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41F77-F4EE-41E4-9CC8-A2A8EF0FF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172"/>
                <a:ext cx="10515600" cy="5195703"/>
              </a:xfrm>
            </p:spPr>
            <p:txBody>
              <a:bodyPr>
                <a:normAutofit/>
              </a:bodyPr>
              <a:lstStyle/>
              <a:p>
                <a:pPr marL="0" indent="0" fontAlgn="ctr">
                  <a:buNone/>
                </a:pPr>
                <a:r>
                  <a:rPr lang="en-US" dirty="0"/>
                  <a:t>Tuple of (A,R)</a:t>
                </a:r>
              </a:p>
              <a:p>
                <a:pPr lvl="1" fontAlgn="ctr"/>
                <a:r>
                  <a:rPr lang="en-US" dirty="0"/>
                  <a:t>A is a known set of actions</a:t>
                </a:r>
              </a:p>
              <a:p>
                <a:pPr lvl="1" fontAlgn="ctr"/>
                <a:r>
                  <a:rPr lang="en-US" dirty="0"/>
                  <a:t>R</a:t>
                </a:r>
                <a:r>
                  <a:rPr lang="en-US" baseline="30000" dirty="0"/>
                  <a:t>a</a:t>
                </a:r>
                <a:r>
                  <a:rPr lang="en-US" dirty="0"/>
                  <a:t>(r) is the reward </a:t>
                </a:r>
              </a:p>
              <a:p>
                <a:pPr marL="0" indent="0" fontAlgn="ctr">
                  <a:buNone/>
                </a:pPr>
                <a:endParaRPr lang="en-US" dirty="0"/>
              </a:p>
              <a:p>
                <a:pPr marL="0" indent="0" fontAlgn="ctr">
                  <a:buNone/>
                </a:pPr>
                <a:r>
                  <a:rPr lang="en-US" dirty="0"/>
                  <a:t>P(R=</a:t>
                </a:r>
                <a:r>
                  <a:rPr lang="en-US" dirty="0" err="1"/>
                  <a:t>r|A</a:t>
                </a:r>
                <a:r>
                  <a:rPr lang="en-US" dirty="0"/>
                  <a:t>=a) is an unknow probability distribution</a:t>
                </a:r>
              </a:p>
              <a:p>
                <a:pPr marL="0" indent="0" fontAlgn="ctr">
                  <a:buNone/>
                </a:pPr>
                <a:r>
                  <a:rPr lang="en-US" dirty="0"/>
                  <a:t>At each step t, the agent selects one action A</a:t>
                </a:r>
                <a:r>
                  <a:rPr lang="en-US" baseline="-25000" dirty="0"/>
                  <a:t>t</a:t>
                </a:r>
                <a:r>
                  <a:rPr lang="en-US" dirty="0"/>
                  <a:t> ϵ A</a:t>
                </a:r>
              </a:p>
              <a:p>
                <a:pPr marL="0" indent="0" fontAlgn="ctr">
                  <a:buNone/>
                </a:pPr>
                <a:endParaRPr lang="en-US" dirty="0"/>
              </a:p>
              <a:p>
                <a:pPr marL="0" indent="0" fontAlgn="ctr">
                  <a:buNone/>
                </a:pPr>
                <a:r>
                  <a:rPr lang="en-US" dirty="0"/>
                  <a:t>Environment generates a reward R</a:t>
                </a:r>
                <a:r>
                  <a:rPr lang="en-US" baseline="-25000" dirty="0"/>
                  <a:t>t </a:t>
                </a:r>
                <a:r>
                  <a:rPr lang="en-US" dirty="0"/>
                  <a:t>~ </a:t>
                </a:r>
                <a:r>
                  <a:rPr lang="en-US" dirty="0" err="1"/>
                  <a:t>R</a:t>
                </a:r>
                <a:r>
                  <a:rPr lang="en-US" baseline="30000" dirty="0" err="1"/>
                  <a:t>At</a:t>
                </a:r>
                <a:endParaRPr lang="en-US" dirty="0"/>
              </a:p>
              <a:p>
                <a:pPr marL="0" indent="0" fontAlgn="ctr">
                  <a:buNone/>
                </a:pPr>
                <a:r>
                  <a:rPr lang="en-US" dirty="0"/>
                  <a:t>The goal is to maximize the cumulative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41F77-F4EE-41E4-9CC8-A2A8EF0FF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172"/>
                <a:ext cx="10515600" cy="5195703"/>
              </a:xfrm>
              <a:blipFill>
                <a:blip r:embed="rId2"/>
                <a:stretch>
                  <a:fillRect l="-1391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  <a:stCxn id="25" idx="2"/>
            <a:endCxn id="20" idx="2"/>
          </p:cNvCxnSpPr>
          <p:nvPr/>
        </p:nvCxnSpPr>
        <p:spPr>
          <a:xfrm rot="5400000">
            <a:off x="5654421" y="1359939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369332"/>
              </a:xfrm>
              <a:prstGeom prst="rect">
                <a:avLst/>
              </a:prstGeom>
              <a:blipFill>
                <a:blip r:embed="rId3"/>
                <a:stretch>
                  <a:fillRect l="-27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449473"/>
            <a:ext cx="925874" cy="236100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DE5237-64E0-4408-8E72-756842262BE5}"/>
              </a:ext>
            </a:extLst>
          </p:cNvPr>
          <p:cNvCxnSpPr>
            <a:cxnSpLocks/>
          </p:cNvCxnSpPr>
          <p:nvPr/>
        </p:nvCxnSpPr>
        <p:spPr>
          <a:xfrm rot="5400000">
            <a:off x="2565183" y="4113615"/>
            <a:ext cx="349229" cy="803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1"/>
            <a:ext cx="430274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453463"/>
            <a:ext cx="925874" cy="163603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797375" y="5790490"/>
            <a:ext cx="480065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417965"/>
            <a:ext cx="1590452" cy="199102"/>
          </a:xfrm>
          <a:prstGeom prst="rect">
            <a:avLst/>
          </a:prstGeom>
          <a:solidFill>
            <a:srgbClr val="FBE5D6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50129" y="4799700"/>
            <a:ext cx="498781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A1B699-1C25-4B0C-982E-D7F6A98DBD3A}"/>
              </a:ext>
            </a:extLst>
          </p:cNvPr>
          <p:cNvCxnSpPr/>
          <p:nvPr/>
        </p:nvCxnSpPr>
        <p:spPr>
          <a:xfrm flipH="1">
            <a:off x="5354319" y="3335763"/>
            <a:ext cx="674512" cy="60319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4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BD95-5579-48F9-9822-CC164FB8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Solution Formalization - Regret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CAEE8-53A2-4DA2-B4F8-A96A3F2D0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5500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/>
                  <a:t>Regret = how much I lost in a step by not taking the optimal action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The value of an action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b="0" dirty="0"/>
                  <a:t>The optimal value 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x-IV_matha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x-IV_mathan" sz="2400">
                        <a:latin typeface="Cambria Math" panose="02040503050406030204" pitchFamily="18" charset="0"/>
                      </a:rPr>
                      <m:t>q</m:t>
                    </m:r>
                    <m:r>
                      <a:rPr lang="x-IV_mathan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x-IV_mathan" sz="240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x-IV_matha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x-IV_matha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x-IV_matha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x-IV_matha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x-IV_mathan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x-IV_mathan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x-IV_mathan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pt-BR" sz="2400" dirty="0"/>
                  <a:t>Regret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Total Regret 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CAEE8-53A2-4DA2-B4F8-A96A3F2D0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5500692"/>
              </a:xfrm>
              <a:blipFill>
                <a:blip r:embed="rId3"/>
                <a:stretch>
                  <a:fillRect l="-1593" t="-2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45EB404-6C4B-42B0-97E9-4077972EF42C}"/>
              </a:ext>
            </a:extLst>
          </p:cNvPr>
          <p:cNvSpPr txBox="1"/>
          <p:nvPr/>
        </p:nvSpPr>
        <p:spPr>
          <a:xfrm flipH="1">
            <a:off x="8258062" y="4735692"/>
            <a:ext cx="313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Minimize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FB7492-3F97-48A3-9740-29C8F37E0566}"/>
              </a:ext>
            </a:extLst>
          </p:cNvPr>
          <p:cNvCxnSpPr>
            <a:cxnSpLocks/>
          </p:cNvCxnSpPr>
          <p:nvPr/>
        </p:nvCxnSpPr>
        <p:spPr>
          <a:xfrm flipH="1">
            <a:off x="6453963" y="4997302"/>
            <a:ext cx="1644610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3166</TotalTime>
  <Words>2658</Words>
  <Application>Microsoft Office PowerPoint</Application>
  <PresentationFormat>Widescreen</PresentationFormat>
  <Paragraphs>241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HPI PPT-Template</vt:lpstr>
      <vt:lpstr>Introduction to Multi-Armed Bandits</vt:lpstr>
      <vt:lpstr>Why Multi-Armed Bandits (MAB)?</vt:lpstr>
      <vt:lpstr>Textbooks (free access)</vt:lpstr>
      <vt:lpstr>Definition</vt:lpstr>
      <vt:lpstr>Topics</vt:lpstr>
      <vt:lpstr>Model</vt:lpstr>
      <vt:lpstr>Problem Formalization</vt:lpstr>
      <vt:lpstr>Agent and Environment Interaction</vt:lpstr>
      <vt:lpstr>Solution Formalization - Regret</vt:lpstr>
      <vt:lpstr>Approaches to Trade-off Explore vs Exploit </vt:lpstr>
      <vt:lpstr>ϵ-Greedy</vt:lpstr>
      <vt:lpstr>Decaying ϵ-Greedy</vt:lpstr>
      <vt:lpstr>Systematic Exploration</vt:lpstr>
      <vt:lpstr>Optimism in face of uncertainty</vt:lpstr>
      <vt:lpstr>Upper Confidence Bounds</vt:lpstr>
      <vt:lpstr>Bayesian Bandits</vt:lpstr>
      <vt:lpstr>Bayesian Bandits Algorithm</vt:lpstr>
      <vt:lpstr>Bayesian Bandits – Thompson Sampling</vt:lpstr>
      <vt:lpstr>Contextual Bandits</vt:lpstr>
      <vt:lpstr>Other Bandit Models</vt:lpstr>
      <vt:lpstr>References</vt:lpstr>
      <vt:lpstr>Interesting video lectures</vt:lpstr>
      <vt:lpstr>Textbooks (free access)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146</cp:revision>
  <dcterms:created xsi:type="dcterms:W3CDTF">2020-04-21T07:53:32Z</dcterms:created>
  <dcterms:modified xsi:type="dcterms:W3CDTF">2021-05-04T16:13:01Z</dcterms:modified>
</cp:coreProperties>
</file>