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2" r:id="rId3"/>
    <p:sldId id="272" r:id="rId4"/>
    <p:sldId id="273" r:id="rId5"/>
    <p:sldId id="277" r:id="rId6"/>
    <p:sldId id="274" r:id="rId7"/>
    <p:sldId id="275" r:id="rId8"/>
    <p:sldId id="276" r:id="rId9"/>
    <p:sldId id="278" r:id="rId10"/>
    <p:sldId id="284" r:id="rId11"/>
    <p:sldId id="279" r:id="rId12"/>
    <p:sldId id="280" r:id="rId13"/>
    <p:sldId id="281" r:id="rId14"/>
    <p:sldId id="285" r:id="rId15"/>
    <p:sldId id="286" r:id="rId16"/>
    <p:sldId id="282" r:id="rId17"/>
    <p:sldId id="283" r:id="rId18"/>
    <p:sldId id="263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17" userDrawn="1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83" userDrawn="1">
          <p15:clr>
            <a:srgbClr val="A4A3A4"/>
          </p15:clr>
        </p15:guide>
        <p15:guide id="7" pos="113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4558">
          <p15:clr>
            <a:srgbClr val="A4A3A4"/>
          </p15:clr>
        </p15:guide>
        <p15:guide id="10" pos="2472" userDrawn="1">
          <p15:clr>
            <a:srgbClr val="A4A3A4"/>
          </p15:clr>
        </p15:guide>
        <p15:guide id="11" pos="3561">
          <p15:clr>
            <a:srgbClr val="A4A3A4"/>
          </p15:clr>
        </p15:guide>
        <p15:guide id="12" pos="4694" userDrawn="1">
          <p15:clr>
            <a:srgbClr val="A4A3A4"/>
          </p15:clr>
        </p15:guide>
        <p15:guide id="13" pos="2336">
          <p15:clr>
            <a:srgbClr val="A4A3A4"/>
          </p15:clr>
        </p15:guide>
        <p15:guide id="14" pos="1202" userDrawn="1">
          <p15:clr>
            <a:srgbClr val="A4A3A4"/>
          </p15:clr>
        </p15:guide>
        <p15:guide id="15" pos="3424" userDrawn="1">
          <p15:clr>
            <a:srgbClr val="A4A3A4"/>
          </p15:clr>
        </p15:guide>
        <p15:guide id="16" pos="1338" userDrawn="1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06"/>
    <p:restoredTop sz="95263"/>
  </p:normalViewPr>
  <p:slideViewPr>
    <p:cSldViewPr snapToObjects="1" showGuides="1">
      <p:cViewPr varScale="1">
        <p:scale>
          <a:sx n="98" d="100"/>
          <a:sy n="98" d="100"/>
        </p:scale>
        <p:origin x="208" y="544"/>
      </p:cViewPr>
      <p:guideLst>
        <p:guide orient="horz" pos="781"/>
        <p:guide orient="horz" pos="3117"/>
        <p:guide orient="horz" pos="3026"/>
        <p:guide orient="horz" pos="667"/>
        <p:guide orient="horz" pos="1847"/>
        <p:guide orient="horz" pos="1983"/>
        <p:guide pos="113"/>
        <p:guide pos="249"/>
        <p:guide pos="4558"/>
        <p:guide pos="2472"/>
        <p:guide pos="3561"/>
        <p:guide pos="4694"/>
        <p:guide pos="2336"/>
        <p:guide pos="1202"/>
        <p:guide pos="3424"/>
        <p:guide pos="1338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8/3/21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/>
              <a:t>Controlling </a:t>
            </a:r>
            <a:r>
              <a:rPr lang="en-US" dirty="0" err="1"/>
              <a:t>mRUBiS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Python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Paul Wullenweber</a:t>
            </a:r>
          </a:p>
          <a:p>
            <a:r>
              <a:rPr lang="de-DE"/>
              <a:t>August 3rd, 2021</a:t>
            </a:r>
          </a:p>
          <a:p>
            <a:r>
              <a:rPr lang="de-DE" err="1"/>
              <a:t>Machine</a:t>
            </a:r>
            <a:r>
              <a:rPr lang="de-DE"/>
              <a:t> Learning-</a:t>
            </a:r>
            <a:r>
              <a:rPr lang="de-DE" err="1"/>
              <a:t>based</a:t>
            </a:r>
            <a:r>
              <a:rPr lang="de-DE"/>
              <a:t> Control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Dynamical</a:t>
            </a:r>
            <a:r>
              <a:rPr lang="de-DE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5111990-5162-A042-BB1D-8B919D4B8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sz="2000" err="1">
                <a:sym typeface="Wingdings" pitchFamily="2" charset="2"/>
              </a:rPr>
              <a:t>Contrast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three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strategies</a:t>
            </a:r>
            <a:r>
              <a:rPr lang="de-DE" sz="2000">
                <a:sym typeface="Wingdings" pitchFamily="2" charset="2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>
                <a:sym typeface="Wingdings" pitchFamily="2" charset="2"/>
              </a:rPr>
              <a:t>Random </a:t>
            </a:r>
            <a:r>
              <a:rPr lang="de-DE" sz="2000" err="1">
                <a:sym typeface="Wingdings" pitchFamily="2" charset="2"/>
              </a:rPr>
              <a:t>issue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ordering</a:t>
            </a:r>
            <a:endParaRPr lang="de-DE" sz="2000">
              <a:sym typeface="Wingdings" pitchFamily="2" charset="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err="1">
                <a:sym typeface="Wingdings" pitchFamily="2" charset="2"/>
              </a:rPr>
              <a:t>Cost-based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issue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ordering</a:t>
            </a:r>
            <a:endParaRPr lang="de-DE" sz="2000">
              <a:sym typeface="Wingdings" pitchFamily="2" charset="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err="1">
                <a:sym typeface="Wingdings" pitchFamily="2" charset="2"/>
              </a:rPr>
              <a:t>Predicted</a:t>
            </a:r>
            <a:r>
              <a:rPr lang="de-DE" sz="2000">
                <a:sym typeface="Wingdings" pitchFamily="2" charset="2"/>
              </a:rPr>
              <a:t>-utility-</a:t>
            </a:r>
            <a:r>
              <a:rPr lang="de-DE" sz="2000" err="1">
                <a:sym typeface="Wingdings" pitchFamily="2" charset="2"/>
              </a:rPr>
              <a:t>based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issue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ordering</a:t>
            </a:r>
            <a:endParaRPr lang="de-DE" sz="2000">
              <a:sym typeface="Wingdings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Control </a:t>
            </a:r>
            <a:r>
              <a:rPr lang="de-DE" sz="2800" err="1"/>
              <a:t>Strategies</a:t>
            </a:r>
            <a:endParaRPr lang="de-DE" sz="280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BB3D118-DCFB-0E4B-A931-F27FBB4507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Paul Wullenweber</a:t>
            </a:r>
          </a:p>
          <a:p>
            <a:r>
              <a:rPr lang="en-US"/>
              <a:t>August 3</a:t>
            </a:r>
            <a:r>
              <a:rPr lang="en-US" baseline="30000"/>
              <a:t>rd</a:t>
            </a:r>
            <a:r>
              <a:rPr lang="en-US"/>
              <a:t>, 2021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BAB3E6-8288-2642-B0C0-709508DA5B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/>
              <a:t>Controlling </a:t>
            </a:r>
            <a:r>
              <a:rPr lang="de-DE" err="1"/>
              <a:t>mRUBiS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</a:t>
            </a:r>
            <a:r>
              <a:rPr lang="de-DE" sz="2800" err="1"/>
              <a:t>example</a:t>
            </a:r>
            <a:r>
              <a:rPr lang="de-DE" sz="2800"/>
              <a:t> </a:t>
            </a:r>
            <a:r>
              <a:rPr lang="de-DE" sz="2800" err="1"/>
              <a:t>run</a:t>
            </a:r>
            <a:endParaRPr lang="de-DE" sz="2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44872D-21DE-7949-A2F2-3FCA6FEB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058863"/>
            <a:ext cx="8172400" cy="40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</a:t>
            </a:r>
            <a:r>
              <a:rPr lang="de-DE" sz="2800" err="1"/>
              <a:t>example</a:t>
            </a:r>
            <a:r>
              <a:rPr lang="de-DE" sz="2800"/>
              <a:t> </a:t>
            </a:r>
            <a:r>
              <a:rPr lang="de-DE" sz="2800" err="1"/>
              <a:t>run</a:t>
            </a:r>
            <a:endParaRPr lang="de-DE" sz="28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F4349C-96FD-FC49-811F-14A6E4F2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" y="1058863"/>
            <a:ext cx="8244408" cy="41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FC576D4-E4B5-EE48-98F2-3FEB49D3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71EA96-0399-AC47-A86E-4466F008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98" y="646113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Action </a:t>
            </a:r>
            <a:r>
              <a:rPr lang="de-DE" sz="2800" err="1"/>
              <a:t>picking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6EFCE8-B3CD-8046-8C9A-D3079817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1206424"/>
            <a:ext cx="7519478" cy="38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Conclusion</a:t>
            </a:r>
            <a:endParaRPr lang="de-DE" sz="28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316DF6-9780-CA42-8E9D-02E1B966BF1C}"/>
              </a:ext>
            </a:extLst>
          </p:cNvPr>
          <p:cNvSpPr txBox="1"/>
          <p:nvPr/>
        </p:nvSpPr>
        <p:spPr bwMode="gray">
          <a:xfrm>
            <a:off x="1943100" y="24345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err="1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D19FC815-F423-E44F-A823-9F870C640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8389688" cy="35639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Jakob‘s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model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performs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quite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well</a:t>
            </a:r>
            <a:endParaRPr lang="de-DE" sz="20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Ordering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by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predicted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utility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seems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to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maximize</a:t>
            </a:r>
            <a:r>
              <a:rPr lang="de-DE" sz="2000">
                <a:sym typeface="Wingdings" pitchFamily="2" charset="2"/>
              </a:rPr>
              <a:t> AUC</a:t>
            </a:r>
          </a:p>
          <a:p>
            <a:pPr>
              <a:lnSpc>
                <a:spcPct val="200000"/>
              </a:lnSpc>
            </a:pPr>
            <a:r>
              <a:rPr lang="de-DE" sz="2000">
                <a:sym typeface="Wingdings" pitchFamily="2" charset="2"/>
              </a:rPr>
              <a:t>Python – Java </a:t>
            </a:r>
            <a:r>
              <a:rPr lang="de-DE" sz="2000" err="1">
                <a:sym typeface="Wingdings" pitchFamily="2" charset="2"/>
              </a:rPr>
              <a:t>integration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more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difficult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than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expected</a:t>
            </a:r>
            <a:endParaRPr lang="de-DE" sz="20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mRUBiS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logic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is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sometimes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difficult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to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understand</a:t>
            </a:r>
            <a:endParaRPr lang="de-DE" sz="20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Impossible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without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support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from</a:t>
            </a:r>
            <a:r>
              <a:rPr lang="de-DE" sz="2000">
                <a:sym typeface="Wingdings" pitchFamily="2" charset="2"/>
              </a:rPr>
              <a:t> Sona </a:t>
            </a:r>
            <a:r>
              <a:rPr lang="de-DE" sz="2000" err="1">
                <a:sym typeface="Wingdings" pitchFamily="2" charset="2"/>
              </a:rPr>
              <a:t>and</a:t>
            </a:r>
            <a:r>
              <a:rPr lang="de-DE" sz="2000">
                <a:sym typeface="Wingdings" pitchFamily="2" charset="2"/>
              </a:rPr>
              <a:t> Chris, </a:t>
            </a:r>
            <a:r>
              <a:rPr lang="de-DE" sz="2000" err="1">
                <a:sym typeface="Wingdings" pitchFamily="2" charset="2"/>
              </a:rPr>
              <a:t>thanks</a:t>
            </a:r>
            <a:r>
              <a:rPr lang="de-DE" sz="2000">
                <a:sym typeface="Wingdings" pitchFamily="2" charset="2"/>
              </a:rPr>
              <a:t>! </a:t>
            </a:r>
          </a:p>
        </p:txBody>
      </p:sp>
    </p:spTree>
    <p:extLst>
      <p:ext uri="{BB962C8B-B14F-4D97-AF65-F5344CB8AC3E}">
        <p14:creationId xmlns:p14="http://schemas.microsoft.com/office/powerpoint/2010/main" val="370231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Outlook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316DF6-9780-CA42-8E9D-02E1B966BF1C}"/>
              </a:ext>
            </a:extLst>
          </p:cNvPr>
          <p:cNvSpPr txBox="1"/>
          <p:nvPr/>
        </p:nvSpPr>
        <p:spPr bwMode="gray">
          <a:xfrm>
            <a:off x="1943100" y="24345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err="1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D19FC815-F423-E44F-A823-9F870C640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8389688" cy="35639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1800">
                <a:sym typeface="Wingdings" pitchFamily="2" charset="2"/>
              </a:rPr>
              <a:t>Controller </a:t>
            </a:r>
            <a:r>
              <a:rPr lang="de-DE" sz="1800" err="1">
                <a:sym typeface="Wingdings" pitchFamily="2" charset="2"/>
              </a:rPr>
              <a:t>code</a:t>
            </a:r>
            <a:r>
              <a:rPr lang="de-DE" sz="1800">
                <a:sym typeface="Wingdings" pitchFamily="2" charset="2"/>
              </a:rPr>
              <a:t> still in prototype </a:t>
            </a:r>
            <a:r>
              <a:rPr lang="de-DE" sz="1800" err="1">
                <a:sym typeface="Wingdings" pitchFamily="2" charset="2"/>
              </a:rPr>
              <a:t>shape</a:t>
            </a:r>
            <a:endParaRPr lang="de-DE" sz="18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1800">
                <a:sym typeface="Wingdings" pitchFamily="2" charset="2"/>
              </a:rPr>
              <a:t>Out-</a:t>
            </a:r>
            <a:r>
              <a:rPr lang="de-DE" sz="1800" err="1">
                <a:sym typeface="Wingdings" pitchFamily="2" charset="2"/>
              </a:rPr>
              <a:t>of</a:t>
            </a:r>
            <a:r>
              <a:rPr lang="de-DE" sz="1800">
                <a:sym typeface="Wingdings" pitchFamily="2" charset="2"/>
              </a:rPr>
              <a:t>-</a:t>
            </a:r>
            <a:r>
              <a:rPr lang="de-DE" sz="1800" err="1">
                <a:sym typeface="Wingdings" pitchFamily="2" charset="2"/>
              </a:rPr>
              <a:t>sync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issue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when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launching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mRUBiS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inside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subprocess</a:t>
            </a:r>
            <a:endParaRPr lang="de-DE" sz="18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1800">
                <a:sym typeface="Wingdings" pitchFamily="2" charset="2"/>
              </a:rPr>
              <a:t>Plug HMM </a:t>
            </a:r>
            <a:r>
              <a:rPr lang="de-DE" sz="1800" err="1">
                <a:sym typeface="Wingdings" pitchFamily="2" charset="2"/>
              </a:rPr>
              <a:t>into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controller</a:t>
            </a:r>
            <a:endParaRPr lang="de-DE" sz="18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1800" err="1">
                <a:sym typeface="Wingdings" pitchFamily="2" charset="2"/>
              </a:rPr>
              <a:t>Analyze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strategy</a:t>
            </a:r>
            <a:r>
              <a:rPr lang="de-DE" sz="1800">
                <a:sym typeface="Wingdings" pitchFamily="2" charset="2"/>
              </a:rPr>
              <a:t>/AUC </a:t>
            </a:r>
            <a:r>
              <a:rPr lang="de-DE" sz="1800" err="1">
                <a:sym typeface="Wingdings" pitchFamily="2" charset="2"/>
              </a:rPr>
              <a:t>distribution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across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runs</a:t>
            </a:r>
            <a:endParaRPr lang="de-DE" sz="18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1800">
                <a:sym typeface="Wingdings" pitchFamily="2" charset="2"/>
              </a:rPr>
              <a:t>Plot utility-</a:t>
            </a:r>
            <a:r>
              <a:rPr lang="de-DE" sz="1800" err="1">
                <a:sym typeface="Wingdings" pitchFamily="2" charset="2"/>
              </a:rPr>
              <a:t>cost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for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the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three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issue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ranking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strategies</a:t>
            </a:r>
            <a:endParaRPr lang="de-DE" sz="18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1800">
                <a:sym typeface="Wingdings" pitchFamily="2" charset="2"/>
              </a:rPr>
              <a:t>Test </a:t>
            </a:r>
            <a:r>
              <a:rPr lang="de-DE" sz="1800" err="1">
                <a:sym typeface="Wingdings" pitchFamily="2" charset="2"/>
              </a:rPr>
              <a:t>robustness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w.r.t</a:t>
            </a:r>
            <a:r>
              <a:rPr lang="de-DE" sz="1800">
                <a:sym typeface="Wingdings" pitchFamily="2" charset="2"/>
              </a:rPr>
              <a:t>. </a:t>
            </a:r>
            <a:r>
              <a:rPr lang="de-DE" sz="1800" err="1">
                <a:sym typeface="Wingdings" pitchFamily="2" charset="2"/>
              </a:rPr>
              <a:t>even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more</a:t>
            </a:r>
            <a:r>
              <a:rPr lang="de-DE" sz="1800">
                <a:sym typeface="Wingdings" pitchFamily="2" charset="2"/>
              </a:rPr>
              <a:t> </a:t>
            </a:r>
            <a:r>
              <a:rPr lang="de-DE" sz="1800" err="1">
                <a:sym typeface="Wingdings" pitchFamily="2" charset="2"/>
              </a:rPr>
              <a:t>shops</a:t>
            </a:r>
            <a:r>
              <a:rPr lang="de-DE" sz="1800">
                <a:sym typeface="Wingdings" pitchFamily="2" charset="2"/>
              </a:rPr>
              <a:t>, </a:t>
            </a:r>
            <a:r>
              <a:rPr lang="de-DE" sz="1800" err="1">
                <a:sym typeface="Wingdings" pitchFamily="2" charset="2"/>
              </a:rPr>
              <a:t>issues</a:t>
            </a:r>
            <a:r>
              <a:rPr lang="de-DE" sz="1800">
                <a:sym typeface="Wingdings" pitchFamily="2" charset="2"/>
              </a:rPr>
              <a:t> per </a:t>
            </a:r>
            <a:r>
              <a:rPr lang="de-DE" sz="1800" err="1">
                <a:sym typeface="Wingdings" pitchFamily="2" charset="2"/>
              </a:rPr>
              <a:t>shop</a:t>
            </a:r>
            <a:endParaRPr lang="de-DE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30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Thank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attention</a:t>
            </a:r>
            <a:r>
              <a:rPr lang="de-DE"/>
              <a:t>!</a:t>
            </a:r>
            <a:endParaRPr lang="en-US"/>
          </a:p>
        </p:txBody>
      </p:sp>
      <p:sp>
        <p:nvSpPr>
          <p:cNvPr id="9" name="Untertitel 3">
            <a:extLst>
              <a:ext uri="{FF2B5EF4-FFF2-40B4-BE49-F238E27FC236}">
                <a16:creationId xmlns:a16="http://schemas.microsoft.com/office/drawing/2014/main" id="{E03073B9-1E61-CB48-BB38-6144A26AE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3" y="3958431"/>
            <a:ext cx="8421689" cy="840025"/>
          </a:xfrm>
        </p:spPr>
        <p:txBody>
          <a:bodyPr/>
          <a:lstStyle/>
          <a:p>
            <a:r>
              <a:rPr lang="de-DE"/>
              <a:t>Paul Wullenweber</a:t>
            </a:r>
          </a:p>
          <a:p>
            <a:r>
              <a:rPr lang="de-DE"/>
              <a:t>August 3rd, 2021</a:t>
            </a:r>
          </a:p>
          <a:p>
            <a:r>
              <a:rPr lang="de-DE" err="1"/>
              <a:t>Machine</a:t>
            </a:r>
            <a:r>
              <a:rPr lang="de-DE"/>
              <a:t> Learning-</a:t>
            </a:r>
            <a:r>
              <a:rPr lang="de-DE" err="1"/>
              <a:t>based</a:t>
            </a:r>
            <a:r>
              <a:rPr lang="de-DE"/>
              <a:t> Control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Dynamical</a:t>
            </a:r>
            <a:r>
              <a:rPr lang="de-DE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sz="2800"/>
              <a:t>Agenda</a:t>
            </a:r>
            <a:endParaRPr lang="en-US" sz="2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err="1"/>
              <a:t>Idea</a:t>
            </a:r>
            <a:endParaRPr lang="de-DE" sz="2000"/>
          </a:p>
          <a:p>
            <a:pPr>
              <a:lnSpc>
                <a:spcPct val="200000"/>
              </a:lnSpc>
            </a:pPr>
            <a:r>
              <a:rPr lang="de-DE" sz="2000" err="1"/>
              <a:t>Challenges</a:t>
            </a:r>
            <a:endParaRPr lang="de-DE" sz="2000"/>
          </a:p>
          <a:p>
            <a:pPr>
              <a:lnSpc>
                <a:spcPct val="200000"/>
              </a:lnSpc>
            </a:pPr>
            <a:r>
              <a:rPr lang="de-DE" sz="2000"/>
              <a:t>Communication </a:t>
            </a:r>
            <a:r>
              <a:rPr lang="de-DE" sz="2000" err="1"/>
              <a:t>protocol</a:t>
            </a:r>
            <a:endParaRPr lang="de-DE" sz="2000"/>
          </a:p>
          <a:p>
            <a:pPr>
              <a:lnSpc>
                <a:spcPct val="200000"/>
              </a:lnSpc>
            </a:pPr>
            <a:r>
              <a:rPr lang="de-DE" sz="2000"/>
              <a:t>Control </a:t>
            </a:r>
            <a:r>
              <a:rPr lang="de-DE" sz="2000" err="1"/>
              <a:t>Strategies</a:t>
            </a:r>
            <a:endParaRPr lang="de-DE" sz="2000"/>
          </a:p>
          <a:p>
            <a:pPr>
              <a:lnSpc>
                <a:spcPct val="200000"/>
              </a:lnSpc>
            </a:pPr>
            <a:r>
              <a:rPr lang="de-DE" sz="2000" err="1"/>
              <a:t>Conclusion</a:t>
            </a:r>
            <a:r>
              <a:rPr lang="de-DE" sz="2000"/>
              <a:t> &amp; Outlook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57176" y="2571750"/>
            <a:ext cx="8029648" cy="521465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b="1" err="1"/>
              <a:t>Machine</a:t>
            </a:r>
            <a:r>
              <a:rPr lang="de-DE" sz="2000" b="1"/>
              <a:t> Learning</a:t>
            </a:r>
            <a:r>
              <a:rPr lang="de-DE" sz="2000"/>
              <a:t>-</a:t>
            </a:r>
            <a:r>
              <a:rPr lang="de-DE" sz="2000" err="1"/>
              <a:t>based</a:t>
            </a:r>
            <a:r>
              <a:rPr lang="de-DE" sz="2000"/>
              <a:t> </a:t>
            </a:r>
            <a:r>
              <a:rPr lang="de-DE" sz="2000" b="1"/>
              <a:t>Control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b="1" err="1"/>
              <a:t>Dynamical</a:t>
            </a:r>
            <a:r>
              <a:rPr lang="de-DE" sz="2000" b="1"/>
              <a:t> Systems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sz="2800" err="1"/>
              <a:t>Idea</a:t>
            </a:r>
            <a:endParaRPr lang="de-DE" sz="2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Paul Wullenweber</a:t>
            </a:r>
          </a:p>
          <a:p>
            <a:r>
              <a:rPr lang="en-US"/>
              <a:t>August 3</a:t>
            </a:r>
            <a:r>
              <a:rPr lang="en-US" baseline="30000"/>
              <a:t>rd</a:t>
            </a:r>
            <a:r>
              <a:rPr lang="en-US"/>
              <a:t>, 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Controlling </a:t>
            </a:r>
            <a:r>
              <a:rPr lang="de-DE" err="1"/>
              <a:t>mRUBiS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Python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D8BF12-F5FF-A34A-BA71-38B750E74554}"/>
              </a:ext>
            </a:extLst>
          </p:cNvPr>
          <p:cNvSpPr txBox="1"/>
          <p:nvPr/>
        </p:nvSpPr>
        <p:spPr bwMode="gray">
          <a:xfrm>
            <a:off x="4427984" y="4155927"/>
            <a:ext cx="914400" cy="4672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000" b="1"/>
              <a:t>Python Controller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3256B2E-B820-6C4F-BFEE-775495B7370F}"/>
              </a:ext>
            </a:extLst>
          </p:cNvPr>
          <p:cNvSpPr txBox="1"/>
          <p:nvPr/>
        </p:nvSpPr>
        <p:spPr bwMode="gray">
          <a:xfrm>
            <a:off x="6321427" y="1347614"/>
            <a:ext cx="914400" cy="4279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000" err="1"/>
              <a:t>mRUBiS</a:t>
            </a:r>
            <a:endParaRPr lang="de-DE" sz="200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8C5DD6A-D66E-2749-A081-7D9AE3555639}"/>
              </a:ext>
            </a:extLst>
          </p:cNvPr>
          <p:cNvCxnSpPr>
            <a:cxnSpLocks/>
          </p:cNvCxnSpPr>
          <p:nvPr/>
        </p:nvCxnSpPr>
        <p:spPr bwMode="gray">
          <a:xfrm>
            <a:off x="2148880" y="1775590"/>
            <a:ext cx="0" cy="8681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4C58E11-1271-DD4B-BA5A-8747B16757CF}"/>
              </a:ext>
            </a:extLst>
          </p:cNvPr>
          <p:cNvSpPr txBox="1"/>
          <p:nvPr/>
        </p:nvSpPr>
        <p:spPr bwMode="gray">
          <a:xfrm>
            <a:off x="1691680" y="1347614"/>
            <a:ext cx="914400" cy="4279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000" err="1"/>
              <a:t>Jakob‘s</a:t>
            </a:r>
            <a:r>
              <a:rPr lang="de-DE" sz="2000"/>
              <a:t> Linear Model + TBD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91CE06F-BF50-A34D-B74D-2E60F4C6CF15}"/>
              </a:ext>
            </a:extLst>
          </p:cNvPr>
          <p:cNvCxnSpPr>
            <a:cxnSpLocks/>
            <a:stCxn id="10" idx="2"/>
          </p:cNvCxnSpPr>
          <p:nvPr/>
        </p:nvCxnSpPr>
        <p:spPr bwMode="gray">
          <a:xfrm>
            <a:off x="6778627" y="1775590"/>
            <a:ext cx="0" cy="8681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64B2CC-4A95-D647-A0F3-D2981426C223}"/>
              </a:ext>
            </a:extLst>
          </p:cNvPr>
          <p:cNvCxnSpPr>
            <a:cxnSpLocks/>
            <a:stCxn id="9" idx="0"/>
          </p:cNvCxnSpPr>
          <p:nvPr/>
        </p:nvCxnSpPr>
        <p:spPr bwMode="gray">
          <a:xfrm flipV="1">
            <a:off x="4885184" y="3093215"/>
            <a:ext cx="0" cy="1062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5111990-5162-A042-BB1D-8B919D4B8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err="1"/>
              <a:t>Launching</a:t>
            </a:r>
            <a:r>
              <a:rPr lang="de-DE" sz="2000"/>
              <a:t> </a:t>
            </a:r>
            <a:r>
              <a:rPr lang="de-DE" sz="2000" err="1"/>
              <a:t>mRUBiS</a:t>
            </a:r>
            <a:r>
              <a:rPr lang="de-DE" sz="2000"/>
              <a:t> </a:t>
            </a:r>
          </a:p>
          <a:p>
            <a:pPr>
              <a:lnSpc>
                <a:spcPct val="200000"/>
              </a:lnSpc>
            </a:pPr>
            <a:r>
              <a:rPr lang="de-DE" sz="2000" err="1"/>
              <a:t>Communicating</a:t>
            </a:r>
            <a:endParaRPr lang="de-DE" sz="2000"/>
          </a:p>
          <a:p>
            <a:pPr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Observing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mRUBiS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states</a:t>
            </a:r>
            <a:endParaRPr lang="de-DE" sz="20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Assigning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order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of</a:t>
            </a:r>
            <a:r>
              <a:rPr lang="de-DE" sz="2000">
                <a:sym typeface="Wingdings" pitchFamily="2" charset="2"/>
              </a:rPr>
              <a:t> fix </a:t>
            </a:r>
            <a:r>
              <a:rPr lang="de-DE" sz="2000" err="1">
                <a:sym typeface="Wingdings" pitchFamily="2" charset="2"/>
              </a:rPr>
              <a:t>execution</a:t>
            </a:r>
            <a:endParaRPr lang="de-DE" sz="20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>
                <a:sym typeface="Wingdings" pitchFamily="2" charset="2"/>
              </a:rPr>
              <a:t>(all </a:t>
            </a:r>
            <a:r>
              <a:rPr lang="de-DE" sz="2000" err="1">
                <a:sym typeface="Wingdings" pitchFamily="2" charset="2"/>
              </a:rPr>
              <a:t>with</a:t>
            </a:r>
            <a:r>
              <a:rPr lang="de-DE" sz="2000">
                <a:sym typeface="Wingdings" pitchFamily="2" charset="2"/>
              </a:rPr>
              <a:t> minimal Java / </a:t>
            </a:r>
            <a:r>
              <a:rPr lang="de-DE" sz="2000" err="1">
                <a:sym typeface="Wingdings" pitchFamily="2" charset="2"/>
              </a:rPr>
              <a:t>sockets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experience</a:t>
            </a:r>
            <a:r>
              <a:rPr lang="de-DE" sz="2000">
                <a:sym typeface="Wingdings" pitchFamily="2" charset="2"/>
              </a:rPr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Challenges</a:t>
            </a:r>
            <a:endParaRPr lang="de-DE" sz="280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BB3D118-DCFB-0E4B-A931-F27FBB4507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Paul Wullenweber</a:t>
            </a:r>
          </a:p>
          <a:p>
            <a:r>
              <a:rPr lang="en-US"/>
              <a:t>August 3</a:t>
            </a:r>
            <a:r>
              <a:rPr lang="en-US" baseline="30000"/>
              <a:t>rd</a:t>
            </a:r>
            <a:r>
              <a:rPr lang="en-US"/>
              <a:t>, 2021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BAB3E6-8288-2642-B0C0-709508DA5B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/>
              <a:t>Controlling </a:t>
            </a:r>
            <a:r>
              <a:rPr lang="de-DE" err="1"/>
              <a:t>mRUBiS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461873-E1D5-A34B-8BCF-E0EDC00CA5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74805" y="4604879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511A3F-D3F3-1947-A048-72FB00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Communication – </a:t>
            </a:r>
            <a:r>
              <a:rPr lang="de-DE" sz="2800" err="1"/>
              <a:t>observing</a:t>
            </a:r>
            <a:r>
              <a:rPr lang="de-DE" sz="2800"/>
              <a:t> </a:t>
            </a:r>
            <a:r>
              <a:rPr lang="de-DE" sz="2800" err="1"/>
              <a:t>states</a:t>
            </a:r>
            <a:endParaRPr lang="de-DE" sz="28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91AD11-7597-7943-9017-011DF811C6DF}"/>
              </a:ext>
            </a:extLst>
          </p:cNvPr>
          <p:cNvSpPr/>
          <p:nvPr/>
        </p:nvSpPr>
        <p:spPr bwMode="gray">
          <a:xfrm>
            <a:off x="6156176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 err="1">
                <a:solidFill>
                  <a:schemeClr val="bg1"/>
                </a:solidFill>
              </a:rPr>
              <a:t>mRUBiS</a:t>
            </a:r>
            <a:endParaRPr lang="de-DE" sz="2000" b="1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562D23-63B1-4F4F-A7EC-CAD88C01E608}"/>
              </a:ext>
            </a:extLst>
          </p:cNvPr>
          <p:cNvSpPr txBox="1"/>
          <p:nvPr/>
        </p:nvSpPr>
        <p:spPr bwMode="gray">
          <a:xfrm>
            <a:off x="753637" y="1352354"/>
            <a:ext cx="5402539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400" err="1"/>
              <a:t>Issues</a:t>
            </a:r>
            <a:r>
              <a:rPr lang="de-DE" sz="2400"/>
              <a:t> </a:t>
            </a:r>
            <a:r>
              <a:rPr lang="de-DE" sz="2400" err="1"/>
              <a:t>handled</a:t>
            </a:r>
            <a:r>
              <a:rPr lang="de-DE" sz="2400"/>
              <a:t> </a:t>
            </a:r>
            <a:r>
              <a:rPr lang="de-DE" sz="2400" err="1"/>
              <a:t>invidually</a:t>
            </a:r>
            <a:endParaRPr lang="de-DE" sz="240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73CF5F1-29BF-AF4C-B423-EA98F9B43ABA}"/>
              </a:ext>
            </a:extLst>
          </p:cNvPr>
          <p:cNvSpPr txBox="1"/>
          <p:nvPr/>
        </p:nvSpPr>
        <p:spPr bwMode="gray">
          <a:xfrm>
            <a:off x="2978936" y="2101167"/>
            <a:ext cx="2848897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400" err="1"/>
              <a:t>Encapsulation</a:t>
            </a:r>
            <a:endParaRPr lang="de-DE" sz="240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17010A-6305-3443-838F-078AE62C6B15}"/>
              </a:ext>
            </a:extLst>
          </p:cNvPr>
          <p:cNvSpPr txBox="1"/>
          <p:nvPr/>
        </p:nvSpPr>
        <p:spPr bwMode="gray">
          <a:xfrm>
            <a:off x="212582" y="2770374"/>
            <a:ext cx="2848897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400" err="1"/>
              <a:t>Complex</a:t>
            </a:r>
            <a:r>
              <a:rPr lang="de-DE" sz="2400"/>
              <a:t> </a:t>
            </a:r>
            <a:r>
              <a:rPr lang="de-DE" sz="2400" err="1"/>
              <a:t>Architecture</a:t>
            </a:r>
            <a:endParaRPr lang="de-DE" sz="24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B350E13-0166-2144-8015-5F5724BEF8DE}"/>
              </a:ext>
            </a:extLst>
          </p:cNvPr>
          <p:cNvSpPr txBox="1"/>
          <p:nvPr/>
        </p:nvSpPr>
        <p:spPr bwMode="gray">
          <a:xfrm>
            <a:off x="-165412" y="3519187"/>
            <a:ext cx="2848897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à"/>
            </a:pPr>
            <a:r>
              <a:rPr lang="de-DE" sz="2400" b="1">
                <a:sym typeface="Wingdings" pitchFamily="2" charset="2"/>
              </a:rPr>
              <a:t>quick </a:t>
            </a:r>
            <a:r>
              <a:rPr lang="de-DE" sz="2400" b="1" err="1">
                <a:sym typeface="Wingdings" pitchFamily="2" charset="2"/>
              </a:rPr>
              <a:t>solutions</a:t>
            </a:r>
            <a:r>
              <a:rPr lang="de-DE" sz="2400">
                <a:sym typeface="Wingdings" pitchFamily="2" charset="2"/>
              </a:rPr>
              <a:t>: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400" err="1">
                <a:sym typeface="Wingdings" pitchFamily="2" charset="2"/>
              </a:rPr>
              <a:t>persist</a:t>
            </a:r>
            <a:r>
              <a:rPr lang="de-DE" sz="2400">
                <a:sym typeface="Wingdings" pitchFamily="2" charset="2"/>
              </a:rPr>
              <a:t> </a:t>
            </a:r>
            <a:r>
              <a:rPr lang="de-DE" sz="2400" err="1">
                <a:sym typeface="Wingdings" pitchFamily="2" charset="2"/>
              </a:rPr>
              <a:t>required</a:t>
            </a:r>
            <a:r>
              <a:rPr lang="de-DE" sz="2400">
                <a:sym typeface="Wingdings" pitchFamily="2" charset="2"/>
              </a:rPr>
              <a:t> </a:t>
            </a:r>
            <a:r>
              <a:rPr lang="de-DE" sz="2400" err="1">
                <a:sym typeface="Wingdings" pitchFamily="2" charset="2"/>
              </a:rPr>
              <a:t>data</a:t>
            </a:r>
            <a:r>
              <a:rPr lang="de-DE" sz="2400">
                <a:sym typeface="Wingdings" pitchFamily="2" charset="2"/>
              </a:rPr>
              <a:t> </a:t>
            </a:r>
            <a:r>
              <a:rPr lang="de-DE" sz="2400" err="1">
                <a:sym typeface="Wingdings" pitchFamily="2" charset="2"/>
              </a:rPr>
              <a:t>to</a:t>
            </a:r>
            <a:r>
              <a:rPr lang="de-DE" sz="2400">
                <a:sym typeface="Wingdings" pitchFamily="2" charset="2"/>
              </a:rPr>
              <a:t> </a:t>
            </a:r>
            <a:r>
              <a:rPr lang="de-DE" sz="2400" err="1">
                <a:sym typeface="Wingdings" pitchFamily="2" charset="2"/>
              </a:rPr>
              <a:t>disk</a:t>
            </a:r>
            <a:r>
              <a:rPr lang="de-DE" sz="2400">
                <a:sym typeface="Wingdings" pitchFamily="2" charset="2"/>
              </a:rPr>
              <a:t> (</a:t>
            </a:r>
            <a:r>
              <a:rPr lang="de-DE" sz="2400" err="1">
                <a:sym typeface="Wingdings" pitchFamily="2" charset="2"/>
              </a:rPr>
              <a:t>json</a:t>
            </a:r>
            <a:r>
              <a:rPr lang="de-DE" sz="2400">
                <a:sym typeface="Wingdings" pitchFamily="2" charset="2"/>
              </a:rPr>
              <a:t>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400" err="1"/>
              <a:t>copy</a:t>
            </a:r>
            <a:r>
              <a:rPr lang="de-DE" sz="2400"/>
              <a:t> individual </a:t>
            </a:r>
            <a:r>
              <a:rPr lang="de-DE" sz="2400" err="1"/>
              <a:t>issue</a:t>
            </a:r>
            <a:r>
              <a:rPr lang="de-DE" sz="2400"/>
              <a:t> </a:t>
            </a:r>
            <a:r>
              <a:rPr lang="de-DE" sz="2400" err="1"/>
              <a:t>flow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1743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461873-E1D5-A34B-8BCF-E0EDC00CA5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74805" y="4604879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511A3F-D3F3-1947-A048-72FB00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Communication – initial </a:t>
            </a:r>
            <a:r>
              <a:rPr lang="de-DE" sz="2800" err="1"/>
              <a:t>connection</a:t>
            </a:r>
            <a:endParaRPr lang="de-DE" sz="28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9558B1-A61A-A64F-B18C-754608CBE0F9}"/>
              </a:ext>
            </a:extLst>
          </p:cNvPr>
          <p:cNvSpPr/>
          <p:nvPr/>
        </p:nvSpPr>
        <p:spPr bwMode="gray">
          <a:xfrm>
            <a:off x="395287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91AD11-7597-7943-9017-011DF811C6DF}"/>
              </a:ext>
            </a:extLst>
          </p:cNvPr>
          <p:cNvSpPr/>
          <p:nvPr/>
        </p:nvSpPr>
        <p:spPr bwMode="gray">
          <a:xfrm>
            <a:off x="6156176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 err="1">
                <a:solidFill>
                  <a:schemeClr val="bg1"/>
                </a:solidFill>
              </a:rPr>
              <a:t>mRUBiS</a:t>
            </a:r>
            <a:endParaRPr lang="de-DE" sz="2000" b="1">
              <a:solidFill>
                <a:schemeClr val="bg1"/>
              </a:solidFill>
            </a:endParaRP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5709647F-20F2-5B4A-98C6-7B6DC841858B}"/>
              </a:ext>
            </a:extLst>
          </p:cNvPr>
          <p:cNvSpPr/>
          <p:nvPr/>
        </p:nvSpPr>
        <p:spPr bwMode="gray">
          <a:xfrm>
            <a:off x="2303921" y="2157102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err="1">
                <a:solidFill>
                  <a:sysClr val="windowText" lastClr="000000"/>
                </a:solidFill>
              </a:rPr>
              <a:t>launch</a:t>
            </a:r>
            <a:r>
              <a:rPr lang="de-DE" sz="1400" b="1">
                <a:solidFill>
                  <a:sysClr val="windowText" lastClr="000000"/>
                </a:solidFill>
              </a:rPr>
              <a:t> (</a:t>
            </a:r>
            <a:r>
              <a:rPr lang="de-DE" sz="1400" b="1" err="1">
                <a:solidFill>
                  <a:sysClr val="windowText" lastClr="000000"/>
                </a:solidFill>
              </a:rPr>
              <a:t>subprocess</a:t>
            </a:r>
            <a:r>
              <a:rPr lang="de-DE" sz="1400" b="1">
                <a:solidFill>
                  <a:sysClr val="windowText" lastClr="000000"/>
                </a:solidFill>
              </a:rPr>
              <a:t>) | </a:t>
            </a:r>
            <a:r>
              <a:rPr lang="de-DE" sz="1400" b="1">
                <a:solidFill>
                  <a:schemeClr val="tx2"/>
                </a:solidFill>
              </a:rPr>
              <a:t>optional</a:t>
            </a:r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623725D9-A028-E142-A579-521BD417FE76}"/>
              </a:ext>
            </a:extLst>
          </p:cNvPr>
          <p:cNvSpPr/>
          <p:nvPr/>
        </p:nvSpPr>
        <p:spPr bwMode="gray">
          <a:xfrm flipH="1">
            <a:off x="2303921" y="2762088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ysClr val="windowText" lastClr="000000"/>
                </a:solidFill>
              </a:rPr>
              <a:t>open socket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0FD720D5-784E-474D-9567-53EE441591CA}"/>
              </a:ext>
            </a:extLst>
          </p:cNvPr>
          <p:cNvSpPr/>
          <p:nvPr/>
        </p:nvSpPr>
        <p:spPr bwMode="gray">
          <a:xfrm>
            <a:off x="2303921" y="3363838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err="1">
                <a:solidFill>
                  <a:sysClr val="windowText" lastClr="000000"/>
                </a:solidFill>
              </a:rPr>
              <a:t>connect</a:t>
            </a:r>
            <a:r>
              <a:rPr lang="de-DE" sz="1400" b="1">
                <a:solidFill>
                  <a:sysClr val="windowText" lastClr="000000"/>
                </a:solidFill>
              </a:rPr>
              <a:t> </a:t>
            </a:r>
            <a:r>
              <a:rPr lang="de-DE" sz="1400" b="1" err="1">
                <a:solidFill>
                  <a:sysClr val="windowText" lastClr="000000"/>
                </a:solidFill>
              </a:rPr>
              <a:t>to</a:t>
            </a:r>
            <a:r>
              <a:rPr lang="de-DE" sz="1400" b="1">
                <a:solidFill>
                  <a:sysClr val="windowText" lastClr="000000"/>
                </a:solidFill>
              </a:rPr>
              <a:t> socket</a:t>
            </a:r>
          </a:p>
        </p:txBody>
      </p:sp>
    </p:spTree>
    <p:extLst>
      <p:ext uri="{BB962C8B-B14F-4D97-AF65-F5344CB8AC3E}">
        <p14:creationId xmlns:p14="http://schemas.microsoft.com/office/powerpoint/2010/main" val="25175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461873-E1D5-A34B-8BCF-E0EDC00CA5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74805" y="4604879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511A3F-D3F3-1947-A048-72FB00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Communication – initial </a:t>
            </a:r>
            <a:r>
              <a:rPr lang="de-DE" sz="2800" err="1"/>
              <a:t>states</a:t>
            </a:r>
            <a:endParaRPr lang="de-DE" sz="2800"/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5709647F-20F2-5B4A-98C6-7B6DC841858B}"/>
              </a:ext>
            </a:extLst>
          </p:cNvPr>
          <p:cNvSpPr/>
          <p:nvPr/>
        </p:nvSpPr>
        <p:spPr bwMode="gray">
          <a:xfrm>
            <a:off x="2303921" y="1767989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ysClr val="windowText" lastClr="000000"/>
                </a:solidFill>
              </a:rPr>
              <a:t>QUERY(total # </a:t>
            </a:r>
            <a:r>
              <a:rPr lang="de-DE" sz="1400" b="1" err="1">
                <a:solidFill>
                  <a:sysClr val="windowText" lastClr="000000"/>
                </a:solidFill>
              </a:rPr>
              <a:t>of</a:t>
            </a:r>
            <a:r>
              <a:rPr lang="de-DE" sz="1400" b="1">
                <a:solidFill>
                  <a:sysClr val="windowText" lastClr="000000"/>
                </a:solidFill>
              </a:rPr>
              <a:t> </a:t>
            </a:r>
            <a:r>
              <a:rPr lang="de-DE" sz="1400" b="1" err="1">
                <a:solidFill>
                  <a:sysClr val="windowText" lastClr="000000"/>
                </a:solidFill>
              </a:rPr>
              <a:t>shops</a:t>
            </a:r>
            <a:r>
              <a:rPr lang="de-DE" sz="1400" b="1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623725D9-A028-E142-A579-521BD417FE76}"/>
              </a:ext>
            </a:extLst>
          </p:cNvPr>
          <p:cNvSpPr/>
          <p:nvPr/>
        </p:nvSpPr>
        <p:spPr bwMode="gray">
          <a:xfrm flipH="1">
            <a:off x="2303921" y="2392289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ysClr val="windowText" lastClr="000000"/>
                </a:solidFill>
              </a:rPr>
              <a:t>RESPONSE(total # </a:t>
            </a:r>
            <a:r>
              <a:rPr lang="de-DE" sz="1400" b="1" err="1">
                <a:solidFill>
                  <a:sysClr val="windowText" lastClr="000000"/>
                </a:solidFill>
              </a:rPr>
              <a:t>of</a:t>
            </a:r>
            <a:r>
              <a:rPr lang="de-DE" sz="1400" b="1">
                <a:solidFill>
                  <a:sysClr val="windowText" lastClr="000000"/>
                </a:solidFill>
              </a:rPr>
              <a:t> </a:t>
            </a:r>
            <a:r>
              <a:rPr lang="de-DE" sz="1400" b="1" err="1">
                <a:solidFill>
                  <a:sysClr val="windowText" lastClr="000000"/>
                </a:solidFill>
              </a:rPr>
              <a:t>shops</a:t>
            </a:r>
            <a:r>
              <a:rPr lang="de-DE" sz="1400" b="1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0FD720D5-784E-474D-9567-53EE441591CA}"/>
              </a:ext>
            </a:extLst>
          </p:cNvPr>
          <p:cNvSpPr/>
          <p:nvPr/>
        </p:nvSpPr>
        <p:spPr bwMode="gray">
          <a:xfrm>
            <a:off x="2303921" y="3016589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ysClr val="windowText" lastClr="000000"/>
                </a:solidFill>
              </a:rPr>
              <a:t>QUERY(initial </a:t>
            </a:r>
            <a:r>
              <a:rPr lang="de-DE" sz="1400" b="1" err="1">
                <a:solidFill>
                  <a:sysClr val="windowText" lastClr="000000"/>
                </a:solidFill>
              </a:rPr>
              <a:t>state</a:t>
            </a:r>
            <a:r>
              <a:rPr lang="de-DE" sz="1400" b="1">
                <a:solidFill>
                  <a:sysClr val="windowText" lastClr="000000"/>
                </a:solidFill>
              </a:rPr>
              <a:t> per </a:t>
            </a:r>
            <a:r>
              <a:rPr lang="de-DE" sz="1400" b="1" err="1">
                <a:solidFill>
                  <a:sysClr val="windowText" lastClr="000000"/>
                </a:solidFill>
              </a:rPr>
              <a:t>shop</a:t>
            </a:r>
            <a:r>
              <a:rPr lang="de-DE" sz="1400" b="1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7881F253-7F22-2E49-AFD0-EC34BEC456FC}"/>
              </a:ext>
            </a:extLst>
          </p:cNvPr>
          <p:cNvSpPr/>
          <p:nvPr/>
        </p:nvSpPr>
        <p:spPr bwMode="gray">
          <a:xfrm flipH="1">
            <a:off x="2303921" y="3640889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300" b="1">
                <a:solidFill>
                  <a:sysClr val="windowText" lastClr="000000"/>
                </a:solidFill>
              </a:rPr>
              <a:t>RESPONSE(initial </a:t>
            </a:r>
            <a:r>
              <a:rPr lang="de-DE" sz="1300" b="1" err="1">
                <a:solidFill>
                  <a:sysClr val="windowText" lastClr="000000"/>
                </a:solidFill>
              </a:rPr>
              <a:t>state</a:t>
            </a:r>
            <a:r>
              <a:rPr lang="de-DE" sz="1300" b="1">
                <a:solidFill>
                  <a:sysClr val="windowText" lastClr="000000"/>
                </a:solidFill>
              </a:rPr>
              <a:t> per </a:t>
            </a:r>
            <a:r>
              <a:rPr lang="de-DE" sz="1300" b="1" err="1">
                <a:solidFill>
                  <a:sysClr val="windowText" lastClr="000000"/>
                </a:solidFill>
              </a:rPr>
              <a:t>shop</a:t>
            </a:r>
            <a:r>
              <a:rPr lang="de-DE" sz="1300" b="1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5AFCB6-A32A-2248-A320-CBB33890E3F8}"/>
              </a:ext>
            </a:extLst>
          </p:cNvPr>
          <p:cNvSpPr/>
          <p:nvPr/>
        </p:nvSpPr>
        <p:spPr bwMode="gray">
          <a:xfrm>
            <a:off x="395287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10B446-2CF0-B64F-BBC5-C1A4B3490351}"/>
              </a:ext>
            </a:extLst>
          </p:cNvPr>
          <p:cNvSpPr/>
          <p:nvPr/>
        </p:nvSpPr>
        <p:spPr bwMode="gray">
          <a:xfrm>
            <a:off x="6156176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 err="1">
                <a:solidFill>
                  <a:schemeClr val="bg1"/>
                </a:solidFill>
              </a:rPr>
              <a:t>mRUBiS</a:t>
            </a:r>
            <a:endParaRPr lang="de-DE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461873-E1D5-A34B-8BCF-E0EDC00CA5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74805" y="4604879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511A3F-D3F3-1947-A048-72FB00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Communication – </a:t>
            </a:r>
            <a:r>
              <a:rPr lang="de-DE" sz="2800" err="1"/>
              <a:t>within</a:t>
            </a:r>
            <a:r>
              <a:rPr lang="de-DE" sz="2800"/>
              <a:t> </a:t>
            </a:r>
            <a:r>
              <a:rPr lang="de-DE" sz="2800" err="1"/>
              <a:t>run</a:t>
            </a:r>
            <a:endParaRPr lang="de-DE" sz="2800"/>
          </a:p>
        </p:txBody>
      </p:sp>
      <p:sp>
        <p:nvSpPr>
          <p:cNvPr id="2" name="Pfeil nach links und rechts 1">
            <a:extLst>
              <a:ext uri="{FF2B5EF4-FFF2-40B4-BE49-F238E27FC236}">
                <a16:creationId xmlns:a16="http://schemas.microsoft.com/office/drawing/2014/main" id="{CDADCC7F-82D9-D846-ABF3-B43FDA12BF0C}"/>
              </a:ext>
            </a:extLst>
          </p:cNvPr>
          <p:cNvSpPr/>
          <p:nvPr/>
        </p:nvSpPr>
        <p:spPr bwMode="gray">
          <a:xfrm>
            <a:off x="2303922" y="13713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chemeClr val="tx1"/>
                </a:solidFill>
              </a:rPr>
              <a:t># </a:t>
            </a:r>
            <a:r>
              <a:rPr lang="de-DE" sz="1400" b="1" err="1">
                <a:solidFill>
                  <a:schemeClr val="tx1"/>
                </a:solidFill>
              </a:rPr>
              <a:t>of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issues</a:t>
            </a:r>
            <a:r>
              <a:rPr lang="de-DE" sz="1400" b="1">
                <a:solidFill>
                  <a:schemeClr val="tx1"/>
                </a:solidFill>
              </a:rPr>
              <a:t> in </a:t>
            </a:r>
            <a:r>
              <a:rPr lang="de-DE" sz="1400" b="1" err="1">
                <a:solidFill>
                  <a:schemeClr val="tx1"/>
                </a:solidFill>
              </a:rPr>
              <a:t>current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run</a:t>
            </a:r>
            <a:endParaRPr lang="de-DE" sz="1400" b="1">
              <a:solidFill>
                <a:schemeClr val="tx1"/>
              </a:solidFill>
            </a:endParaRPr>
          </a:p>
        </p:txBody>
      </p:sp>
      <p:sp>
        <p:nvSpPr>
          <p:cNvPr id="18" name="Pfeil nach links und rechts 17">
            <a:extLst>
              <a:ext uri="{FF2B5EF4-FFF2-40B4-BE49-F238E27FC236}">
                <a16:creationId xmlns:a16="http://schemas.microsoft.com/office/drawing/2014/main" id="{E9DDEAB8-BE77-BA42-AA05-2F52C789B99F}"/>
              </a:ext>
            </a:extLst>
          </p:cNvPr>
          <p:cNvSpPr/>
          <p:nvPr/>
        </p:nvSpPr>
        <p:spPr bwMode="gray">
          <a:xfrm>
            <a:off x="2303920" y="20571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err="1">
                <a:solidFill>
                  <a:schemeClr val="tx1"/>
                </a:solidFill>
              </a:rPr>
              <a:t>current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issue</a:t>
            </a:r>
            <a:r>
              <a:rPr lang="de-DE" sz="1400" b="1">
                <a:solidFill>
                  <a:schemeClr val="tx1"/>
                </a:solidFill>
              </a:rPr>
              <a:t>, </a:t>
            </a:r>
            <a:r>
              <a:rPr lang="de-DE" sz="1400" b="1" err="1">
                <a:solidFill>
                  <a:schemeClr val="tx1"/>
                </a:solidFill>
              </a:rPr>
              <a:t>available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actions</a:t>
            </a:r>
            <a:endParaRPr lang="de-DE" sz="1400" b="1">
              <a:solidFill>
                <a:schemeClr val="tx1"/>
              </a:solidFill>
            </a:endParaRPr>
          </a:p>
        </p:txBody>
      </p:sp>
      <p:sp>
        <p:nvSpPr>
          <p:cNvPr id="19" name="Pfeil nach links und rechts 18">
            <a:extLst>
              <a:ext uri="{FF2B5EF4-FFF2-40B4-BE49-F238E27FC236}">
                <a16:creationId xmlns:a16="http://schemas.microsoft.com/office/drawing/2014/main" id="{491CC9CB-5E33-ED42-BF48-F1C6767FB8A9}"/>
              </a:ext>
            </a:extLst>
          </p:cNvPr>
          <p:cNvSpPr/>
          <p:nvPr/>
        </p:nvSpPr>
        <p:spPr bwMode="gray">
          <a:xfrm>
            <a:off x="2303920" y="27429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300" b="1">
                <a:solidFill>
                  <a:schemeClr val="tx1"/>
                </a:solidFill>
              </a:rPr>
              <a:t>pick </a:t>
            </a:r>
            <a:r>
              <a:rPr lang="de-DE" sz="1300" b="1" err="1">
                <a:solidFill>
                  <a:schemeClr val="tx1"/>
                </a:solidFill>
              </a:rPr>
              <a:t>action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for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issue</a:t>
            </a:r>
            <a:r>
              <a:rPr lang="de-DE" sz="1300" b="1">
                <a:solidFill>
                  <a:schemeClr val="tx1"/>
                </a:solidFill>
              </a:rPr>
              <a:t> (</a:t>
            </a:r>
            <a:r>
              <a:rPr lang="de-DE" sz="1300" b="1" err="1">
                <a:solidFill>
                  <a:schemeClr val="tx1"/>
                </a:solidFill>
              </a:rPr>
              <a:t>lowest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cost</a:t>
            </a:r>
            <a:r>
              <a:rPr lang="de-DE" sz="13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Pfeil nach links und rechts 19">
            <a:extLst>
              <a:ext uri="{FF2B5EF4-FFF2-40B4-BE49-F238E27FC236}">
                <a16:creationId xmlns:a16="http://schemas.microsoft.com/office/drawing/2014/main" id="{4FEF7B40-2D88-1F46-B622-F5E63CE23F27}"/>
              </a:ext>
            </a:extLst>
          </p:cNvPr>
          <p:cNvSpPr/>
          <p:nvPr/>
        </p:nvSpPr>
        <p:spPr bwMode="gray">
          <a:xfrm>
            <a:off x="2303920" y="34287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300" b="1" err="1">
                <a:solidFill>
                  <a:schemeClr val="tx1"/>
                </a:solidFill>
              </a:rPr>
              <a:t>specify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order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of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execution</a:t>
            </a:r>
            <a:r>
              <a:rPr lang="de-DE" sz="1300" b="1">
                <a:solidFill>
                  <a:schemeClr val="tx1"/>
                </a:solidFill>
              </a:rPr>
              <a:t> (</a:t>
            </a:r>
            <a:r>
              <a:rPr lang="de-DE" sz="1300" b="1" err="1">
                <a:solidFill>
                  <a:schemeClr val="tx1"/>
                </a:solidFill>
              </a:rPr>
              <a:t>utility</a:t>
            </a:r>
            <a:r>
              <a:rPr lang="de-DE" sz="13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9844690-DC14-ED46-9DEB-F0C57379DA21}"/>
              </a:ext>
            </a:extLst>
          </p:cNvPr>
          <p:cNvSpPr/>
          <p:nvPr/>
        </p:nvSpPr>
        <p:spPr bwMode="gray">
          <a:xfrm>
            <a:off x="395287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EAAEC49-C02F-D849-8E3B-394565D5CFE4}"/>
              </a:ext>
            </a:extLst>
          </p:cNvPr>
          <p:cNvSpPr/>
          <p:nvPr/>
        </p:nvSpPr>
        <p:spPr bwMode="gray">
          <a:xfrm>
            <a:off x="6156176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 err="1">
                <a:solidFill>
                  <a:schemeClr val="bg1"/>
                </a:solidFill>
              </a:rPr>
              <a:t>mRUBiS</a:t>
            </a:r>
            <a:endParaRPr lang="de-DE" sz="2000" b="1">
              <a:solidFill>
                <a:schemeClr val="bg1"/>
              </a:solidFill>
            </a:endParaRPr>
          </a:p>
        </p:txBody>
      </p:sp>
      <p:sp>
        <p:nvSpPr>
          <p:cNvPr id="23" name="Pfeil nach links und rechts 22">
            <a:extLst>
              <a:ext uri="{FF2B5EF4-FFF2-40B4-BE49-F238E27FC236}">
                <a16:creationId xmlns:a16="http://schemas.microsoft.com/office/drawing/2014/main" id="{C8FACE6E-B989-6F4F-84C7-30483F3CD470}"/>
              </a:ext>
            </a:extLst>
          </p:cNvPr>
          <p:cNvSpPr/>
          <p:nvPr/>
        </p:nvSpPr>
        <p:spPr bwMode="gray">
          <a:xfrm>
            <a:off x="2303920" y="41145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chemeClr val="tx1"/>
                </a:solidFill>
              </a:rPr>
              <a:t>update </a:t>
            </a:r>
            <a:r>
              <a:rPr lang="de-DE" sz="1400" b="1" err="1">
                <a:solidFill>
                  <a:schemeClr val="tx1"/>
                </a:solidFill>
              </a:rPr>
              <a:t>fixed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components</a:t>
            </a:r>
            <a:endParaRPr lang="de-DE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7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5111990-5162-A042-BB1D-8B919D4B8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Which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action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to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take</a:t>
            </a:r>
            <a:r>
              <a:rPr lang="de-DE" sz="2000">
                <a:sym typeface="Wingdings" pitchFamily="2" charset="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Compare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available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actions</a:t>
            </a:r>
            <a:r>
              <a:rPr lang="de-DE" sz="2000">
                <a:sym typeface="Wingdings" pitchFamily="2" charset="2"/>
              </a:rPr>
              <a:t> per </a:t>
            </a:r>
            <a:r>
              <a:rPr lang="de-DE" sz="2000" err="1">
                <a:sym typeface="Wingdings" pitchFamily="2" charset="2"/>
              </a:rPr>
              <a:t>issue</a:t>
            </a:r>
            <a:endParaRPr lang="de-DE" sz="20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Which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issue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to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address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first</a:t>
            </a:r>
            <a:r>
              <a:rPr lang="de-DE" sz="2000">
                <a:sym typeface="Wingdings" pitchFamily="2" charset="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de-DE" sz="2000" err="1">
                <a:sym typeface="Wingdings" pitchFamily="2" charset="2"/>
              </a:rPr>
              <a:t>Compare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components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within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and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between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err="1">
                <a:sym typeface="Wingdings" pitchFamily="2" charset="2"/>
              </a:rPr>
              <a:t>shops</a:t>
            </a:r>
            <a:endParaRPr lang="de-DE" sz="200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endParaRPr lang="de-DE" sz="2000">
              <a:sym typeface="Wingdings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Control </a:t>
            </a:r>
            <a:r>
              <a:rPr lang="de-DE" sz="2800" err="1"/>
              <a:t>Strategies</a:t>
            </a:r>
            <a:endParaRPr lang="de-DE" sz="280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BB3D118-DCFB-0E4B-A931-F27FBB4507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Paul Wullenweber</a:t>
            </a:r>
          </a:p>
          <a:p>
            <a:r>
              <a:rPr lang="en-US"/>
              <a:t>August 3</a:t>
            </a:r>
            <a:r>
              <a:rPr lang="en-US" baseline="30000"/>
              <a:t>rd</a:t>
            </a:r>
            <a:r>
              <a:rPr lang="en-US"/>
              <a:t>, 2021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BAB3E6-8288-2642-B0C0-709508DA5B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/>
              <a:t>Controlling </a:t>
            </a:r>
            <a:r>
              <a:rPr lang="de-DE" err="1"/>
              <a:t>mRUBiS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TEMPLATE_Fakultät_11_EXP v201702</Template>
  <TotalTime>0</TotalTime>
  <Words>425</Words>
  <Application>Microsoft Macintosh PowerPoint</Application>
  <PresentationFormat>Bildschirmpräsentation (16:9)</PresentationFormat>
  <Paragraphs>112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Verdana</vt:lpstr>
      <vt:lpstr>Wingdings</vt:lpstr>
      <vt:lpstr>TEMPLATE_Fakultät_11_EXP v201702</vt:lpstr>
      <vt:lpstr>Controlling mRUBiS from Python</vt:lpstr>
      <vt:lpstr>Agenda</vt:lpstr>
      <vt:lpstr>Idea</vt:lpstr>
      <vt:lpstr>Challenges</vt:lpstr>
      <vt:lpstr>Communication – observing states</vt:lpstr>
      <vt:lpstr>Communication – initial connection</vt:lpstr>
      <vt:lpstr>Communication – initial states</vt:lpstr>
      <vt:lpstr>Communication – within run</vt:lpstr>
      <vt:lpstr>Control Strategies</vt:lpstr>
      <vt:lpstr>Control Strategies</vt:lpstr>
      <vt:lpstr>Issue ranking – example run</vt:lpstr>
      <vt:lpstr>Issue ranking – example run</vt:lpstr>
      <vt:lpstr>Issue ranking – multiple runs</vt:lpstr>
      <vt:lpstr>Issue ranking – multiple runs</vt:lpstr>
      <vt:lpstr>Action picking – multiple runs</vt:lpstr>
      <vt:lpstr>Conclusion</vt:lpstr>
      <vt:lpstr>Outlook</vt:lpstr>
      <vt:lpstr>Thank you 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mRUBiS from Python</dc:title>
  <dc:creator>Paul Wullenweber</dc:creator>
  <cp:lastModifiedBy>Paul Wullenweber</cp:lastModifiedBy>
  <cp:revision>72</cp:revision>
  <cp:lastPrinted>2014-05-07T12:19:03Z</cp:lastPrinted>
  <dcterms:created xsi:type="dcterms:W3CDTF">2021-08-01T17:45:11Z</dcterms:created>
  <dcterms:modified xsi:type="dcterms:W3CDTF">2021-08-03T10:17:55Z</dcterms:modified>
</cp:coreProperties>
</file>