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9" r:id="rId3"/>
    <p:sldId id="258" r:id="rId4"/>
    <p:sldId id="269" r:id="rId5"/>
    <p:sldId id="260" r:id="rId6"/>
    <p:sldId id="264" r:id="rId7"/>
    <p:sldId id="265" r:id="rId8"/>
    <p:sldId id="266" r:id="rId9"/>
    <p:sldId id="438" r:id="rId10"/>
    <p:sldId id="430" r:id="rId11"/>
    <p:sldId id="432" r:id="rId12"/>
    <p:sldId id="431" r:id="rId13"/>
    <p:sldId id="433" r:id="rId14"/>
    <p:sldId id="43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7-604C-9392-B5530DB2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explosion val="35"/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C64C-95C4-26621B9AE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reddit.com/r/MapPorn/comments/btqh67/radioactive_cloud_moving_through_europe_after_th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MapPorn/comments/btqh67/radioactive_cloud_moving_through_europe_after_the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System Identification and Control Synthesis with </a:t>
            </a:r>
            <a:br>
              <a:rPr lang="en-US" sz="5400" dirty="0"/>
            </a:br>
            <a:r>
              <a:rPr lang="en-US" sz="4800" dirty="0"/>
              <a:t>Full-State</a:t>
            </a:r>
            <a:r>
              <a:rPr lang="en-US" sz="5400" dirty="0"/>
              <a:t> Measurements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sz="1800" dirty="0"/>
              <a:t>SoSe-21 Machine Learning-Based Control of Dynamical Systems</a:t>
            </a:r>
          </a:p>
          <a:p>
            <a:r>
              <a:rPr lang="en-US" sz="1800" b="1" dirty="0"/>
              <a:t>Chris Adriano</a:t>
            </a:r>
          </a:p>
          <a:p>
            <a:r>
              <a:rPr lang="en-US" sz="1800" dirty="0"/>
              <a:t>Sona Ghahremani</a:t>
            </a:r>
          </a:p>
          <a:p>
            <a:r>
              <a:rPr lang="en-US" sz="1800" dirty="0"/>
              <a:t>He Xu</a:t>
            </a:r>
          </a:p>
          <a:p>
            <a:r>
              <a:rPr lang="en-US" sz="1800" dirty="0"/>
              <a:t>Prof. Dr. Holger Giese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FE09E-5309-4242-869F-3E3755F7438E}"/>
              </a:ext>
            </a:extLst>
          </p:cNvPr>
          <p:cNvSpPr txBox="1"/>
          <p:nvPr/>
        </p:nvSpPr>
        <p:spPr bwMode="gray">
          <a:xfrm>
            <a:off x="4229100" y="330044"/>
            <a:ext cx="43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Project-1</a:t>
            </a:r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Utility Drop 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7225F-C14D-A344-9410-477A8456C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56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Optimal Rule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0AADD8-8C88-E847-B89E-9CA7B85ACCB4}"/>
              </a:ext>
            </a:extLst>
          </p:cNvPr>
          <p:cNvGrpSpPr/>
          <p:nvPr/>
        </p:nvGrpSpPr>
        <p:grpSpPr>
          <a:xfrm>
            <a:off x="6789820" y="1344913"/>
            <a:ext cx="3067825" cy="2292412"/>
            <a:chOff x="2971800" y="902038"/>
            <a:chExt cx="1828800" cy="1626848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298E8CF7-6FA9-364C-826B-A4F1B3CFAD62}"/>
                </a:ext>
              </a:extLst>
            </p:cNvPr>
            <p:cNvGraphicFramePr/>
            <p:nvPr/>
          </p:nvGraphicFramePr>
          <p:xfrm>
            <a:off x="3429000" y="902038"/>
            <a:ext cx="1371600" cy="162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42769-C4E6-1847-9D5F-360ED9723C89}"/>
                </a:ext>
              </a:extLst>
            </p:cNvPr>
            <p:cNvSpPr txBox="1"/>
            <p:nvPr/>
          </p:nvSpPr>
          <p:spPr bwMode="gray">
            <a:xfrm>
              <a:off x="3489342" y="1657350"/>
              <a:ext cx="990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>
                  <a:solidFill>
                    <a:schemeClr val="bg1"/>
                  </a:solidFill>
                </a:rPr>
                <a:t>Set of repair Rules</a:t>
              </a:r>
            </a:p>
          </p:txBody>
        </p:sp>
        <p:pic>
          <p:nvPicPr>
            <p:cNvPr id="86" name="Picture 2" descr="C:\Users\Sona\Desktop\Autumn retreat\fig\lupe.png">
              <a:extLst>
                <a:ext uri="{FF2B5EF4-FFF2-40B4-BE49-F238E27FC236}">
                  <a16:creationId xmlns:a16="http://schemas.microsoft.com/office/drawing/2014/main" id="{64328186-FED0-D44E-96D1-36449FE0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1800" y="1336252"/>
              <a:ext cx="784242" cy="78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14FE2E5-84EC-974C-9181-F27F03A0B524}"/>
              </a:ext>
            </a:extLst>
          </p:cNvPr>
          <p:cNvSpPr txBox="1"/>
          <p:nvPr/>
        </p:nvSpPr>
        <p:spPr bwMode="gray">
          <a:xfrm>
            <a:off x="8568339" y="3416925"/>
            <a:ext cx="1508142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Mark the triggered rules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EDAE61-92D8-3D43-B33A-C7D6927FD3AC}"/>
              </a:ext>
            </a:extLst>
          </p:cNvPr>
          <p:cNvCxnSpPr/>
          <p:nvPr/>
        </p:nvCxnSpPr>
        <p:spPr bwMode="gray">
          <a:xfrm>
            <a:off x="8521221" y="3190668"/>
            <a:ext cx="0" cy="630698"/>
          </a:xfrm>
          <a:prstGeom prst="straightConnector1">
            <a:avLst/>
          </a:prstGeom>
          <a:ln w="28575">
            <a:solidFill>
              <a:srgbClr val="EE3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0EFE6139-1E35-8343-A9E6-54792128103C}"/>
              </a:ext>
            </a:extLst>
          </p:cNvPr>
          <p:cNvGraphicFramePr/>
          <p:nvPr/>
        </p:nvGraphicFramePr>
        <p:xfrm>
          <a:off x="7269041" y="2945287"/>
          <a:ext cx="2807440" cy="22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DF133F5E-7603-864D-8757-192DEBCF07F6}"/>
              </a:ext>
            </a:extLst>
          </p:cNvPr>
          <p:cNvSpPr txBox="1"/>
          <p:nvPr/>
        </p:nvSpPr>
        <p:spPr bwMode="gray">
          <a:xfrm>
            <a:off x="8488869" y="4028315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</a:rPr>
              <a:t>Not applicable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D277DD-58C4-8544-ABDF-26DAE729D8B5}"/>
              </a:ext>
            </a:extLst>
          </p:cNvPr>
          <p:cNvSpPr txBox="1"/>
          <p:nvPr/>
        </p:nvSpPr>
        <p:spPr bwMode="gray">
          <a:xfrm>
            <a:off x="6314337" y="3909606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Applicable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802C9-6568-A440-BAEB-11EC867639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44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53">
            <a:extLst>
              <a:ext uri="{FF2B5EF4-FFF2-40B4-BE49-F238E27FC236}">
                <a16:creationId xmlns:a16="http://schemas.microsoft.com/office/drawing/2014/main" id="{48D18A50-5E43-2940-911A-C0509CC32D3E}"/>
              </a:ext>
            </a:extLst>
          </p:cNvPr>
          <p:cNvSpPr/>
          <p:nvPr/>
        </p:nvSpPr>
        <p:spPr bwMode="gray">
          <a:xfrm>
            <a:off x="4172462" y="3403046"/>
            <a:ext cx="1461712" cy="707995"/>
          </a:xfrm>
          <a:prstGeom prst="round1Rect">
            <a:avLst>
              <a:gd name="adj" fmla="val 206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BA4B8E-CF93-9040-BEFB-3EA6351EAC2E}"/>
              </a:ext>
            </a:extLst>
          </p:cNvPr>
          <p:cNvGrpSpPr/>
          <p:nvPr/>
        </p:nvGrpSpPr>
        <p:grpSpPr>
          <a:xfrm>
            <a:off x="3682199" y="1876529"/>
            <a:ext cx="2526483" cy="1242654"/>
            <a:chOff x="3775267" y="1503791"/>
            <a:chExt cx="2526483" cy="1242654"/>
          </a:xfrm>
        </p:grpSpPr>
        <p:sp>
          <p:nvSpPr>
            <p:cNvPr id="10" name="Round Single Corner Rectangle 9">
              <a:extLst>
                <a:ext uri="{FF2B5EF4-FFF2-40B4-BE49-F238E27FC236}">
                  <a16:creationId xmlns:a16="http://schemas.microsoft.com/office/drawing/2014/main" id="{966F3D21-D0DE-8C40-BD00-41F4CC8C13B8}"/>
                </a:ext>
              </a:extLst>
            </p:cNvPr>
            <p:cNvSpPr/>
            <p:nvPr/>
          </p:nvSpPr>
          <p:spPr bwMode="gray">
            <a:xfrm>
              <a:off x="3775267" y="1503791"/>
              <a:ext cx="2526483" cy="1214842"/>
            </a:xfrm>
            <a:prstGeom prst="round1Rect">
              <a:avLst>
                <a:gd name="adj" fmla="val 2061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552CF7-09BE-1847-A03D-5CD3A501EBE2}"/>
                </a:ext>
              </a:extLst>
            </p:cNvPr>
            <p:cNvSpPr txBox="1"/>
            <p:nvPr/>
          </p:nvSpPr>
          <p:spPr bwMode="gray">
            <a:xfrm>
              <a:off x="3821478" y="1638009"/>
              <a:ext cx="2300254" cy="1108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Restart Component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Heavy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Light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Replace Component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A85916-54CB-1448-B8C3-2F2D0966B567}"/>
              </a:ext>
            </a:extLst>
          </p:cNvPr>
          <p:cNvSpPr txBox="1"/>
          <p:nvPr/>
        </p:nvSpPr>
        <p:spPr bwMode="gray">
          <a:xfrm>
            <a:off x="4234444" y="3590789"/>
            <a:ext cx="1911846" cy="52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Remove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A0CE9-FBCF-D841-94E5-7580BB2AE2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8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 and Utility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72824" y="2601155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240772"/>
            <a:ext cx="9645744" cy="4985692"/>
            <a:chOff x="-321905" y="632926"/>
            <a:chExt cx="9645744" cy="41055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759800"/>
              <a:ext cx="8790439" cy="3412150"/>
              <a:chOff x="358776" y="665018"/>
              <a:chExt cx="9114262" cy="35069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665018"/>
                <a:ext cx="0" cy="350693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632926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61671" y="388507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AC2743-ECE4-C341-BF49-AF8C20D88A1F}"/>
              </a:ext>
            </a:extLst>
          </p:cNvPr>
          <p:cNvGrpSpPr/>
          <p:nvPr/>
        </p:nvGrpSpPr>
        <p:grpSpPr>
          <a:xfrm>
            <a:off x="4081262" y="3227335"/>
            <a:ext cx="5561895" cy="1540118"/>
            <a:chOff x="4080368" y="1152664"/>
            <a:chExt cx="6977495" cy="36147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BBE7D2-C1A3-554A-B5A7-9F2979A30018}"/>
                </a:ext>
              </a:extLst>
            </p:cNvPr>
            <p:cNvGrpSpPr/>
            <p:nvPr/>
          </p:nvGrpSpPr>
          <p:grpSpPr>
            <a:xfrm>
              <a:off x="4080368" y="3490112"/>
              <a:ext cx="2599490" cy="1277343"/>
              <a:chOff x="798107" y="3042455"/>
              <a:chExt cx="478909" cy="88415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526086-ED60-9743-9A1B-383699D8C0E5}"/>
                  </a:ext>
                </a:extLst>
              </p:cNvPr>
              <p:cNvCxnSpPr/>
              <p:nvPr/>
            </p:nvCxnSpPr>
            <p:spPr bwMode="gray">
              <a:xfrm>
                <a:off x="798107" y="3926611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2B94A5-9519-CE4C-ACF7-3BD77E8DFD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3042455"/>
                <a:ext cx="0" cy="88182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8B3E0-C50C-DE40-9692-108EFF3AC9C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326495" y="1174379"/>
              <a:ext cx="2731368" cy="2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3E97D5-D1F1-5343-8CEA-C8C05FCCD26F}"/>
                </a:ext>
              </a:extLst>
            </p:cNvPr>
            <p:cNvGrpSpPr/>
            <p:nvPr/>
          </p:nvGrpSpPr>
          <p:grpSpPr>
            <a:xfrm>
              <a:off x="7699380" y="1152664"/>
              <a:ext cx="630714" cy="1530245"/>
              <a:chOff x="798107" y="-406426"/>
              <a:chExt cx="478909" cy="4333036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89A0DA-B8E7-A040-B370-CF8FAA65F8C9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C557D-06B9-CE44-B43C-B1E0C3C90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-406426"/>
                <a:ext cx="0" cy="433070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0B70A2-C038-2744-842B-3A4BE65ECE5E}"/>
                </a:ext>
              </a:extLst>
            </p:cNvPr>
            <p:cNvGrpSpPr/>
            <p:nvPr/>
          </p:nvGrpSpPr>
          <p:grpSpPr>
            <a:xfrm>
              <a:off x="6699581" y="2683862"/>
              <a:ext cx="1021460" cy="835872"/>
              <a:chOff x="798107" y="3252520"/>
              <a:chExt cx="478909" cy="6740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B95F8B-EA9F-B443-BF67-D44D9821E060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8B9A50B-5432-DD4E-AF7D-1C5EA9F6AF9B}"/>
                  </a:ext>
                </a:extLst>
              </p:cNvPr>
              <p:cNvCxnSpPr/>
              <p:nvPr/>
            </p:nvCxnSpPr>
            <p:spPr bwMode="gray">
              <a:xfrm>
                <a:off x="1275649" y="3252520"/>
                <a:ext cx="0" cy="67175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83F44E-515E-0C45-8D74-61B83F34B3B1}"/>
              </a:ext>
            </a:extLst>
          </p:cNvPr>
          <p:cNvGrpSpPr/>
          <p:nvPr/>
        </p:nvGrpSpPr>
        <p:grpSpPr>
          <a:xfrm>
            <a:off x="5705370" y="1846086"/>
            <a:ext cx="2607568" cy="698716"/>
            <a:chOff x="4698610" y="4985759"/>
            <a:chExt cx="2607568" cy="12773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D33EFB-672C-144B-BC33-B5C4EF11E0E4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DAE2F0-4D11-B846-9688-EDE1F9D5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523343-D099-D649-9318-6CC513323280}"/>
              </a:ext>
            </a:extLst>
          </p:cNvPr>
          <p:cNvCxnSpPr/>
          <p:nvPr/>
        </p:nvCxnSpPr>
        <p:spPr bwMode="gray">
          <a:xfrm flipV="1">
            <a:off x="8304860" y="1845134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F62F-09BA-064A-9A75-A2FD44FD5324}"/>
              </a:ext>
            </a:extLst>
          </p:cNvPr>
          <p:cNvGrpSpPr/>
          <p:nvPr/>
        </p:nvGrpSpPr>
        <p:grpSpPr>
          <a:xfrm>
            <a:off x="5087502" y="2519682"/>
            <a:ext cx="630713" cy="475696"/>
            <a:chOff x="8317622" y="3702860"/>
            <a:chExt cx="630713" cy="47569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856EE-7E11-C645-B321-01E9FC010149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EFA40-75EE-994A-A605-DC94323E9C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0E284B-C8B4-6140-9E5C-F66D580E4521}"/>
              </a:ext>
            </a:extLst>
          </p:cNvPr>
          <p:cNvGrpSpPr/>
          <p:nvPr/>
        </p:nvGrpSpPr>
        <p:grpSpPr>
          <a:xfrm>
            <a:off x="4085670" y="2992440"/>
            <a:ext cx="1021460" cy="1775780"/>
            <a:chOff x="7317823" y="4179509"/>
            <a:chExt cx="1021460" cy="835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24E6CE-88E0-B149-B9DD-CE5F5F025E22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5A700B-EEE6-6F49-A5BF-973A6277023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0708E3B-925A-4F41-B2B9-1B46626AFEDA}"/>
              </a:ext>
            </a:extLst>
          </p:cNvPr>
          <p:cNvSpPr txBox="1"/>
          <p:nvPr/>
        </p:nvSpPr>
        <p:spPr bwMode="gray">
          <a:xfrm rot="16200000">
            <a:off x="7669920" y="1999601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365CC9-4647-EF4D-9BAB-556445C39435}"/>
              </a:ext>
            </a:extLst>
          </p:cNvPr>
          <p:cNvSpPr txBox="1"/>
          <p:nvPr/>
        </p:nvSpPr>
        <p:spPr bwMode="gray">
          <a:xfrm rot="16200000">
            <a:off x="5258379" y="385452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LW Redeployment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0289B-F878-D94A-9B89-C8F24E3DD1E4}"/>
              </a:ext>
            </a:extLst>
          </p:cNvPr>
          <p:cNvSpPr txBox="1"/>
          <p:nvPr/>
        </p:nvSpPr>
        <p:spPr bwMode="gray">
          <a:xfrm rot="16200000">
            <a:off x="6414313" y="3541995"/>
            <a:ext cx="888908" cy="23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Replace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3829-6A1A-2046-A9E2-6E05012DED23}"/>
              </a:ext>
            </a:extLst>
          </p:cNvPr>
          <p:cNvSpPr txBox="1"/>
          <p:nvPr/>
        </p:nvSpPr>
        <p:spPr bwMode="gray">
          <a:xfrm rot="16200000">
            <a:off x="6861264" y="3263992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694D7-A32A-F44B-AA2B-CA6C8E536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1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8B82A-DCC5-9948-9BD8-BBBE93085AE1}"/>
              </a:ext>
            </a:extLst>
          </p:cNvPr>
          <p:cNvGrpSpPr/>
          <p:nvPr/>
        </p:nvGrpSpPr>
        <p:grpSpPr>
          <a:xfrm>
            <a:off x="5104214" y="3313588"/>
            <a:ext cx="3200646" cy="2231108"/>
            <a:chOff x="5104214" y="2554171"/>
            <a:chExt cx="3200646" cy="22311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35DF9E-F61F-3C43-B4BE-DDEB045D71A0}"/>
                </a:ext>
              </a:extLst>
            </p:cNvPr>
            <p:cNvSpPr/>
            <p:nvPr/>
          </p:nvSpPr>
          <p:spPr bwMode="gray">
            <a:xfrm>
              <a:off x="5719609" y="3354290"/>
              <a:ext cx="1574455" cy="73227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1618FC-F380-FA46-8DB8-EFABC0309AF6}"/>
                </a:ext>
              </a:extLst>
            </p:cNvPr>
            <p:cNvSpPr/>
            <p:nvPr/>
          </p:nvSpPr>
          <p:spPr bwMode="gray">
            <a:xfrm>
              <a:off x="5735652" y="2554171"/>
              <a:ext cx="2569208" cy="104658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839A9B-51C7-8340-9A9D-60E0D03E4090}"/>
                </a:ext>
              </a:extLst>
            </p:cNvPr>
            <p:cNvSpPr/>
            <p:nvPr/>
          </p:nvSpPr>
          <p:spPr bwMode="gray">
            <a:xfrm>
              <a:off x="5104214" y="2992440"/>
              <a:ext cx="1574455" cy="179283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Optimal Index ( Ordering of the Rules)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3304219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4135843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48187" y="3345076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2637325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77988" y="4700444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3380672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928728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5449292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369656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473282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5281879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1771F-4373-D44D-8506-F045BC85C74A}"/>
              </a:ext>
            </a:extLst>
          </p:cNvPr>
          <p:cNvGrpSpPr/>
          <p:nvPr/>
        </p:nvGrpSpPr>
        <p:grpSpPr>
          <a:xfrm>
            <a:off x="5705370" y="2605503"/>
            <a:ext cx="2607568" cy="698716"/>
            <a:chOff x="4698610" y="4985759"/>
            <a:chExt cx="2607568" cy="12773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38FC2F-2941-3346-B51C-148017B08317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038807-1FC5-BB41-B4AF-0830D1096F2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6D4384-2A1C-4643-8E56-6658C26451B2}"/>
              </a:ext>
            </a:extLst>
          </p:cNvPr>
          <p:cNvCxnSpPr/>
          <p:nvPr/>
        </p:nvCxnSpPr>
        <p:spPr bwMode="gray">
          <a:xfrm flipV="1">
            <a:off x="8304860" y="2604551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EFEFD-748B-4C47-BA14-7B116C76D86E}"/>
              </a:ext>
            </a:extLst>
          </p:cNvPr>
          <p:cNvGrpSpPr/>
          <p:nvPr/>
        </p:nvGrpSpPr>
        <p:grpSpPr>
          <a:xfrm>
            <a:off x="5087502" y="3279099"/>
            <a:ext cx="630713" cy="475696"/>
            <a:chOff x="8317622" y="3702860"/>
            <a:chExt cx="630713" cy="4756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1C5F11-BC04-D44A-90F8-47CBA76DFDE6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B33E0E-3C41-6948-9A8C-7A5E7C2F94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7BE0-7936-CC43-8BA8-77C0F0CCB288}"/>
              </a:ext>
            </a:extLst>
          </p:cNvPr>
          <p:cNvGrpSpPr/>
          <p:nvPr/>
        </p:nvGrpSpPr>
        <p:grpSpPr>
          <a:xfrm>
            <a:off x="4085670" y="3751857"/>
            <a:ext cx="1021460" cy="1775780"/>
            <a:chOff x="7317823" y="4179509"/>
            <a:chExt cx="1021460" cy="835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46D636-F12E-F94E-821F-18D409B3E744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70BC81-1B2F-6546-9B1F-013236C38D4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4B9286-9C76-984D-97A7-99534185724F}"/>
              </a:ext>
            </a:extLst>
          </p:cNvPr>
          <p:cNvSpPr txBox="1"/>
          <p:nvPr/>
        </p:nvSpPr>
        <p:spPr bwMode="gray">
          <a:xfrm rot="16200000">
            <a:off x="7605637" y="2634080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2B9AB-691C-8442-840D-4553B9A95C2E}"/>
              </a:ext>
            </a:extLst>
          </p:cNvPr>
          <p:cNvGrpSpPr/>
          <p:nvPr/>
        </p:nvGrpSpPr>
        <p:grpSpPr>
          <a:xfrm>
            <a:off x="4079179" y="2593149"/>
            <a:ext cx="5568591" cy="2953390"/>
            <a:chOff x="4919352" y="3772856"/>
            <a:chExt cx="5568591" cy="29533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6DCB7D-0A29-4544-8F8E-19A30D4B04A2}"/>
                </a:ext>
              </a:extLst>
            </p:cNvPr>
            <p:cNvGrpSpPr/>
            <p:nvPr/>
          </p:nvGrpSpPr>
          <p:grpSpPr>
            <a:xfrm>
              <a:off x="4919352" y="6027530"/>
              <a:ext cx="2607568" cy="698716"/>
              <a:chOff x="4698610" y="4985759"/>
              <a:chExt cx="2607568" cy="127734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C6BA2-9BEA-ED43-8F94-425750D44CB8}"/>
                  </a:ext>
                </a:extLst>
              </p:cNvPr>
              <p:cNvCxnSpPr/>
              <p:nvPr/>
            </p:nvCxnSpPr>
            <p:spPr bwMode="gray">
              <a:xfrm>
                <a:off x="4698610" y="6263101"/>
                <a:ext cx="259949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243BD0-F939-BB4E-88AB-CC7C316A77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306178" y="4985759"/>
                <a:ext cx="0" cy="12739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680D4-F30B-E94A-93E5-A5C24A8FAAD1}"/>
                </a:ext>
              </a:extLst>
            </p:cNvPr>
            <p:cNvCxnSpPr/>
            <p:nvPr/>
          </p:nvCxnSpPr>
          <p:spPr bwMode="gray">
            <a:xfrm flipV="1">
              <a:off x="9169078" y="3781813"/>
              <a:ext cx="1318865" cy="4133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41EFB1-0903-1941-A9C9-E3011B6A717E}"/>
                </a:ext>
              </a:extLst>
            </p:cNvPr>
            <p:cNvGrpSpPr/>
            <p:nvPr/>
          </p:nvGrpSpPr>
          <p:grpSpPr>
            <a:xfrm>
              <a:off x="7526920" y="5551834"/>
              <a:ext cx="630713" cy="475696"/>
              <a:chOff x="8317622" y="3702860"/>
              <a:chExt cx="630713" cy="4756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DBF2EF-E39D-394F-BC69-BA5526AEA760}"/>
                  </a:ext>
                </a:extLst>
              </p:cNvPr>
              <p:cNvCxnSpPr/>
              <p:nvPr/>
            </p:nvCxnSpPr>
            <p:spPr bwMode="gray">
              <a:xfrm>
                <a:off x="8317622" y="4178556"/>
                <a:ext cx="63071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AFEF8A-1DA3-394C-8C78-B27B83AAE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8946535" y="3702860"/>
                <a:ext cx="0" cy="4748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4AF03-AE5A-C54C-8EC9-42D6772E4D9D}"/>
                </a:ext>
              </a:extLst>
            </p:cNvPr>
            <p:cNvGrpSpPr/>
            <p:nvPr/>
          </p:nvGrpSpPr>
          <p:grpSpPr>
            <a:xfrm>
              <a:off x="8141157" y="3772856"/>
              <a:ext cx="1021460" cy="1775780"/>
              <a:chOff x="7317823" y="4179509"/>
              <a:chExt cx="1021460" cy="835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B3F729-CE08-7141-9CA1-656815CC9046}"/>
                  </a:ext>
                </a:extLst>
              </p:cNvPr>
              <p:cNvCxnSpPr/>
              <p:nvPr/>
            </p:nvCxnSpPr>
            <p:spPr bwMode="gray">
              <a:xfrm>
                <a:off x="7317823" y="5015380"/>
                <a:ext cx="102146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BD40025-F168-9343-A3F9-D9CA3F96437A}"/>
                  </a:ext>
                </a:extLst>
              </p:cNvPr>
              <p:cNvCxnSpPr/>
              <p:nvPr/>
            </p:nvCxnSpPr>
            <p:spPr bwMode="gray">
              <a:xfrm>
                <a:off x="8336367" y="4179509"/>
                <a:ext cx="0" cy="8329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C178362-3006-5D4F-ABD9-45A6BD5558BD}"/>
              </a:ext>
            </a:extLst>
          </p:cNvPr>
          <p:cNvSpPr txBox="1"/>
          <p:nvPr/>
        </p:nvSpPr>
        <p:spPr bwMode="gray">
          <a:xfrm>
            <a:off x="2975296" y="1834362"/>
            <a:ext cx="2481007" cy="120124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3-Add Replica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4AEC4B-4EF5-FE4E-92A4-77F675E04EB7}"/>
              </a:ext>
            </a:extLst>
          </p:cNvPr>
          <p:cNvSpPr txBox="1"/>
          <p:nvPr/>
        </p:nvSpPr>
        <p:spPr bwMode="gray">
          <a:xfrm>
            <a:off x="9000431" y="4710052"/>
            <a:ext cx="2481007" cy="120124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 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 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339A9-0F6D-F941-8F78-E70BE62325CA}"/>
              </a:ext>
            </a:extLst>
          </p:cNvPr>
          <p:cNvSpPr txBox="1"/>
          <p:nvPr/>
        </p:nvSpPr>
        <p:spPr bwMode="gray">
          <a:xfrm rot="16200000">
            <a:off x="6363508" y="5407419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C7961-6D4C-F94D-9323-7228B62B12D7}"/>
              </a:ext>
            </a:extLst>
          </p:cNvPr>
          <p:cNvSpPr txBox="1"/>
          <p:nvPr/>
        </p:nvSpPr>
        <p:spPr bwMode="gray">
          <a:xfrm rot="16200000">
            <a:off x="7169335" y="4693438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E363FE-D04D-7946-B8CC-BC52ACC142A3}"/>
              </a:ext>
            </a:extLst>
          </p:cNvPr>
          <p:cNvSpPr txBox="1"/>
          <p:nvPr/>
        </p:nvSpPr>
        <p:spPr bwMode="gray">
          <a:xfrm rot="16200000">
            <a:off x="7772643" y="3666120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402C5-D49F-4043-B900-6AEE6F99E5D8}"/>
              </a:ext>
            </a:extLst>
          </p:cNvPr>
          <p:cNvSpPr txBox="1"/>
          <p:nvPr/>
        </p:nvSpPr>
        <p:spPr bwMode="gray">
          <a:xfrm>
            <a:off x="5735651" y="4135844"/>
            <a:ext cx="1454481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Lost Reward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29A1C-35D3-BE4F-8695-8B3308DE5BD3}"/>
              </a:ext>
            </a:extLst>
          </p:cNvPr>
          <p:cNvSpPr txBox="1"/>
          <p:nvPr/>
        </p:nvSpPr>
        <p:spPr bwMode="gray">
          <a:xfrm>
            <a:off x="640744" y="1155644"/>
            <a:ext cx="3480844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Reward : Utility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C773-336A-6045-B12C-42752DED5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38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849F6C-873A-4382-88A3-C443B0AD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528650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B13-A3E9-4A60-B7CD-C8854B5F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Screen Shots Radiation Hose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74A8-0804-40B9-B752-F5D17C7A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1" y="1690688"/>
            <a:ext cx="2266621" cy="234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36B3B-7D3C-4A34-8546-595BF4C4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21" y="1690688"/>
            <a:ext cx="2369123" cy="234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2017-B9C7-457C-92A9-8C6027FC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53" y="1690688"/>
            <a:ext cx="2336172" cy="2340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256C8-04E3-433C-ACBA-B9823EC3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41" y="1688364"/>
            <a:ext cx="2319988" cy="234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2BF3A-B342-4972-8D2E-22360D4E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527" y="4400471"/>
            <a:ext cx="2373702" cy="2340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D9761-5E6C-4179-BCFA-5412D1D9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730" y="4371347"/>
            <a:ext cx="2354995" cy="23408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99963-35BE-4D99-A381-95F22D3AD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441" y="4371348"/>
            <a:ext cx="2364180" cy="2340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055723-C63E-40EC-96B0-46F61192FFDC}"/>
              </a:ext>
            </a:extLst>
          </p:cNvPr>
          <p:cNvSpPr txBox="1"/>
          <p:nvPr/>
        </p:nvSpPr>
        <p:spPr>
          <a:xfrm>
            <a:off x="59744" y="5971894"/>
            <a:ext cx="26710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dirty="0">
                <a:hlinkClick r:id="rId9"/>
              </a:rPr>
              <a:t>Source: https://www.reddit.com/r/MapPorn/comments/btqh67/radioactive_cloud_moving_through_europe_after_the/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7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CAD-FDE0-4E17-87C5-03221A06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 of 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E38-FBD0-4CD0-8E51-F9F5B8E7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32105" cy="47519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Massively non-linear </a:t>
            </a:r>
          </a:p>
          <a:p>
            <a:pPr marL="814908" lvl="1" indent="-457200"/>
            <a:r>
              <a:rPr lang="en-US" dirty="0"/>
              <a:t>Difficult to obtain a linear representation around stable and unstable fix-points.</a:t>
            </a:r>
          </a:p>
          <a:p>
            <a:pPr marL="814908" lvl="1" indent="-457200"/>
            <a:r>
              <a:rPr lang="en-US" dirty="0"/>
              <a:t>Lack of analytical equations for complex phenomena, e.g., distributed systems, financial markets, micro-climate, autonomous driving, disease spread, or environment contamination…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Extremely high-dimensional state-space </a:t>
            </a:r>
          </a:p>
          <a:p>
            <a:pPr marL="700608" lvl="1" indent="-342900"/>
            <a:r>
              <a:rPr lang="en-US" dirty="0"/>
              <a:t>Difficult to simulate, because every single component or event could be a state.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measurements (Sparsity and/or Hidden States)</a:t>
            </a:r>
          </a:p>
          <a:p>
            <a:pPr marL="814908" lvl="1" indent="-457200"/>
            <a:r>
              <a:rPr lang="en-US" dirty="0"/>
              <a:t>Difficult to infer next value of states given inputs (actuators and perturbations)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https://www.reddit.com/r/MapPorn/comments/btqh67/radioactive_cloud_moving_through_europe_after_the/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4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DA53-58E5-42FF-B468-14E09E2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234-043B-46FA-B672-F271F3A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0867410" cy="5060883"/>
          </a:xfrm>
        </p:spPr>
        <p:txBody>
          <a:bodyPr/>
          <a:lstStyle/>
          <a:p>
            <a:r>
              <a:rPr lang="en-US" dirty="0"/>
              <a:t>Machine Learning techniques + Enough Data allow to approximate the system dynamics and synthesize an efficient controller</a:t>
            </a:r>
          </a:p>
          <a:p>
            <a:endParaRPr lang="en-US" dirty="0"/>
          </a:p>
          <a:p>
            <a:r>
              <a:rPr lang="en-US" u="sng" dirty="0"/>
              <a:t>Machine Learning Techniques allow to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Approximate the System Dynamics without relying on analytic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state space explosion by producing low-dimensional representations that can be used for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sparsity and partially observability of states by learning models that allow to make probabilistic inference the value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non-stationarity by detecting patterns of change in the data that affect the effectivity of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0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4CD-2987-484E-9A2D-2B0B1466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362644" cy="1236784"/>
          </a:xfrm>
        </p:spPr>
        <p:txBody>
          <a:bodyPr/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optimization constrained by systems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/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Dynamics</a:t>
                </a: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/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Control Law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3C6A1B-3285-4400-874F-3EEF0D5BED0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6860252" y="3424017"/>
            <a:ext cx="499187" cy="2355876"/>
          </a:xfrm>
          <a:prstGeom prst="bentConnector3">
            <a:avLst>
              <a:gd name="adj1" fmla="val -4579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/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/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𝑎𝑐𝑡𝑢𝑎𝑡𝑜𝑟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𝑠𝑒𝑙𝑒𝑐𝑡𝑖𝑜𝑛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/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6607715-88BE-4B1A-8785-D4C45038489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 bwMode="gray">
          <a:xfrm rot="10800000">
            <a:off x="3669422" y="3424017"/>
            <a:ext cx="589686" cy="2355876"/>
          </a:xfrm>
          <a:prstGeom prst="bentConnector3">
            <a:avLst>
              <a:gd name="adj1" fmla="val 13876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/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34B185-4B96-4C9B-ACDF-66AB50A5A2F9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 bwMode="gray">
          <a:xfrm>
            <a:off x="5514430" y="2135422"/>
            <a:ext cx="1" cy="4836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F2D5790-5504-42B0-9A37-2E9379A0A26A}"/>
              </a:ext>
            </a:extLst>
          </p:cNvPr>
          <p:cNvSpPr/>
          <p:nvPr/>
        </p:nvSpPr>
        <p:spPr>
          <a:xfrm>
            <a:off x="4213858" y="1648133"/>
            <a:ext cx="2601144" cy="487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Disturbances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/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blipFill>
                <a:blip r:embed="rId8"/>
                <a:stretch>
                  <a:fillRect l="-7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D93E6505-B6E9-431F-B194-90D0965E5AEE}"/>
              </a:ext>
            </a:extLst>
          </p:cNvPr>
          <p:cNvSpPr txBox="1"/>
          <p:nvPr/>
        </p:nvSpPr>
        <p:spPr bwMode="gray">
          <a:xfrm>
            <a:off x="1856464" y="1615581"/>
            <a:ext cx="2080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latin typeface="+mj-lt"/>
              </a:rPr>
              <a:t>state of system at discrete time k and k+1</a:t>
            </a:r>
            <a:endParaRPr lang="en-US" sz="1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/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System Measurement</a:t>
                </a:r>
              </a:p>
              <a:p>
                <a:r>
                  <a:rPr lang="en-US" sz="1600" dirty="0">
                    <a:latin typeface="+mj-lt"/>
                  </a:rPr>
                  <a:t>Full-state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Partial-state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blipFill>
                <a:blip r:embed="rId9"/>
                <a:stretch>
                  <a:fillRect l="-140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9553D83-75A9-49B3-8249-0947D5B03722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122556" y="2281048"/>
            <a:ext cx="1246495" cy="123678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AED3CE3-8859-43B4-BC7C-0302ED5EDF9F}"/>
              </a:ext>
            </a:extLst>
          </p:cNvPr>
          <p:cNvCxnSpPr>
            <a:cxnSpLocks/>
            <a:endCxn id="58" idx="2"/>
          </p:cNvCxnSpPr>
          <p:nvPr/>
        </p:nvCxnSpPr>
        <p:spPr bwMode="gray">
          <a:xfrm flipV="1">
            <a:off x="6658187" y="2242456"/>
            <a:ext cx="1648045" cy="1181560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</a:t>
                </a:r>
                <a:r>
                  <a:rPr lang="en-US" u="sng" dirty="0"/>
                  <a:t>nominal variable</a:t>
                </a:r>
                <a:r>
                  <a:rPr lang="en-US" dirty="0"/>
                  <a:t> that represents the operational state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Hence, the system x state at time k is combination of the individual states all </a:t>
                </a:r>
                <a:r>
                  <a:rPr lang="en-US" sz="2000" b="1" i="1" dirty="0"/>
                  <a:t>m</a:t>
                </a:r>
                <a:r>
                  <a:rPr lang="en-US" sz="2000" dirty="0"/>
                  <a:t> components. At any given time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, each component can be at any of these states: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no failure, the component operates normally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Component crashed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Component throws exceptions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 = Component is undeployed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 = Change in the system load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1" r="-179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7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scalar variable</a:t>
                </a:r>
                <a:r>
                  <a:rPr lang="en-US" dirty="0"/>
                  <a:t> that represents the individual utility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How the system output varies?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approximated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, which is parameterized by a set of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At any given time </a:t>
                </a:r>
                <a:r>
                  <a:rPr lang="en-US" b="1" i="1" dirty="0"/>
                  <a:t>k</a:t>
                </a:r>
                <a:r>
                  <a:rPr lang="en-US" dirty="0"/>
                  <a:t>, each component </a:t>
                </a:r>
                <a:r>
                  <a:rPr lang="en-US" b="1" i="1" dirty="0"/>
                  <a:t>m</a:t>
                </a:r>
                <a:r>
                  <a:rPr lang="en-US" dirty="0"/>
                  <a:t> has their own set of parameters,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  <a:blipFill>
                <a:blip r:embed="rId3"/>
                <a:stretch>
                  <a:fillRect l="-133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Actuators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corresponds to the actuator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selected to be applied to component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One same actuator can be executed multiple times</a:t>
                </a:r>
                <a:endParaRPr lang="en-US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Types of actuators available: 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{Restart Component, Light Weight Redeploy, Heavy Weight Redeploy,  Replace Component} </a:t>
                </a:r>
              </a:p>
              <a:p>
                <a:endParaRPr lang="en-US" sz="1800" dirty="0"/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{Add Replica, Remove Replica}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How to choose the actuator?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is constrained by the component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utility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component </a:t>
                </a:r>
                <a:r>
                  <a:rPr lang="en-US" b="1" i="1" dirty="0"/>
                  <a:t>m</a:t>
                </a:r>
                <a:r>
                  <a:rPr lang="en-US" dirty="0"/>
                  <a:t> at time </a:t>
                </a:r>
                <a:r>
                  <a:rPr lang="en-US" b="1" i="1" dirty="0"/>
                  <a:t>k+1. </a:t>
                </a:r>
                <a:endParaRPr lang="en-US" dirty="0"/>
              </a:p>
              <a:p>
                <a:pPr algn="ctr"/>
                <a:r>
                  <a:rPr lang="en-US" sz="2000" b="0" dirty="0"/>
                  <a:t> 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  <a:blipFill>
                <a:blip r:embed="rId3"/>
                <a:stretch>
                  <a:fillRect l="-1266" r="-5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0715A35-53B9-4AE6-99D3-72E0BC9866DB}"/>
              </a:ext>
            </a:extLst>
          </p:cNvPr>
          <p:cNvSpPr/>
          <p:nvPr/>
        </p:nvSpPr>
        <p:spPr bwMode="gray">
          <a:xfrm>
            <a:off x="7002174" y="3533178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F01CD-07B4-4B56-9F65-8F9CF72A4DA4}"/>
              </a:ext>
            </a:extLst>
          </p:cNvPr>
          <p:cNvSpPr txBox="1"/>
          <p:nvPr/>
        </p:nvSpPr>
        <p:spPr bwMode="gray">
          <a:xfrm>
            <a:off x="4565071" y="3460543"/>
            <a:ext cx="2464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discrete time impulse response </a:t>
            </a:r>
            <a:r>
              <a:rPr lang="en-US" i="1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/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−1,+1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/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/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/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BF961A6C-F464-40B9-900E-A72B5677BA51}"/>
              </a:ext>
            </a:extLst>
          </p:cNvPr>
          <p:cNvSpPr/>
          <p:nvPr/>
        </p:nvSpPr>
        <p:spPr bwMode="gray">
          <a:xfrm>
            <a:off x="7038217" y="4317109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EF847-E333-443B-979D-83E2B167DB3A}"/>
              </a:ext>
            </a:extLst>
          </p:cNvPr>
          <p:cNvSpPr txBox="1"/>
          <p:nvPr/>
        </p:nvSpPr>
        <p:spPr bwMode="gray">
          <a:xfrm>
            <a:off x="4357255" y="4420406"/>
            <a:ext cx="277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discrete time step</a:t>
            </a:r>
          </a:p>
        </p:txBody>
      </p:sp>
    </p:spTree>
    <p:extLst>
      <p:ext uri="{BB962C8B-B14F-4D97-AF65-F5344CB8AC3E}">
        <p14:creationId xmlns:p14="http://schemas.microsoft.com/office/powerpoint/2010/main" val="416477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Utility</a:t>
            </a:r>
          </a:p>
        </p:txBody>
      </p:sp>
    </p:spTree>
    <p:extLst>
      <p:ext uri="{BB962C8B-B14F-4D97-AF65-F5344CB8AC3E}">
        <p14:creationId xmlns:p14="http://schemas.microsoft.com/office/powerpoint/2010/main" val="1951176971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1281</TotalTime>
  <Words>878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Verdana</vt:lpstr>
      <vt:lpstr>TEMPLATE_Fakultät_11_EXP v201702</vt:lpstr>
      <vt:lpstr>System Identification and Control Synthesis with  Full-State Measurements</vt:lpstr>
      <vt:lpstr>Still Screen Shots Radiation Hose</vt:lpstr>
      <vt:lpstr>Fundamental challenges of Dynamical Systems</vt:lpstr>
      <vt:lpstr>Machine Learning Control</vt:lpstr>
      <vt:lpstr>Control  optimization constrained by systems dynamics</vt:lpstr>
      <vt:lpstr>System state x_k</vt:lpstr>
      <vt:lpstr>System Output y_k</vt:lpstr>
      <vt:lpstr>Actuators u_k</vt:lpstr>
      <vt:lpstr>System Utility</vt:lpstr>
      <vt:lpstr>Utility Drop  </vt:lpstr>
      <vt:lpstr>Optimal Rule </vt:lpstr>
      <vt:lpstr>Optimal Rule</vt:lpstr>
      <vt:lpstr>Optimal Rule and Utility Increase</vt:lpstr>
      <vt:lpstr>Optimal Index ( Ordering of the Rules)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72</cp:revision>
  <dcterms:created xsi:type="dcterms:W3CDTF">2021-04-29T08:32:34Z</dcterms:created>
  <dcterms:modified xsi:type="dcterms:W3CDTF">2021-06-02T09:40:49Z</dcterms:modified>
</cp:coreProperties>
</file>