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439" r:id="rId3"/>
    <p:sldId id="261" r:id="rId4"/>
    <p:sldId id="270" r:id="rId5"/>
    <p:sldId id="437" r:id="rId6"/>
    <p:sldId id="271" r:id="rId7"/>
    <p:sldId id="262" r:id="rId8"/>
    <p:sldId id="263" r:id="rId9"/>
    <p:sldId id="440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17" autoAdjust="0"/>
    <p:restoredTop sz="94660"/>
  </p:normalViewPr>
  <p:slideViewPr>
    <p:cSldViewPr snapToGrid="0">
      <p:cViewPr varScale="1">
        <p:scale>
          <a:sx n="80" d="100"/>
          <a:sy n="80" d="100"/>
        </p:scale>
        <p:origin x="8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3"/>
            <a:ext cx="11228919" cy="1375516"/>
          </a:xfrm>
          <a:noFill/>
        </p:spPr>
        <p:txBody>
          <a:bodyPr lIns="108000" tIns="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8365" y="5277909"/>
            <a:ext cx="11228919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554" y="319756"/>
            <a:ext cx="1745332" cy="989021"/>
          </a:xfrm>
          <a:prstGeom prst="rect">
            <a:avLst/>
          </a:prstGeom>
        </p:spPr>
      </p:pic>
      <p:pic>
        <p:nvPicPr>
          <p:cNvPr id="20" name="Picture 2" descr="https://www.uni-potsdam.de/fileadmin01/projects/zavz/images/logos/01_UPjp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888" y="319757"/>
            <a:ext cx="953881" cy="100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26861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 t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26ECF0E8-3D60-4410-B974-50FF6275855E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0B2C7EF4-E748-4A4C-A8DE-31E4F2943C5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473672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6ECF0E8-3D60-4410-B974-50FF6275855E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B2C7EF4-E748-4A4C-A8DE-31E4F2943C5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783910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6ECF0E8-3D60-4410-B974-50FF6275855E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B2C7EF4-E748-4A4C-A8DE-31E4F2943C5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159534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6ECF0E8-3D60-4410-B974-50FF6275855E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B2C7EF4-E748-4A4C-A8DE-31E4F2943C5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306555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6ECF0E8-3D60-4410-B974-50FF6275855E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B2C7EF4-E748-4A4C-A8DE-31E4F2943C5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21720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984967969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F0E8-3D60-4410-B974-50FF6275855E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C7EF4-E748-4A4C-A8DE-31E4F2943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597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AEC48-5469-4C63-BF6C-5758F6CA9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810A5-76E0-4C0F-8930-C84940B4F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13992-C92E-4E05-9353-F0160AC89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F0E8-3D60-4410-B974-50FF6275855E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5E593-8642-42CF-9619-949FD6D8B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285A3-C502-465A-BD3A-D2F7EB76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C7EF4-E748-4A4C-A8DE-31E4F2943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74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  <p:pic>
        <p:nvPicPr>
          <p:cNvPr id="29" name="Grafik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554" y="319756"/>
            <a:ext cx="1745332" cy="989021"/>
          </a:xfrm>
          <a:prstGeom prst="rect">
            <a:avLst/>
          </a:prstGeom>
        </p:spPr>
      </p:pic>
      <p:pic>
        <p:nvPicPr>
          <p:cNvPr id="10" name="Picture 2" descr="https://www.uni-potsdam.de/fileadmin01/projects/zavz/images/logos/01_UPjp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888" y="319757"/>
            <a:ext cx="953881" cy="100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22174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1368423"/>
          </a:xfrm>
          <a:noFill/>
        </p:spPr>
        <p:txBody>
          <a:bodyPr lIns="108000" tIns="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8367" y="5277909"/>
            <a:ext cx="11228916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  <p:pic>
        <p:nvPicPr>
          <p:cNvPr id="32" name="Grafik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554" y="319756"/>
            <a:ext cx="1745332" cy="989021"/>
          </a:xfrm>
          <a:prstGeom prst="rect">
            <a:avLst/>
          </a:prstGeom>
        </p:spPr>
      </p:pic>
      <p:pic>
        <p:nvPicPr>
          <p:cNvPr id="11" name="Picture 2" descr="https://www.uni-potsdam.de/fileadmin01/projects/zavz/images/logos/01_UPjp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888" y="319757"/>
            <a:ext cx="953881" cy="100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67419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  <p:pic>
        <p:nvPicPr>
          <p:cNvPr id="28" name="Grafik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554" y="319756"/>
            <a:ext cx="1745332" cy="989021"/>
          </a:xfrm>
          <a:prstGeom prst="rect">
            <a:avLst/>
          </a:prstGeom>
        </p:spPr>
      </p:pic>
      <p:pic>
        <p:nvPicPr>
          <p:cNvPr id="10" name="Picture 2" descr="https://www.uni-potsdam.de/fileadmin01/projects/zavz/images/logos/01_UPjp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888" y="319757"/>
            <a:ext cx="953881" cy="100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87053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7" y="1653118"/>
            <a:ext cx="9169400" cy="4751917"/>
          </a:xfrm>
          <a:noFill/>
        </p:spPr>
        <p:txBody>
          <a:bodyPr lIns="0" tIns="7200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6ECF0E8-3D60-4410-B974-50FF6275855E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B2C7EF4-E748-4A4C-A8DE-31E4F2943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23473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6ECF0E8-3D60-4410-B974-50FF6275855E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B2C7EF4-E748-4A4C-A8DE-31E4F2943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6669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357708" indent="-35770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715415" indent="-357708">
              <a:buSzPct val="80000"/>
              <a:buFont typeface="Arial" panose="020B0604020202020204" pitchFamily="34" charset="0"/>
              <a:buChar char="□"/>
              <a:defRPr/>
            </a:lvl2pPr>
            <a:lvl3pPr marL="1075240" indent="-35982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6ECF0E8-3D60-4410-B974-50FF6275855E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B2C7EF4-E748-4A4C-A8DE-31E4F2943C5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960201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6ECF0E8-3D60-4410-B974-50FF6275855E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B2C7EF4-E748-4A4C-A8DE-31E4F2943C5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955127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26ECF0E8-3D60-4410-B974-50FF6275855E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0B2C7EF4-E748-4A4C-A8DE-31E4F2943C5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019490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638" y="402981"/>
            <a:ext cx="813044" cy="811324"/>
          </a:xfrm>
          <a:prstGeom prst="rect">
            <a:avLst/>
          </a:prstGeom>
        </p:spPr>
      </p:pic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1236784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653116"/>
            <a:ext cx="9169401" cy="4751917"/>
          </a:xfrm>
          <a:prstGeom prst="rect">
            <a:avLst/>
          </a:prstGeom>
        </p:spPr>
        <p:txBody>
          <a:bodyPr vert="horz" lIns="0" tIns="72000" rIns="0" bIns="0" rtlCol="0" anchor="t" anchorCtr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889069" y="5541237"/>
            <a:ext cx="2063751" cy="623024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26ECF0E8-3D60-4410-B974-50FF6275855E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9889069" y="4749938"/>
            <a:ext cx="2063751" cy="695287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9889069" y="6164260"/>
            <a:ext cx="2063751" cy="240773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0B2C7EF4-E748-4A4C-A8DE-31E4F2943C5C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6" name="Rectangle 65"/>
          <p:cNvSpPr/>
          <p:nvPr/>
        </p:nvSpPr>
        <p:spPr bwMode="gray">
          <a:xfrm>
            <a:off x="236227" y="1375439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71" name="Picture 2" descr="https://www.uni-potsdam.de/fileadmin01/projects/zavz/images/logos/01_UPjpg.jp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8005" y="304678"/>
            <a:ext cx="953881" cy="100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3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357708" indent="-357708" algn="l" defTabSz="121917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15415" indent="-357708" algn="l" defTabSz="121917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075240" indent="-359824" algn="l" defTabSz="121917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ct val="1000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ct val="1000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ct val="1000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8A307-0DBF-45F7-9749-2DDFE4A56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0758" y="1703513"/>
            <a:ext cx="10090484" cy="2735168"/>
          </a:xfrm>
        </p:spPr>
        <p:txBody>
          <a:bodyPr/>
          <a:lstStyle/>
          <a:p>
            <a:r>
              <a:rPr lang="en-US" sz="5400" dirty="0"/>
              <a:t>Project Descriptions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83BF4-9DD8-498B-8BB0-5B684E3BF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221" y="4888821"/>
            <a:ext cx="9144000" cy="1655762"/>
          </a:xfrm>
        </p:spPr>
        <p:txBody>
          <a:bodyPr/>
          <a:lstStyle/>
          <a:p>
            <a:r>
              <a:rPr lang="en-US" sz="1800" dirty="0"/>
              <a:t>SoSe-21 Machine Learning-Based Control of Dynamical Systems</a:t>
            </a:r>
          </a:p>
          <a:p>
            <a:r>
              <a:rPr lang="en-US" sz="1800" b="1" dirty="0"/>
              <a:t>Chris Adriano</a:t>
            </a:r>
          </a:p>
          <a:p>
            <a:r>
              <a:rPr lang="en-US" sz="1800" dirty="0"/>
              <a:t>Sona Ghahremani</a:t>
            </a:r>
          </a:p>
          <a:p>
            <a:r>
              <a:rPr lang="en-US" sz="1800" dirty="0"/>
              <a:t>He Xu</a:t>
            </a:r>
          </a:p>
          <a:p>
            <a:r>
              <a:rPr lang="en-US" sz="1800" dirty="0"/>
              <a:t>Prof. Dr. Holger Giese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940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849F6C-873A-4382-88A3-C443B0AD28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355286508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C29B37-00F7-4E78-A07F-0464AE3608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</p:spTree>
    <p:extLst>
      <p:ext uri="{BB962C8B-B14F-4D97-AF65-F5344CB8AC3E}">
        <p14:creationId xmlns:p14="http://schemas.microsoft.com/office/powerpoint/2010/main" val="3814201628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A02B8-38C5-42AE-952E-252E8DB43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9B348A-74A3-451B-A9FF-80211DE7E4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8" y="1520769"/>
                <a:ext cx="9399923" cy="5060883"/>
              </a:xfrm>
            </p:spPr>
            <p:txBody>
              <a:bodyPr/>
              <a:lstStyle/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Keep system operation at maximum utility, which is a system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where all components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mode</a:t>
                </a:r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Counteract the disturbances as quickly as possible to minimize the cumulative drop in total utility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1∈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∈{1,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}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en-US" dirty="0"/>
                  <a:t>, i.e., sum of all individual utilities in K steps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9B348A-74A3-451B-A9FF-80211DE7E4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8" y="1520769"/>
                <a:ext cx="9399923" cy="5060883"/>
              </a:xfrm>
              <a:blipFill>
                <a:blip r:embed="rId2"/>
                <a:stretch>
                  <a:fillRect l="-1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2083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D97A1-9AB1-476F-A7C3-F662667D1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E99C37-D85E-49D9-93FB-7DBBD732EB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b="1" dirty="0"/>
                  <a:t>Batch file </a:t>
                </a:r>
                <a:r>
                  <a:rPr lang="en-US" dirty="0"/>
                  <a:t>with utility changes to pre-train the system dynamics and controller</a:t>
                </a:r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b="1" dirty="0"/>
                  <a:t>Disturbance profiles </a:t>
                </a:r>
                <a:r>
                  <a:rPr lang="en-US" dirty="0"/>
                  <a:t>correspond to various numbers of failures affecting the individual states of components, e.g., transition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→ {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,..,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b="1" dirty="0"/>
                  <a:t>Full-state measurements</a:t>
                </a:r>
                <a:r>
                  <a:rPr lang="en-US" dirty="0"/>
                  <a:t> at any given step </a:t>
                </a:r>
                <a:r>
                  <a:rPr lang="en-US" b="1" i="1" dirty="0"/>
                  <a:t>k</a:t>
                </a:r>
                <a:r>
                  <a:rPr lang="en-US" dirty="0"/>
                  <a:t>, you will be able to obtain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E99C37-D85E-49D9-93FB-7DBBD732EB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8691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FF541F-53B9-C248-9C24-3F0A14B90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Used for the 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2C9515-B6D0-7640-870C-1AC70F5EDA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" r="1888"/>
          <a:stretch/>
        </p:blipFill>
        <p:spPr>
          <a:xfrm>
            <a:off x="356461" y="1482456"/>
            <a:ext cx="10941803" cy="432940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DC0333-05B0-8342-88AC-F3ED493C357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2069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8366F-5D7F-42DD-8FE7-DFFD79E1E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401C7B-BE7A-4239-9CED-19B9B040C1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Learn a model for the system dynamics (only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</m:oMath>
                </a14:m>
                <a:r>
                  <a:rPr lang="en-US" dirty="0"/>
                  <a:t>) that is a good approximation</a:t>
                </a:r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Build a control law (function </a:t>
                </a:r>
                <a:r>
                  <a:rPr lang="en-US" b="1" i="1" dirty="0"/>
                  <a:t>h</a:t>
                </a:r>
                <a:r>
                  <a:rPr lang="en-US" dirty="0"/>
                  <a:t>) that minimizes cumulative utility drop</a:t>
                </a:r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Evaluate of these models under various situations (sensitivity analysis)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401C7B-BE7A-4239-9CED-19B9B040C1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62" r="-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3028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72B5-83DC-4A89-878F-CD6D75345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Project-1 - Tasks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974AB-B568-43BE-BD8A-5B04EA680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524000"/>
            <a:ext cx="9169401" cy="533400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1800" dirty="0"/>
              <a:t>Environment Setup</a:t>
            </a:r>
          </a:p>
          <a:p>
            <a:pPr marL="814908" lvl="1" indent="-457200">
              <a:buAutoNum type="arabicPeriod"/>
            </a:pPr>
            <a:r>
              <a:rPr lang="en-US" sz="1800" dirty="0"/>
              <a:t>Execute </a:t>
            </a:r>
            <a:r>
              <a:rPr lang="en-US" sz="1800" dirty="0" err="1"/>
              <a:t>mRubis</a:t>
            </a:r>
            <a:r>
              <a:rPr lang="en-US" sz="1800" dirty="0"/>
              <a:t> system simulator Java-Java</a:t>
            </a:r>
          </a:p>
          <a:p>
            <a:pPr marL="814908" lvl="1" indent="-457200">
              <a:buAutoNum type="arabicPeriod"/>
            </a:pPr>
            <a:r>
              <a:rPr lang="en-US" sz="1800" dirty="0"/>
              <a:t>Execute the integration Python-Java</a:t>
            </a:r>
          </a:p>
          <a:p>
            <a:pPr marL="457200" indent="-457200">
              <a:buAutoNum type="arabicPeriod"/>
            </a:pPr>
            <a:r>
              <a:rPr lang="en-US" sz="1800" dirty="0"/>
              <a:t>System Identification (train a model of </a:t>
            </a:r>
            <a:r>
              <a:rPr lang="en-US" sz="1800" dirty="0" err="1"/>
              <a:t>mRubis</a:t>
            </a:r>
            <a:r>
              <a:rPr lang="en-US" sz="1800" dirty="0"/>
              <a:t> system)</a:t>
            </a:r>
          </a:p>
          <a:p>
            <a:pPr marL="814908" lvl="1" indent="-457200">
              <a:buAutoNum type="arabicPeriod"/>
            </a:pPr>
            <a:r>
              <a:rPr lang="en-US" sz="1800" dirty="0"/>
              <a:t>Choose a Machine Learning algorithm)</a:t>
            </a:r>
          </a:p>
          <a:p>
            <a:pPr marL="814908" lvl="1" indent="-457200">
              <a:buAutoNum type="arabicPeriod"/>
            </a:pPr>
            <a:r>
              <a:rPr lang="en-US" sz="1800" dirty="0"/>
              <a:t>Train a prior model with batch data</a:t>
            </a:r>
          </a:p>
          <a:p>
            <a:pPr marL="457200" indent="-457200">
              <a:buAutoNum type="arabicPeriod"/>
            </a:pPr>
            <a:r>
              <a:rPr lang="en-US" sz="1800" dirty="0"/>
              <a:t>Controller Synthesis</a:t>
            </a:r>
          </a:p>
          <a:p>
            <a:pPr marL="814908" lvl="1" indent="-457200">
              <a:buAutoNum type="arabicPeriod"/>
            </a:pPr>
            <a:r>
              <a:rPr lang="en-US" sz="1800" dirty="0"/>
              <a:t>Sample the sensors</a:t>
            </a:r>
          </a:p>
          <a:p>
            <a:pPr marL="814908" lvl="1" indent="-457200">
              <a:buAutoNum type="arabicPeriod"/>
            </a:pPr>
            <a:r>
              <a:rPr lang="en-US" sz="1800" dirty="0"/>
              <a:t>Learn the control model/law </a:t>
            </a:r>
          </a:p>
          <a:p>
            <a:pPr marL="1172615" lvl="2" indent="-457200">
              <a:buAutoNum type="arabicPeriod"/>
            </a:pPr>
            <a:r>
              <a:rPr lang="en-US" sz="1800" dirty="0"/>
              <a:t>choose which actuators to execute and in which order</a:t>
            </a:r>
          </a:p>
          <a:p>
            <a:pPr marL="457200" indent="-457200">
              <a:buAutoNum type="arabicPeriod"/>
            </a:pPr>
            <a:r>
              <a:rPr lang="en-US" sz="1800" dirty="0"/>
              <a:t>Evaluation</a:t>
            </a:r>
          </a:p>
          <a:p>
            <a:pPr marL="1172615" lvl="2" indent="-457200">
              <a:buAutoNum type="arabicPeriod"/>
            </a:pPr>
            <a:r>
              <a:rPr lang="en-US" sz="1800" dirty="0"/>
              <a:t>Level of disturbances</a:t>
            </a:r>
          </a:p>
          <a:p>
            <a:pPr marL="1172615" lvl="2" indent="-457200">
              <a:buAutoNum type="arabicPeriod"/>
            </a:pPr>
            <a:r>
              <a:rPr lang="en-US" sz="1800" dirty="0"/>
              <a:t>Sensor sampling frequency</a:t>
            </a:r>
          </a:p>
          <a:p>
            <a:pPr marL="1172615" lvl="2" indent="-457200">
              <a:buAutoNum type="arabicPeriod"/>
            </a:pPr>
            <a:r>
              <a:rPr lang="en-US" sz="1800" dirty="0"/>
              <a:t>Actuation frequency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F142DC-7816-4841-A0C0-A284530774AD}"/>
              </a:ext>
            </a:extLst>
          </p:cNvPr>
          <p:cNvSpPr txBox="1"/>
          <p:nvPr/>
        </p:nvSpPr>
        <p:spPr bwMode="gray">
          <a:xfrm>
            <a:off x="8575964" y="2050117"/>
            <a:ext cx="3342497" cy="38036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lIns="91440" tIns="91440" rIns="91440" bIns="9144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b="1" dirty="0"/>
              <a:t>Rationale of the Plan</a:t>
            </a:r>
          </a:p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400" dirty="0"/>
              <a:t>Tasks 2 and 3 will rotate among you three across the projects, so everyone can work more deeply on System Identification and </a:t>
            </a:r>
            <a:r>
              <a:rPr lang="en-US" sz="1400"/>
              <a:t>Controller Synthesis</a:t>
            </a:r>
          </a:p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400" dirty="0"/>
          </a:p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400" dirty="0"/>
              <a:t>However, everyone will run a separate evaluation and present their findings. This way, all of you have a chance to reflect upon the methods and architecture</a:t>
            </a:r>
          </a:p>
        </p:txBody>
      </p:sp>
    </p:spTree>
    <p:extLst>
      <p:ext uri="{BB962C8B-B14F-4D97-AF65-F5344CB8AC3E}">
        <p14:creationId xmlns:p14="http://schemas.microsoft.com/office/powerpoint/2010/main" val="1031803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B3B84-F6BE-49DF-B7EA-803BE22E2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DAD49-FCC5-454C-9F7A-EC3808263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15" y="1692193"/>
            <a:ext cx="9169401" cy="4751917"/>
          </a:xfrm>
        </p:spPr>
        <p:txBody>
          <a:bodyPr/>
          <a:lstStyle/>
          <a:p>
            <a:r>
              <a:rPr lang="en-US" dirty="0"/>
              <a:t>Project-1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Full-State Measurements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Linear and Non-Linear System Dynamics</a:t>
            </a:r>
          </a:p>
          <a:p>
            <a:r>
              <a:rPr lang="en-US" dirty="0"/>
              <a:t>Project-2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Partial State Measurements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Latent Models (Failure Masking)</a:t>
            </a:r>
          </a:p>
          <a:p>
            <a:r>
              <a:rPr lang="en-US" dirty="0"/>
              <a:t>Project-3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Transfer-Learning of System Dynamics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Adaptive Control</a:t>
            </a:r>
          </a:p>
          <a:p>
            <a:r>
              <a:rPr lang="en-US" dirty="0"/>
              <a:t>Project-4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Reinforcement Learning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Model-Based, Model-Free versus ML-Control</a:t>
            </a:r>
          </a:p>
        </p:txBody>
      </p:sp>
    </p:spTree>
    <p:extLst>
      <p:ext uri="{BB962C8B-B14F-4D97-AF65-F5344CB8AC3E}">
        <p14:creationId xmlns:p14="http://schemas.microsoft.com/office/powerpoint/2010/main" val="1207590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B3B84-F6BE-49DF-B7EA-803BE22E2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 – Individual Projects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98F591-823B-4895-967E-CFB42BB41C2E}"/>
              </a:ext>
            </a:extLst>
          </p:cNvPr>
          <p:cNvSpPr txBox="1"/>
          <p:nvPr/>
        </p:nvSpPr>
        <p:spPr bwMode="gray">
          <a:xfrm>
            <a:off x="6525491" y="1581449"/>
            <a:ext cx="5334001" cy="14773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u="sng" dirty="0"/>
              <a:t>Project-3 Transfer Learning </a:t>
            </a:r>
            <a:r>
              <a:rPr lang="en-US"/>
              <a:t>(</a:t>
            </a:r>
            <a:r>
              <a:rPr lang="en-US" b="1"/>
              <a:t>Jako</a:t>
            </a:r>
            <a:r>
              <a:rPr lang="en-US" b="1" dirty="0"/>
              <a:t>b</a:t>
            </a:r>
            <a:r>
              <a:rPr lang="en-US"/>
              <a:t>)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to use the models from Project-1 as a prior for learning a second shop?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are the gains in training cost and control performance?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39868-E8F3-42BD-B7B0-E7508D4F534B}"/>
              </a:ext>
            </a:extLst>
          </p:cNvPr>
          <p:cNvSpPr txBox="1"/>
          <p:nvPr/>
        </p:nvSpPr>
        <p:spPr bwMode="gray">
          <a:xfrm>
            <a:off x="280576" y="1716680"/>
            <a:ext cx="5385935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Project-1 </a:t>
            </a:r>
            <a:r>
              <a:rPr lang="en-US" u="sng" dirty="0"/>
              <a:t>Full-State Measurements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Linear and Non-Linear System Dynamics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Non-Stationary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Environment Integration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E50731-AA17-4AEA-B4A4-394F7F380462}"/>
              </a:ext>
            </a:extLst>
          </p:cNvPr>
          <p:cNvSpPr txBox="1"/>
          <p:nvPr/>
        </p:nvSpPr>
        <p:spPr bwMode="gray">
          <a:xfrm>
            <a:off x="6241473" y="4488083"/>
            <a:ext cx="5765649" cy="17543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u="sng" dirty="0"/>
              <a:t>Project-4 Reinforcement Learning Control (</a:t>
            </a:r>
            <a:r>
              <a:rPr lang="en-US" b="1" u="sng" dirty="0"/>
              <a:t>Kim</a:t>
            </a:r>
            <a:r>
              <a:rPr lang="en-US" u="sng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Reinforcement Learning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the Model-Based Model-Free versus ML-Control (project-1) compare </a:t>
            </a:r>
            <a:r>
              <a:rPr lang="en-US" dirty="0" err="1"/>
              <a:t>w.r.t.</a:t>
            </a:r>
            <a:r>
              <a:rPr lang="en-US" dirty="0"/>
              <a:t> to: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Training overhead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Execution overhead (prediction/control)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D1D2E0-75E7-492D-8857-0A3BD4EF35D9}"/>
              </a:ext>
            </a:extLst>
          </p:cNvPr>
          <p:cNvSpPr txBox="1"/>
          <p:nvPr/>
        </p:nvSpPr>
        <p:spPr bwMode="gray">
          <a:xfrm>
            <a:off x="356349" y="4488083"/>
            <a:ext cx="5385935" cy="17543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u="sng" dirty="0"/>
              <a:t>Project-2 Partial State Measurements </a:t>
            </a:r>
            <a:r>
              <a:rPr lang="en-US" dirty="0"/>
              <a:t>(</a:t>
            </a:r>
            <a:r>
              <a:rPr lang="en-US" b="1" dirty="0"/>
              <a:t>Paul</a:t>
            </a:r>
            <a:r>
              <a:rPr lang="en-US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Latent Models (Failure Masking)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the overhead cost of learning the latent model?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the performance penalty (accuracy/reward)?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DADD2D2-42A9-40F8-A086-D00C0D201E09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 bwMode="gray">
          <a:xfrm>
            <a:off x="5666511" y="2316845"/>
            <a:ext cx="858980" cy="326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74AD1A-D484-4171-A624-0197E46DC878}"/>
              </a:ext>
            </a:extLst>
          </p:cNvPr>
          <p:cNvCxnSpPr>
            <a:cxnSpLocks/>
            <a:stCxn id="23" idx="2"/>
            <a:endCxn id="9" idx="0"/>
          </p:cNvCxnSpPr>
          <p:nvPr/>
        </p:nvCxnSpPr>
        <p:spPr bwMode="gray">
          <a:xfrm>
            <a:off x="9124298" y="3798332"/>
            <a:ext cx="0" cy="68975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A0BDBDD-BEE5-49BC-89EE-DEBFAB70855B}"/>
              </a:ext>
            </a:extLst>
          </p:cNvPr>
          <p:cNvSpPr txBox="1"/>
          <p:nvPr/>
        </p:nvSpPr>
        <p:spPr bwMode="gray">
          <a:xfrm>
            <a:off x="6729204" y="3429000"/>
            <a:ext cx="4790187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Python RL Agents Implementations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68891BE-5D3D-4BD3-8237-3956ADF18771}"/>
              </a:ext>
            </a:extLst>
          </p:cNvPr>
          <p:cNvCxnSpPr>
            <a:cxnSpLocks/>
            <a:stCxn id="38" idx="3"/>
            <a:endCxn id="23" idx="1"/>
          </p:cNvCxnSpPr>
          <p:nvPr/>
        </p:nvCxnSpPr>
        <p:spPr bwMode="gray">
          <a:xfrm flipV="1">
            <a:off x="4856019" y="3613666"/>
            <a:ext cx="1873185" cy="86047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D9E8B165-5CDC-4FC3-90CF-CB7143A5556C}"/>
              </a:ext>
            </a:extLst>
          </p:cNvPr>
          <p:cNvCxnSpPr>
            <a:cxnSpLocks/>
            <a:stCxn id="7" idx="2"/>
            <a:endCxn id="38" idx="0"/>
          </p:cNvCxnSpPr>
          <p:nvPr/>
        </p:nvCxnSpPr>
        <p:spPr bwMode="gray">
          <a:xfrm rot="16200000" flipH="1">
            <a:off x="3126844" y="2763709"/>
            <a:ext cx="335895" cy="642494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E30C5143-E367-4D15-A45E-1DC4FD53D971}"/>
              </a:ext>
            </a:extLst>
          </p:cNvPr>
          <p:cNvSpPr/>
          <p:nvPr/>
        </p:nvSpPr>
        <p:spPr bwMode="gray">
          <a:xfrm>
            <a:off x="2376057" y="3252904"/>
            <a:ext cx="2479962" cy="893618"/>
          </a:xfrm>
          <a:prstGeom prst="flowChartDecision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dirty="0">
                <a:solidFill>
                  <a:sysClr val="windowText" lastClr="000000"/>
                </a:solidFill>
              </a:rPr>
              <a:t>Environment Choice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36B4AB9-0F9D-408C-ADED-26E35168A9A5}"/>
              </a:ext>
            </a:extLst>
          </p:cNvPr>
          <p:cNvCxnSpPr>
            <a:cxnSpLocks/>
            <a:stCxn id="11" idx="0"/>
            <a:endCxn id="38" idx="2"/>
          </p:cNvCxnSpPr>
          <p:nvPr/>
        </p:nvCxnSpPr>
        <p:spPr bwMode="gray">
          <a:xfrm rot="5400000" flipH="1" flipV="1">
            <a:off x="3161897" y="4033943"/>
            <a:ext cx="341561" cy="566721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76226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Fakultät_11_EXP v20170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_HPI_05_EXP" id="{EEEEA749-3836-4DC6-BA52-AE8D0ADE122A}" vid="{1AF48529-3759-4302-91D0-708D448B88C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Quantum Programming- Project Seminar SoSe 2021 - Introductory Meeting</Template>
  <TotalTime>1283</TotalTime>
  <Words>472</Words>
  <Application>Microsoft Office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Cambria Math</vt:lpstr>
      <vt:lpstr>Verdana</vt:lpstr>
      <vt:lpstr>TEMPLATE_Fakultät_11_EXP v201702</vt:lpstr>
      <vt:lpstr>Project Descriptions</vt:lpstr>
      <vt:lpstr>Project Plan</vt:lpstr>
      <vt:lpstr>Goals</vt:lpstr>
      <vt:lpstr>Inputs</vt:lpstr>
      <vt:lpstr>Data Used for the Implementation</vt:lpstr>
      <vt:lpstr>Deliverables</vt:lpstr>
      <vt:lpstr>Project-1 - Tasks </vt:lpstr>
      <vt:lpstr>Roadmap</vt:lpstr>
      <vt:lpstr>Roadmap – Individual Projects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Adriano</dc:creator>
  <cp:lastModifiedBy>Christian Adriano</cp:lastModifiedBy>
  <cp:revision>72</cp:revision>
  <dcterms:created xsi:type="dcterms:W3CDTF">2021-04-29T08:32:34Z</dcterms:created>
  <dcterms:modified xsi:type="dcterms:W3CDTF">2021-06-02T09:40:19Z</dcterms:modified>
</cp:coreProperties>
</file>