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56" r:id="rId2"/>
    <p:sldId id="257" r:id="rId3"/>
    <p:sldId id="302" r:id="rId4"/>
    <p:sldId id="273" r:id="rId5"/>
    <p:sldId id="264" r:id="rId6"/>
    <p:sldId id="441" r:id="rId7"/>
    <p:sldId id="442" r:id="rId8"/>
    <p:sldId id="262" r:id="rId9"/>
    <p:sldId id="258" r:id="rId10"/>
    <p:sldId id="259" r:id="rId11"/>
    <p:sldId id="507" r:id="rId12"/>
    <p:sldId id="319" r:id="rId13"/>
    <p:sldId id="443" r:id="rId14"/>
    <p:sldId id="511" r:id="rId15"/>
    <p:sldId id="513" r:id="rId16"/>
    <p:sldId id="512" r:id="rId17"/>
    <p:sldId id="518" r:id="rId18"/>
    <p:sldId id="514" r:id="rId19"/>
    <p:sldId id="516" r:id="rId20"/>
    <p:sldId id="517" r:id="rId21"/>
    <p:sldId id="515" r:id="rId22"/>
    <p:sldId id="51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C9E176-45D9-4C67-9195-C798A4749E09}">
          <p14:sldIdLst>
            <p14:sldId id="256"/>
            <p14:sldId id="257"/>
            <p14:sldId id="302"/>
            <p14:sldId id="273"/>
            <p14:sldId id="264"/>
            <p14:sldId id="441"/>
            <p14:sldId id="442"/>
            <p14:sldId id="262"/>
            <p14:sldId id="258"/>
            <p14:sldId id="259"/>
            <p14:sldId id="507"/>
            <p14:sldId id="319"/>
            <p14:sldId id="443"/>
            <p14:sldId id="511"/>
            <p14:sldId id="513"/>
            <p14:sldId id="512"/>
            <p14:sldId id="518"/>
            <p14:sldId id="514"/>
            <p14:sldId id="516"/>
            <p14:sldId id="517"/>
            <p14:sldId id="515"/>
            <p14:sldId id="51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8847" autoAdjust="0"/>
  </p:normalViewPr>
  <p:slideViewPr>
    <p:cSldViewPr snapToGrid="0">
      <p:cViewPr varScale="1">
        <p:scale>
          <a:sx n="61" d="100"/>
          <a:sy n="61" d="100"/>
        </p:scale>
        <p:origin x="642"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26229-9899-47FE-809F-BF4DCA0A8D7B}"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53A40-070B-4730-B391-23B4FB3A5678}" type="slidenum">
              <a:rPr lang="en-US" smtClean="0"/>
              <a:t>‹#›</a:t>
            </a:fld>
            <a:endParaRPr lang="en-US"/>
          </a:p>
        </p:txBody>
      </p:sp>
    </p:spTree>
    <p:extLst>
      <p:ext uri="{BB962C8B-B14F-4D97-AF65-F5344CB8AC3E}">
        <p14:creationId xmlns:p14="http://schemas.microsoft.com/office/powerpoint/2010/main" val="3715022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research/blog/exploring-the-fundamentals-of-multi-armed-bandit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W_9kcQmaWjo"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youtube.com/watch?v=EsCwDYtBZ8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dirty="0">
                <a:hlinkClick r:id="rId3"/>
              </a:rPr>
              <a:t>https://www.microsoft.com/en-us/research/blog/exploring-the-fundamentals-of-multi-armed-bandits/</a:t>
            </a:r>
            <a:r>
              <a:rPr lang="en-US" dirty="0"/>
              <a:t> </a:t>
            </a:r>
          </a:p>
        </p:txBody>
      </p:sp>
      <p:sp>
        <p:nvSpPr>
          <p:cNvPr id="4" name="Slide Number Placeholder 3"/>
          <p:cNvSpPr>
            <a:spLocks noGrp="1"/>
          </p:cNvSpPr>
          <p:nvPr>
            <p:ph type="sldNum" sz="quarter" idx="5"/>
          </p:nvPr>
        </p:nvSpPr>
        <p:spPr/>
        <p:txBody>
          <a:bodyPr/>
          <a:lstStyle/>
          <a:p>
            <a:fld id="{63CC9EBA-D40F-4B2C-8629-D756AD22D0E0}" type="slidenum">
              <a:rPr lang="en-US" smtClean="0"/>
              <a:t>4</a:t>
            </a:fld>
            <a:endParaRPr lang="en-US"/>
          </a:p>
        </p:txBody>
      </p:sp>
    </p:spTree>
    <p:extLst>
      <p:ext uri="{BB962C8B-B14F-4D97-AF65-F5344CB8AC3E}">
        <p14:creationId xmlns:p14="http://schemas.microsoft.com/office/powerpoint/2010/main" val="142207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6</a:t>
            </a:fld>
            <a:endParaRPr lang="en-US"/>
          </a:p>
        </p:txBody>
      </p:sp>
    </p:spTree>
    <p:extLst>
      <p:ext uri="{BB962C8B-B14F-4D97-AF65-F5344CB8AC3E}">
        <p14:creationId xmlns:p14="http://schemas.microsoft.com/office/powerpoint/2010/main" val="2353047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Shimon </a:t>
            </a:r>
            <a:r>
              <a:rPr lang="en-US" dirty="0" err="1"/>
              <a:t>Whiteson</a:t>
            </a:r>
            <a:r>
              <a:rPr lang="en-US" dirty="0"/>
              <a:t> - Multi-Agent RL-  Video Lectures</a:t>
            </a:r>
          </a:p>
          <a:p>
            <a:pPr lvl="1"/>
            <a:r>
              <a:rPr lang="en-US" dirty="0">
                <a:hlinkClick r:id="rId3"/>
              </a:rPr>
              <a:t>https://www.youtube.com/watch?v=W_9kcQmaWjo</a:t>
            </a:r>
            <a:endParaRPr lang="en-US" dirty="0"/>
          </a:p>
          <a:p>
            <a:pPr lvl="1"/>
            <a:r>
              <a:rPr lang="en-US" dirty="0">
                <a:hlinkClick r:id="rId4"/>
              </a:rPr>
              <a:t>https://www.youtube.com/watch?v=EsCwDYtBZ8M</a:t>
            </a:r>
            <a:r>
              <a:rPr lang="en-US" dirty="0"/>
              <a:t> </a:t>
            </a:r>
          </a:p>
        </p:txBody>
      </p:sp>
      <p:sp>
        <p:nvSpPr>
          <p:cNvPr id="4" name="Slide Number Placeholder 3"/>
          <p:cNvSpPr>
            <a:spLocks noGrp="1"/>
          </p:cNvSpPr>
          <p:nvPr>
            <p:ph type="sldNum" sz="quarter" idx="5"/>
          </p:nvPr>
        </p:nvSpPr>
        <p:spPr/>
        <p:txBody>
          <a:bodyPr/>
          <a:lstStyle/>
          <a:p>
            <a:fld id="{2B253A40-070B-4730-B391-23B4FB3A5678}" type="slidenum">
              <a:rPr lang="en-US" smtClean="0"/>
              <a:t>9</a:t>
            </a:fld>
            <a:endParaRPr lang="en-US"/>
          </a:p>
        </p:txBody>
      </p:sp>
    </p:spTree>
    <p:extLst>
      <p:ext uri="{BB962C8B-B14F-4D97-AF65-F5344CB8AC3E}">
        <p14:creationId xmlns:p14="http://schemas.microsoft.com/office/powerpoint/2010/main" val="43147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253A40-070B-4730-B391-23B4FB3A5678}" type="slidenum">
              <a:rPr lang="en-US" smtClean="0"/>
              <a:t>13</a:t>
            </a:fld>
            <a:endParaRPr lang="en-US"/>
          </a:p>
        </p:txBody>
      </p:sp>
    </p:spTree>
    <p:extLst>
      <p:ext uri="{BB962C8B-B14F-4D97-AF65-F5344CB8AC3E}">
        <p14:creationId xmlns:p14="http://schemas.microsoft.com/office/powerpoint/2010/main" val="3416637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253A40-070B-4730-B391-23B4FB3A5678}" type="slidenum">
              <a:rPr lang="en-US" smtClean="0"/>
              <a:t>16</a:t>
            </a:fld>
            <a:endParaRPr lang="en-US"/>
          </a:p>
        </p:txBody>
      </p:sp>
    </p:spTree>
    <p:extLst>
      <p:ext uri="{BB962C8B-B14F-4D97-AF65-F5344CB8AC3E}">
        <p14:creationId xmlns:p14="http://schemas.microsoft.com/office/powerpoint/2010/main" val="522192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https://youtu.be/W_9kcQmaWjo?t=2061</a:t>
            </a:r>
          </a:p>
        </p:txBody>
      </p:sp>
      <p:sp>
        <p:nvSpPr>
          <p:cNvPr id="4" name="Slide Number Placeholder 3"/>
          <p:cNvSpPr>
            <a:spLocks noGrp="1"/>
          </p:cNvSpPr>
          <p:nvPr>
            <p:ph type="sldNum" sz="quarter" idx="5"/>
          </p:nvPr>
        </p:nvSpPr>
        <p:spPr/>
        <p:txBody>
          <a:bodyPr/>
          <a:lstStyle/>
          <a:p>
            <a:fld id="{2B253A40-070B-4730-B391-23B4FB3A5678}" type="slidenum">
              <a:rPr lang="en-US" smtClean="0"/>
              <a:t>19</a:t>
            </a:fld>
            <a:endParaRPr lang="en-US"/>
          </a:p>
        </p:txBody>
      </p:sp>
    </p:spTree>
    <p:extLst>
      <p:ext uri="{BB962C8B-B14F-4D97-AF65-F5344CB8AC3E}">
        <p14:creationId xmlns:p14="http://schemas.microsoft.com/office/powerpoint/2010/main" val="66695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Rashid, T., et al., 2018, QMIX: Monotonic Value Function </a:t>
            </a:r>
            <a:r>
              <a:rPr lang="en-US" dirty="0" err="1"/>
              <a:t>Factorisation</a:t>
            </a:r>
            <a:r>
              <a:rPr lang="en-US" dirty="0"/>
              <a:t> for Deep Multi-Agent</a:t>
            </a:r>
          </a:p>
        </p:txBody>
      </p:sp>
      <p:sp>
        <p:nvSpPr>
          <p:cNvPr id="4" name="Slide Number Placeholder 3"/>
          <p:cNvSpPr>
            <a:spLocks noGrp="1"/>
          </p:cNvSpPr>
          <p:nvPr>
            <p:ph type="sldNum" sz="quarter" idx="5"/>
          </p:nvPr>
        </p:nvSpPr>
        <p:spPr/>
        <p:txBody>
          <a:bodyPr/>
          <a:lstStyle/>
          <a:p>
            <a:fld id="{2B253A40-070B-4730-B391-23B4FB3A5678}" type="slidenum">
              <a:rPr lang="en-US" smtClean="0"/>
              <a:t>21</a:t>
            </a:fld>
            <a:endParaRPr lang="en-US"/>
          </a:p>
        </p:txBody>
      </p:sp>
    </p:spTree>
    <p:extLst>
      <p:ext uri="{BB962C8B-B14F-4D97-AF65-F5344CB8AC3E}">
        <p14:creationId xmlns:p14="http://schemas.microsoft.com/office/powerpoint/2010/main" val="1512390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7081073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8BD3F91F-1DD6-428F-A7D4-04BC384A6A76}" type="datetimeFigureOut">
              <a:rPr lang="en-US" smtClean="0"/>
              <a:t>11/11/2021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4957562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8BD3F91F-1DD6-428F-A7D4-04BC384A6A76}" type="datetimeFigureOut">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18384681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8BD3F91F-1DD6-428F-A7D4-04BC384A6A76}" type="datetimeFigureOut">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7104229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8BD3F91F-1DD6-428F-A7D4-04BC384A6A76}" type="datetimeFigureOut">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32550339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8BD3F91F-1DD6-428F-A7D4-04BC384A6A76}" type="datetimeFigureOut">
              <a:rPr lang="en-US" smtClean="0"/>
              <a:t>11/11/2021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13790947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890116787"/>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8BD3F91F-1DD6-428F-A7D4-04BC384A6A76}"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713300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8BD3F91F-1DD6-428F-A7D4-04BC384A6A76}" type="datetimeFigureOut">
              <a:rPr lang="en-US" smtClean="0"/>
              <a:t>11/11/2021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238062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506766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98159059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5789104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139383563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12093955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11/11/2021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170014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8BD3F91F-1DD6-428F-A7D4-04BC384A6A76}" type="datetimeFigureOut">
              <a:rPr lang="en-US" smtClean="0"/>
              <a:t>11/11/2021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38822572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8BD3F91F-1DD6-428F-A7D4-04BC384A6A76}" type="datetimeFigureOut">
              <a:rPr lang="en-US" smtClean="0"/>
              <a:t>11/11/2021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C0785476-F2B1-4135-BE27-EB6D2A76A812}" type="slidenum">
              <a:rPr lang="en-US" smtClean="0"/>
              <a:t>‹#›</a:t>
            </a:fld>
            <a:endParaRPr lang="en-US"/>
          </a:p>
        </p:txBody>
      </p:sp>
    </p:spTree>
    <p:extLst>
      <p:ext uri="{BB962C8B-B14F-4D97-AF65-F5344CB8AC3E}">
        <p14:creationId xmlns:p14="http://schemas.microsoft.com/office/powerpoint/2010/main" val="32359720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8BD3F91F-1DD6-428F-A7D4-04BC384A6A76}" type="datetimeFigureOut">
              <a:rPr lang="en-US" smtClean="0"/>
              <a:t>11/11/2021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C0785476-F2B1-4135-BE27-EB6D2A76A81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6378486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ian.adriano@hpi.de" TargetMode="External"/><Relationship Id="rId2" Type="http://schemas.openxmlformats.org/officeDocument/2006/relationships/hyperlink" Target="mailto:holger.giese@hpi.uni-potsdam.de)" TargetMode="Externa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56.png"/><Relationship Id="rId16" Type="http://schemas.openxmlformats.org/officeDocument/2006/relationships/image" Target="../media/image33.png"/><Relationship Id="rId1" Type="http://schemas.openxmlformats.org/officeDocument/2006/relationships/slideLayout" Target="../slideLayouts/slideLayout1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10.png"/><Relationship Id="rId21" Type="http://schemas.openxmlformats.org/officeDocument/2006/relationships/image" Target="../media/image45.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41.png"/><Relationship Id="rId2" Type="http://schemas.openxmlformats.org/officeDocument/2006/relationships/image" Target="../media/image9.png"/><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1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39.png"/><Relationship Id="rId10" Type="http://schemas.openxmlformats.org/officeDocument/2006/relationships/image" Target="../media/image17.png"/><Relationship Id="rId19" Type="http://schemas.openxmlformats.org/officeDocument/2006/relationships/image" Target="../media/image43.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EsCwDYtBZ8M" TargetMode="External"/><Relationship Id="rId2" Type="http://schemas.openxmlformats.org/officeDocument/2006/relationships/hyperlink" Target="https://www.youtube.com/watch?v=W_9kcQmaWjo" TargetMode="Externa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richsutton.com/"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hyperlink" Target="https://www.youtube.com/watch?v=nnxHlg-2WgA&amp;list=PLqYmG7hTraZBKeNJ-JE_eyJHZ7XgBoAyb&amp;index=4" TargetMode="External"/><Relationship Id="rId5" Type="http://schemas.openxmlformats.org/officeDocument/2006/relationships/hyperlink" Target="https://www.davidsilver.uk/wp-content/uploads/2020/03/MC-TD.pdf" TargetMode="External"/><Relationship Id="rId4" Type="http://schemas.openxmlformats.org/officeDocument/2006/relationships/hyperlink" Target="https://sites.ualberta.ca/~szepesva/rlbook.html" TargetMode="Externa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A8A-B09F-417A-B0D0-3EC4051F7500}"/>
              </a:ext>
            </a:extLst>
          </p:cNvPr>
          <p:cNvSpPr>
            <a:spLocks noGrp="1"/>
          </p:cNvSpPr>
          <p:nvPr>
            <p:ph type="ctrTitle"/>
          </p:nvPr>
        </p:nvSpPr>
        <p:spPr>
          <a:xfrm>
            <a:off x="1524000" y="1887229"/>
            <a:ext cx="9144000" cy="1622734"/>
          </a:xfrm>
        </p:spPr>
        <p:txBody>
          <a:bodyPr/>
          <a:lstStyle/>
          <a:p>
            <a:r>
              <a:rPr lang="en-US" sz="4800" dirty="0"/>
              <a:t>Introduction to Multi-Agent Reinforcement Learning</a:t>
            </a:r>
          </a:p>
        </p:txBody>
      </p:sp>
      <p:sp>
        <p:nvSpPr>
          <p:cNvPr id="3" name="Subtitle 2">
            <a:extLst>
              <a:ext uri="{FF2B5EF4-FFF2-40B4-BE49-F238E27FC236}">
                <a16:creationId xmlns:a16="http://schemas.microsoft.com/office/drawing/2014/main" id="{561FC6D5-4805-48A5-81D2-643084B060C8}"/>
              </a:ext>
            </a:extLst>
          </p:cNvPr>
          <p:cNvSpPr>
            <a:spLocks noGrp="1"/>
          </p:cNvSpPr>
          <p:nvPr>
            <p:ph type="subTitle" idx="1"/>
          </p:nvPr>
        </p:nvSpPr>
        <p:spPr>
          <a:xfrm>
            <a:off x="1524000" y="4250715"/>
            <a:ext cx="9144000" cy="761683"/>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20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2000" b="0" i="0" u="none" strike="noStrike" kern="1200" cap="none" spc="0" normalizeH="0" baseline="0" noProof="0" dirty="0">
                <a:ln>
                  <a:noFill/>
                </a:ln>
                <a:solidFill>
                  <a:srgbClr val="323232"/>
                </a:solidFill>
                <a:effectLst/>
                <a:uLnTx/>
                <a:uFillTx/>
                <a:latin typeface="Verdana"/>
                <a:ea typeface="ＭＳ Ｐゴシック" charset="-128"/>
                <a:cs typeface="+mn-cs"/>
                <a:hlinkClick r:id="rId2"/>
              </a:rPr>
              <a:t>holger.giese@hpi.uni-potsdam.de)</a:t>
            </a:r>
            <a:r>
              <a:rPr kumimoji="0" lang="en-US" altLang="x-none" sz="20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20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20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christian.adriano@hpi.de</a:t>
            </a:r>
            <a:r>
              <a:rPr kumimoji="0" lang="en-US" altLang="x-none" sz="20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20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2000" b="0" i="0" u="none" strike="noStrike" kern="1200" cap="none" spc="0" normalizeH="0" baseline="0" noProof="0" dirty="0">
              <a:ln>
                <a:noFill/>
              </a:ln>
              <a:solidFill>
                <a:srgbClr val="323232"/>
              </a:solidFill>
              <a:effectLst/>
              <a:uLnTx/>
              <a:uFillTx/>
              <a:latin typeface="Verdana"/>
              <a:ea typeface="ＭＳ Ｐゴシック" charset="-128"/>
              <a:cs typeface="+mn-cs"/>
            </a:endParaRPr>
          </a:p>
        </p:txBody>
      </p:sp>
    </p:spTree>
    <p:extLst>
      <p:ext uri="{BB962C8B-B14F-4D97-AF65-F5344CB8AC3E}">
        <p14:creationId xmlns:p14="http://schemas.microsoft.com/office/powerpoint/2010/main" val="4081810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4A6F-1609-4C4D-AA3E-1E2CD1C4A7C0}"/>
              </a:ext>
            </a:extLst>
          </p:cNvPr>
          <p:cNvSpPr>
            <a:spLocks noGrp="1"/>
          </p:cNvSpPr>
          <p:nvPr>
            <p:ph type="title"/>
          </p:nvPr>
        </p:nvSpPr>
        <p:spPr/>
        <p:txBody>
          <a:bodyPr/>
          <a:lstStyle/>
          <a:p>
            <a:r>
              <a:rPr lang="en-US" dirty="0"/>
              <a:t>Multi-Agent MDP</a:t>
            </a:r>
          </a:p>
        </p:txBody>
      </p:sp>
      <p:pic>
        <p:nvPicPr>
          <p:cNvPr id="5" name="Content Placeholder 4">
            <a:extLst>
              <a:ext uri="{FF2B5EF4-FFF2-40B4-BE49-F238E27FC236}">
                <a16:creationId xmlns:a16="http://schemas.microsoft.com/office/drawing/2014/main" id="{FFB1AE3E-0B01-4956-ABBC-106F05586A59}"/>
              </a:ext>
            </a:extLst>
          </p:cNvPr>
          <p:cNvPicPr>
            <a:picLocks noGrp="1" noChangeAspect="1"/>
          </p:cNvPicPr>
          <p:nvPr>
            <p:ph idx="1"/>
          </p:nvPr>
        </p:nvPicPr>
        <p:blipFill>
          <a:blip r:embed="rId2"/>
          <a:stretch>
            <a:fillRect/>
          </a:stretch>
        </p:blipFill>
        <p:spPr>
          <a:xfrm>
            <a:off x="838200" y="1690688"/>
            <a:ext cx="7413863" cy="4351338"/>
          </a:xfrm>
        </p:spPr>
      </p:pic>
    </p:spTree>
    <p:extLst>
      <p:ext uri="{BB962C8B-B14F-4D97-AF65-F5344CB8AC3E}">
        <p14:creationId xmlns:p14="http://schemas.microsoft.com/office/powerpoint/2010/main" val="14794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3C84-22EA-4F5B-BCD0-BF8A3D84E2C1}"/>
              </a:ext>
            </a:extLst>
          </p:cNvPr>
          <p:cNvSpPr>
            <a:spLocks noGrp="1"/>
          </p:cNvSpPr>
          <p:nvPr>
            <p:ph type="title"/>
          </p:nvPr>
        </p:nvSpPr>
        <p:spPr/>
        <p:txBody>
          <a:bodyPr/>
          <a:lstStyle/>
          <a:p>
            <a:r>
              <a:rPr lang="en-US" dirty="0"/>
              <a:t>Hidden Markov Model - HMM</a:t>
            </a:r>
          </a:p>
        </p:txBody>
      </p: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72E4A7AB-09B3-4B39-A085-D3D97DA86963}"/>
                  </a:ext>
                </a:extLst>
              </p:cNvPr>
              <p:cNvSpPr/>
              <p:nvPr/>
            </p:nvSpPr>
            <p:spPr>
              <a:xfrm>
                <a:off x="869390" y="1614712"/>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xmlns="">
          <p:sp>
            <p:nvSpPr>
              <p:cNvPr id="26" name="Oval 25">
                <a:extLst>
                  <a:ext uri="{FF2B5EF4-FFF2-40B4-BE49-F238E27FC236}">
                    <a16:creationId xmlns:a16="http://schemas.microsoft.com/office/drawing/2014/main" id="{72E4A7AB-09B3-4B39-A085-D3D97DA86963}"/>
                  </a:ext>
                </a:extLst>
              </p:cNvPr>
              <p:cNvSpPr>
                <a:spLocks noRot="1" noChangeAspect="1" noMove="1" noResize="1" noEditPoints="1" noAdjustHandles="1" noChangeArrowheads="1" noChangeShapeType="1" noTextEdit="1"/>
              </p:cNvSpPr>
              <p:nvPr/>
            </p:nvSpPr>
            <p:spPr>
              <a:xfrm>
                <a:off x="869390" y="1614712"/>
                <a:ext cx="1657910" cy="89972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A217DF17-2ADB-4182-9E8B-4630BF7F5E95}"/>
                  </a:ext>
                </a:extLst>
              </p:cNvPr>
              <p:cNvSpPr/>
              <p:nvPr/>
            </p:nvSpPr>
            <p:spPr>
              <a:xfrm>
                <a:off x="2540079" y="2293469"/>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xmlns="">
          <p:sp>
            <p:nvSpPr>
              <p:cNvPr id="27" name="Oval 26">
                <a:extLst>
                  <a:ext uri="{FF2B5EF4-FFF2-40B4-BE49-F238E27FC236}">
                    <a16:creationId xmlns:a16="http://schemas.microsoft.com/office/drawing/2014/main" id="{A217DF17-2ADB-4182-9E8B-4630BF7F5E95}"/>
                  </a:ext>
                </a:extLst>
              </p:cNvPr>
              <p:cNvSpPr>
                <a:spLocks noRot="1" noChangeAspect="1" noMove="1" noResize="1" noEditPoints="1" noAdjustHandles="1" noChangeArrowheads="1" noChangeShapeType="1" noTextEdit="1"/>
              </p:cNvSpPr>
              <p:nvPr/>
            </p:nvSpPr>
            <p:spPr>
              <a:xfrm>
                <a:off x="2540079" y="2293469"/>
                <a:ext cx="1657910" cy="899728"/>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F55EC36C-E1E9-4EFE-A967-6B9A2A0C4646}"/>
                  </a:ext>
                </a:extLst>
              </p:cNvPr>
              <p:cNvSpPr/>
              <p:nvPr/>
            </p:nvSpPr>
            <p:spPr>
              <a:xfrm>
                <a:off x="4197607" y="1614712"/>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oMath>
                  </m:oMathPara>
                </a14:m>
                <a:endParaRPr lang="en-US" dirty="0"/>
              </a:p>
            </p:txBody>
          </p:sp>
        </mc:Choice>
        <mc:Fallback xmlns="">
          <p:sp>
            <p:nvSpPr>
              <p:cNvPr id="28" name="Oval 27">
                <a:extLst>
                  <a:ext uri="{FF2B5EF4-FFF2-40B4-BE49-F238E27FC236}">
                    <a16:creationId xmlns:a16="http://schemas.microsoft.com/office/drawing/2014/main" id="{F55EC36C-E1E9-4EFE-A967-6B9A2A0C4646}"/>
                  </a:ext>
                </a:extLst>
              </p:cNvPr>
              <p:cNvSpPr>
                <a:spLocks noRot="1" noChangeAspect="1" noMove="1" noResize="1" noEditPoints="1" noAdjustHandles="1" noChangeArrowheads="1" noChangeShapeType="1" noTextEdit="1"/>
              </p:cNvSpPr>
              <p:nvPr/>
            </p:nvSpPr>
            <p:spPr>
              <a:xfrm>
                <a:off x="4197607" y="1614712"/>
                <a:ext cx="1657910" cy="8997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22CE100-73DC-48B3-907F-B084D4FB3E10}"/>
                  </a:ext>
                </a:extLst>
              </p:cNvPr>
              <p:cNvSpPr/>
              <p:nvPr/>
            </p:nvSpPr>
            <p:spPr>
              <a:xfrm>
                <a:off x="6607427" y="2277084"/>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4</m:t>
                          </m:r>
                        </m:sub>
                      </m:sSub>
                    </m:oMath>
                  </m:oMathPara>
                </a14:m>
                <a:endParaRPr lang="en-US" dirty="0"/>
              </a:p>
            </p:txBody>
          </p:sp>
        </mc:Choice>
        <mc:Fallback xmlns="">
          <p:sp>
            <p:nvSpPr>
              <p:cNvPr id="29" name="Oval 28">
                <a:extLst>
                  <a:ext uri="{FF2B5EF4-FFF2-40B4-BE49-F238E27FC236}">
                    <a16:creationId xmlns:a16="http://schemas.microsoft.com/office/drawing/2014/main" id="{022CE100-73DC-48B3-907F-B084D4FB3E10}"/>
                  </a:ext>
                </a:extLst>
              </p:cNvPr>
              <p:cNvSpPr>
                <a:spLocks noRot="1" noChangeAspect="1" noMove="1" noResize="1" noEditPoints="1" noAdjustHandles="1" noChangeArrowheads="1" noChangeShapeType="1" noTextEdit="1"/>
              </p:cNvSpPr>
              <p:nvPr/>
            </p:nvSpPr>
            <p:spPr>
              <a:xfrm>
                <a:off x="6607427" y="2277084"/>
                <a:ext cx="1657910" cy="899728"/>
              </a:xfrm>
              <a:prstGeom prst="ellipse">
                <a:avLst/>
              </a:prstGeom>
              <a:blipFill>
                <a:blip r:embed="rId5"/>
                <a:stretch>
                  <a:fillRect/>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1DDBE586-C5B1-430E-B0EC-E30CCB015AC2}"/>
              </a:ext>
            </a:extLst>
          </p:cNvPr>
          <p:cNvCxnSpPr>
            <a:cxnSpLocks/>
            <a:stCxn id="26" idx="7"/>
            <a:endCxn id="28" idx="1"/>
          </p:cNvCxnSpPr>
          <p:nvPr/>
        </p:nvCxnSpPr>
        <p:spPr>
          <a:xfrm rot="5400000" flipH="1" flipV="1">
            <a:off x="3362453" y="668526"/>
            <a:ext cx="12700" cy="2155897"/>
          </a:xfrm>
          <a:prstGeom prst="bentConnector3">
            <a:avLst>
              <a:gd name="adj1" fmla="val 283749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296FC7C-AA08-4E38-A115-83C596443D91}"/>
              </a:ext>
            </a:extLst>
          </p:cNvPr>
          <p:cNvCxnSpPr>
            <a:cxnSpLocks/>
            <a:stCxn id="28" idx="6"/>
            <a:endCxn id="29" idx="0"/>
          </p:cNvCxnSpPr>
          <p:nvPr/>
        </p:nvCxnSpPr>
        <p:spPr>
          <a:xfrm>
            <a:off x="5855517" y="2064576"/>
            <a:ext cx="1580865" cy="212508"/>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5206A9C-AB2D-4D53-855C-F38EE8DCBB04}"/>
              </a:ext>
            </a:extLst>
          </p:cNvPr>
          <p:cNvCxnSpPr>
            <a:cxnSpLocks/>
            <a:stCxn id="26" idx="1"/>
            <a:endCxn id="26" idx="0"/>
          </p:cNvCxnSpPr>
          <p:nvPr/>
        </p:nvCxnSpPr>
        <p:spPr>
          <a:xfrm rot="5400000" flipH="1" flipV="1">
            <a:off x="1339384" y="1387513"/>
            <a:ext cx="131762" cy="586160"/>
          </a:xfrm>
          <a:prstGeom prst="bentConnector3">
            <a:avLst>
              <a:gd name="adj1" fmla="val 2734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98D15A7-582B-469E-B56A-7493738F13BF}"/>
              </a:ext>
            </a:extLst>
          </p:cNvPr>
          <p:cNvCxnSpPr>
            <a:cxnSpLocks/>
            <a:stCxn id="28" idx="7"/>
            <a:endCxn id="28" idx="0"/>
          </p:cNvCxnSpPr>
          <p:nvPr/>
        </p:nvCxnSpPr>
        <p:spPr>
          <a:xfrm rot="16200000" flipV="1">
            <a:off x="5253761" y="1387513"/>
            <a:ext cx="131762" cy="586160"/>
          </a:xfrm>
          <a:prstGeom prst="bentConnector3">
            <a:avLst>
              <a:gd name="adj1" fmla="val 2734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8D50590-8AFA-43A1-B825-AA8211A23024}"/>
                  </a:ext>
                </a:extLst>
              </p:cNvPr>
              <p:cNvSpPr txBox="1"/>
              <p:nvPr/>
            </p:nvSpPr>
            <p:spPr>
              <a:xfrm>
                <a:off x="2978007" y="103154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0.5</m:t>
                      </m:r>
                    </m:oMath>
                  </m:oMathPara>
                </a14:m>
                <a:endParaRPr lang="en-US" dirty="0"/>
              </a:p>
            </p:txBody>
          </p:sp>
        </mc:Choice>
        <mc:Fallback xmlns="">
          <p:sp>
            <p:nvSpPr>
              <p:cNvPr id="38" name="TextBox 37">
                <a:extLst>
                  <a:ext uri="{FF2B5EF4-FFF2-40B4-BE49-F238E27FC236}">
                    <a16:creationId xmlns:a16="http://schemas.microsoft.com/office/drawing/2014/main" id="{C8D50590-8AFA-43A1-B825-AA8211A23024}"/>
                  </a:ext>
                </a:extLst>
              </p:cNvPr>
              <p:cNvSpPr txBox="1">
                <a:spLocks noRot="1" noChangeAspect="1" noMove="1" noResize="1" noEditPoints="1" noAdjustHandles="1" noChangeArrowheads="1" noChangeShapeType="1" noTextEdit="1"/>
              </p:cNvSpPr>
              <p:nvPr/>
            </p:nvSpPr>
            <p:spPr>
              <a:xfrm>
                <a:off x="2978007" y="1031545"/>
                <a:ext cx="65359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847DA18-2970-4CF9-88FC-EC849CA8A2D9}"/>
                  </a:ext>
                </a:extLst>
              </p:cNvPr>
              <p:cNvSpPr txBox="1"/>
              <p:nvPr/>
            </p:nvSpPr>
            <p:spPr>
              <a:xfrm>
                <a:off x="6196015" y="1708119"/>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.5</m:t>
                      </m:r>
                    </m:oMath>
                  </m:oMathPara>
                </a14:m>
                <a:endParaRPr lang="en-US" dirty="0"/>
              </a:p>
            </p:txBody>
          </p:sp>
        </mc:Choice>
        <mc:Fallback xmlns="">
          <p:sp>
            <p:nvSpPr>
              <p:cNvPr id="39" name="TextBox 38">
                <a:extLst>
                  <a:ext uri="{FF2B5EF4-FFF2-40B4-BE49-F238E27FC236}">
                    <a16:creationId xmlns:a16="http://schemas.microsoft.com/office/drawing/2014/main" id="{9847DA18-2970-4CF9-88FC-EC849CA8A2D9}"/>
                  </a:ext>
                </a:extLst>
              </p:cNvPr>
              <p:cNvSpPr txBox="1">
                <a:spLocks noRot="1" noChangeAspect="1" noMove="1" noResize="1" noEditPoints="1" noAdjustHandles="1" noChangeArrowheads="1" noChangeShapeType="1" noTextEdit="1"/>
              </p:cNvSpPr>
              <p:nvPr/>
            </p:nvSpPr>
            <p:spPr>
              <a:xfrm>
                <a:off x="6196015" y="1708119"/>
                <a:ext cx="65359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FADEF1A-C7F1-4034-93B7-789077B251B7}"/>
                  </a:ext>
                </a:extLst>
              </p:cNvPr>
              <p:cNvSpPr txBox="1"/>
              <p:nvPr/>
            </p:nvSpPr>
            <p:spPr>
              <a:xfrm>
                <a:off x="4932687" y="103154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0.5</m:t>
                      </m:r>
                    </m:oMath>
                  </m:oMathPara>
                </a14:m>
                <a:endParaRPr lang="en-US" dirty="0"/>
              </a:p>
            </p:txBody>
          </p:sp>
        </mc:Choice>
        <mc:Fallback xmlns="">
          <p:sp>
            <p:nvSpPr>
              <p:cNvPr id="41" name="TextBox 40">
                <a:extLst>
                  <a:ext uri="{FF2B5EF4-FFF2-40B4-BE49-F238E27FC236}">
                    <a16:creationId xmlns:a16="http://schemas.microsoft.com/office/drawing/2014/main" id="{AFADEF1A-C7F1-4034-93B7-789077B251B7}"/>
                  </a:ext>
                </a:extLst>
              </p:cNvPr>
              <p:cNvSpPr txBox="1">
                <a:spLocks noRot="1" noChangeAspect="1" noMove="1" noResize="1" noEditPoints="1" noAdjustHandles="1" noChangeArrowheads="1" noChangeShapeType="1" noTextEdit="1"/>
              </p:cNvSpPr>
              <p:nvPr/>
            </p:nvSpPr>
            <p:spPr>
              <a:xfrm>
                <a:off x="4932687" y="1031545"/>
                <a:ext cx="65359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4D77277-058F-4954-8370-22A374B1EC4B}"/>
                  </a:ext>
                </a:extLst>
              </p:cNvPr>
              <p:cNvSpPr txBox="1"/>
              <p:nvPr/>
            </p:nvSpPr>
            <p:spPr>
              <a:xfrm>
                <a:off x="1094014" y="103154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0.3</m:t>
                      </m:r>
                    </m:oMath>
                  </m:oMathPara>
                </a14:m>
                <a:endParaRPr lang="en-US" dirty="0"/>
              </a:p>
            </p:txBody>
          </p:sp>
        </mc:Choice>
        <mc:Fallback xmlns="">
          <p:sp>
            <p:nvSpPr>
              <p:cNvPr id="43" name="TextBox 42">
                <a:extLst>
                  <a:ext uri="{FF2B5EF4-FFF2-40B4-BE49-F238E27FC236}">
                    <a16:creationId xmlns:a16="http://schemas.microsoft.com/office/drawing/2014/main" id="{54D77277-058F-4954-8370-22A374B1EC4B}"/>
                  </a:ext>
                </a:extLst>
              </p:cNvPr>
              <p:cNvSpPr txBox="1">
                <a:spLocks noRot="1" noChangeAspect="1" noMove="1" noResize="1" noEditPoints="1" noAdjustHandles="1" noChangeArrowheads="1" noChangeShapeType="1" noTextEdit="1"/>
              </p:cNvSpPr>
              <p:nvPr/>
            </p:nvSpPr>
            <p:spPr>
              <a:xfrm>
                <a:off x="1094014" y="1031545"/>
                <a:ext cx="65359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83060F6-0983-477A-BFDC-F2E69F11D487}"/>
                  </a:ext>
                </a:extLst>
              </p:cNvPr>
              <p:cNvSpPr txBox="1"/>
              <p:nvPr/>
            </p:nvSpPr>
            <p:spPr>
              <a:xfrm>
                <a:off x="2057344" y="2726948"/>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.2</m:t>
                      </m:r>
                    </m:oMath>
                  </m:oMathPara>
                </a14:m>
                <a:endParaRPr lang="en-US" dirty="0"/>
              </a:p>
            </p:txBody>
          </p:sp>
        </mc:Choice>
        <mc:Fallback xmlns="">
          <p:sp>
            <p:nvSpPr>
              <p:cNvPr id="44" name="TextBox 43">
                <a:extLst>
                  <a:ext uri="{FF2B5EF4-FFF2-40B4-BE49-F238E27FC236}">
                    <a16:creationId xmlns:a16="http://schemas.microsoft.com/office/drawing/2014/main" id="{283060F6-0983-477A-BFDC-F2E69F11D487}"/>
                  </a:ext>
                </a:extLst>
              </p:cNvPr>
              <p:cNvSpPr txBox="1">
                <a:spLocks noRot="1" noChangeAspect="1" noMove="1" noResize="1" noEditPoints="1" noAdjustHandles="1" noChangeArrowheads="1" noChangeShapeType="1" noTextEdit="1"/>
              </p:cNvSpPr>
              <p:nvPr/>
            </p:nvSpPr>
            <p:spPr>
              <a:xfrm>
                <a:off x="2057344" y="2726948"/>
                <a:ext cx="65359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AC1E294-48A2-45DE-ABBE-5BC7B9C18C51}"/>
                  </a:ext>
                </a:extLst>
              </p:cNvPr>
              <p:cNvSpPr txBox="1"/>
              <p:nvPr/>
            </p:nvSpPr>
            <p:spPr>
              <a:xfrm>
                <a:off x="5439265" y="236735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.3</m:t>
                      </m:r>
                    </m:oMath>
                  </m:oMathPara>
                </a14:m>
                <a:endParaRPr lang="en-US" dirty="0"/>
              </a:p>
            </p:txBody>
          </p:sp>
        </mc:Choice>
        <mc:Fallback xmlns="">
          <p:sp>
            <p:nvSpPr>
              <p:cNvPr id="45" name="TextBox 44">
                <a:extLst>
                  <a:ext uri="{FF2B5EF4-FFF2-40B4-BE49-F238E27FC236}">
                    <a16:creationId xmlns:a16="http://schemas.microsoft.com/office/drawing/2014/main" id="{BAC1E294-48A2-45DE-ABBE-5BC7B9C18C51}"/>
                  </a:ext>
                </a:extLst>
              </p:cNvPr>
              <p:cNvSpPr txBox="1">
                <a:spLocks noRot="1" noChangeAspect="1" noMove="1" noResize="1" noEditPoints="1" noAdjustHandles="1" noChangeArrowheads="1" noChangeShapeType="1" noTextEdit="1"/>
              </p:cNvSpPr>
              <p:nvPr/>
            </p:nvSpPr>
            <p:spPr>
              <a:xfrm>
                <a:off x="5439265" y="2367355"/>
                <a:ext cx="653599" cy="369332"/>
              </a:xfrm>
              <a:prstGeom prst="rect">
                <a:avLst/>
              </a:prstGeom>
              <a:blipFill>
                <a:blip r:embed="rId11"/>
                <a:stretch>
                  <a:fillRect/>
                </a:stretch>
              </a:blipFill>
            </p:spPr>
            <p:txBody>
              <a:bodyPr/>
              <a:lstStyle/>
              <a:p>
                <a:r>
                  <a:rPr lang="en-US">
                    <a:noFill/>
                  </a:rPr>
                  <a:t> </a:t>
                </a:r>
              </a:p>
            </p:txBody>
          </p:sp>
        </mc:Fallback>
      </mc:AlternateContent>
      <p:cxnSp>
        <p:nvCxnSpPr>
          <p:cNvPr id="46" name="Connector: Elbow 45">
            <a:extLst>
              <a:ext uri="{FF2B5EF4-FFF2-40B4-BE49-F238E27FC236}">
                <a16:creationId xmlns:a16="http://schemas.microsoft.com/office/drawing/2014/main" id="{6BCFD15D-E8C8-4E3E-9BD7-77F064296F9B}"/>
              </a:ext>
            </a:extLst>
          </p:cNvPr>
          <p:cNvCxnSpPr>
            <a:cxnSpLocks/>
            <a:stCxn id="26" idx="5"/>
            <a:endCxn id="27" idx="2"/>
          </p:cNvCxnSpPr>
          <p:nvPr/>
        </p:nvCxnSpPr>
        <p:spPr>
          <a:xfrm rot="16200000" flipH="1">
            <a:off x="2231965" y="2435218"/>
            <a:ext cx="360655" cy="255574"/>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1C54735-0790-435C-AB8C-C9CF1A19CE5F}"/>
                  </a:ext>
                </a:extLst>
              </p:cNvPr>
              <p:cNvSpPr txBox="1"/>
              <p:nvPr/>
            </p:nvSpPr>
            <p:spPr>
              <a:xfrm>
                <a:off x="2643839" y="1948966"/>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.1</m:t>
                      </m:r>
                    </m:oMath>
                  </m:oMathPara>
                </a14:m>
                <a:endParaRPr lang="en-US" dirty="0"/>
              </a:p>
            </p:txBody>
          </p:sp>
        </mc:Choice>
        <mc:Fallback xmlns="">
          <p:sp>
            <p:nvSpPr>
              <p:cNvPr id="47" name="TextBox 46">
                <a:extLst>
                  <a:ext uri="{FF2B5EF4-FFF2-40B4-BE49-F238E27FC236}">
                    <a16:creationId xmlns:a16="http://schemas.microsoft.com/office/drawing/2014/main" id="{B1C54735-0790-435C-AB8C-C9CF1A19CE5F}"/>
                  </a:ext>
                </a:extLst>
              </p:cNvPr>
              <p:cNvSpPr txBox="1">
                <a:spLocks noRot="1" noChangeAspect="1" noMove="1" noResize="1" noEditPoints="1" noAdjustHandles="1" noChangeArrowheads="1" noChangeShapeType="1" noTextEdit="1"/>
              </p:cNvSpPr>
              <p:nvPr/>
            </p:nvSpPr>
            <p:spPr>
              <a:xfrm>
                <a:off x="2643839" y="1948966"/>
                <a:ext cx="65359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9F8F1BB-D653-44A4-8090-680772845535}"/>
                  </a:ext>
                </a:extLst>
              </p:cNvPr>
              <p:cNvSpPr txBox="1"/>
              <p:nvPr/>
            </p:nvSpPr>
            <p:spPr>
              <a:xfrm>
                <a:off x="3451055" y="1948966"/>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.6</m:t>
                      </m:r>
                    </m:oMath>
                  </m:oMathPara>
                </a14:m>
                <a:endParaRPr lang="en-US" dirty="0"/>
              </a:p>
            </p:txBody>
          </p:sp>
        </mc:Choice>
        <mc:Fallback xmlns="">
          <p:sp>
            <p:nvSpPr>
              <p:cNvPr id="58" name="TextBox 57">
                <a:extLst>
                  <a:ext uri="{FF2B5EF4-FFF2-40B4-BE49-F238E27FC236}">
                    <a16:creationId xmlns:a16="http://schemas.microsoft.com/office/drawing/2014/main" id="{79F8F1BB-D653-44A4-8090-680772845535}"/>
                  </a:ext>
                </a:extLst>
              </p:cNvPr>
              <p:cNvSpPr txBox="1">
                <a:spLocks noRot="1" noChangeAspect="1" noMove="1" noResize="1" noEditPoints="1" noAdjustHandles="1" noChangeArrowheads="1" noChangeShapeType="1" noTextEdit="1"/>
              </p:cNvSpPr>
              <p:nvPr/>
            </p:nvSpPr>
            <p:spPr>
              <a:xfrm>
                <a:off x="3451055" y="1948966"/>
                <a:ext cx="653599"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EDE29D5-7CCA-4A25-9CC0-E243931C0364}"/>
                  </a:ext>
                </a:extLst>
              </p:cNvPr>
              <p:cNvSpPr/>
              <p:nvPr/>
            </p:nvSpPr>
            <p:spPr>
              <a:xfrm>
                <a:off x="331057" y="4860607"/>
                <a:ext cx="11282831" cy="1631216"/>
              </a:xfrm>
              <a:prstGeom prst="rect">
                <a:avLst/>
              </a:prstGeom>
              <a:solidFill>
                <a:schemeClr val="accent3">
                  <a:lumMod val="20000"/>
                  <a:lumOff val="80000"/>
                </a:schemeClr>
              </a:solidFill>
            </p:spPr>
            <p:txBody>
              <a:bodyPr wrap="square">
                <a:spAutoFit/>
              </a:bodyPr>
              <a:lstStyle/>
              <a:p>
                <a:r>
                  <a:rPr lang="pt-BR" sz="2000" b="1" u="sng" dirty="0"/>
                  <a:t>Assumptions</a:t>
                </a:r>
              </a:p>
              <a:p>
                <a:r>
                  <a:rPr lang="pt-BR" sz="2000" dirty="0"/>
                  <a:t>First order Markovian: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+1</m:t>
                        </m:r>
                      </m:sub>
                    </m:sSub>
                    <m:d>
                      <m:dPr>
                        <m:begChr m:val="|"/>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i="1">
                                <a:latin typeface="Cambria Math" panose="02040503050406030204" pitchFamily="18" charset="0"/>
                              </a:rPr>
                              <m:t> </m:t>
                            </m:r>
                            <m:r>
                              <a:rPr lang="pt-BR" sz="2000" i="1">
                                <a:latin typeface="Cambria Math" panose="02040503050406030204" pitchFamily="18" charset="0"/>
                              </a:rPr>
                              <m:t>𝑆</m:t>
                            </m:r>
                          </m:e>
                          <m:sub>
                            <m:r>
                              <a:rPr lang="pt-BR" sz="2000" i="1">
                                <a:latin typeface="Cambria Math" panose="02040503050406030204" pitchFamily="18" charset="0"/>
                              </a:rPr>
                              <m:t>𝑡</m:t>
                            </m:r>
                          </m:sub>
                        </m:sSub>
                      </m:e>
                    </m:d>
                    <m:r>
                      <a:rPr lang="pt-BR" sz="2000" i="1">
                        <a:latin typeface="Cambria Math" panose="02040503050406030204" pitchFamily="18" charset="0"/>
                      </a:rPr>
                      <m:t> = </m:t>
                    </m:r>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+1</m:t>
                        </m:r>
                      </m:sub>
                    </m:sSub>
                    <m:d>
                      <m:dPr>
                        <m:begChr m:val="|"/>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i="1">
                                <a:latin typeface="Cambria Math" panose="02040503050406030204" pitchFamily="18" charset="0"/>
                              </a:rPr>
                              <m:t> </m:t>
                            </m:r>
                            <m:r>
                              <a:rPr lang="pt-BR" sz="2000" i="1">
                                <a:latin typeface="Cambria Math" panose="02040503050406030204" pitchFamily="18" charset="0"/>
                              </a:rPr>
                              <m:t>𝑆</m:t>
                            </m:r>
                          </m:e>
                          <m:sub>
                            <m:r>
                              <a:rPr lang="pt-BR" sz="2000" i="1">
                                <a:latin typeface="Cambria Math" panose="02040503050406030204" pitchFamily="18" charset="0"/>
                              </a:rPr>
                              <m:t>𝑡</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−1 </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m:t>
                            </m:r>
                            <m:r>
                              <a:rPr lang="pt-BR" sz="2000" i="1">
                                <a:latin typeface="Cambria Math" panose="02040503050406030204" pitchFamily="18" charset="0"/>
                              </a:rPr>
                              <m:t>𝑛</m:t>
                            </m:r>
                            <m:r>
                              <a:rPr lang="pt-BR" sz="2000" i="1">
                                <a:latin typeface="Cambria Math" panose="02040503050406030204" pitchFamily="18" charset="0"/>
                              </a:rPr>
                              <m:t> </m:t>
                            </m:r>
                          </m:sub>
                        </m:sSub>
                      </m:e>
                    </m:d>
                    <m:r>
                      <a:rPr lang="en-US" sz="2000" b="0" i="1" smtClean="0">
                        <a:latin typeface="Cambria Math" panose="02040503050406030204" pitchFamily="18" charset="0"/>
                      </a:rPr>
                      <m:t> </m:t>
                    </m:r>
                  </m:oMath>
                </a14:m>
                <a:r>
                  <a:rPr lang="pt-BR" sz="2000" dirty="0"/>
                  <a:t> </a:t>
                </a:r>
              </a:p>
              <a:p>
                <a:r>
                  <a:rPr lang="pt-BR" sz="2000" dirty="0"/>
                  <a:t>Stationary:</a:t>
                </a:r>
              </a:p>
              <a:p>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+1</m:t>
                        </m:r>
                      </m:sub>
                    </m:sSub>
                    <m:d>
                      <m:dPr>
                        <m:begChr m:val="|"/>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i="1">
                                <a:latin typeface="Cambria Math" panose="02040503050406030204" pitchFamily="18" charset="0"/>
                              </a:rPr>
                              <m:t> </m:t>
                            </m:r>
                            <m:r>
                              <a:rPr lang="pt-BR" sz="2000" i="1">
                                <a:latin typeface="Cambria Math" panose="02040503050406030204" pitchFamily="18" charset="0"/>
                              </a:rPr>
                              <m:t>𝑆</m:t>
                            </m:r>
                          </m:e>
                          <m:sub>
                            <m:r>
                              <a:rPr lang="pt-BR" sz="2000" i="1">
                                <a:latin typeface="Cambria Math" panose="02040503050406030204" pitchFamily="18" charset="0"/>
                              </a:rPr>
                              <m:t>𝑡</m:t>
                            </m:r>
                          </m:sub>
                        </m:sSub>
                      </m:e>
                    </m:d>
                    <m:r>
                      <a:rPr lang="pt-BR" sz="2000" i="1">
                        <a:latin typeface="Cambria Math" panose="02040503050406030204" pitchFamily="18" charset="0"/>
                      </a:rPr>
                      <m:t> = </m:t>
                    </m:r>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i="1">
                            <a:latin typeface="Cambria Math" panose="02040503050406030204" pitchFamily="18" charset="0"/>
                          </a:rPr>
                          <m:t>𝑆</m:t>
                        </m:r>
                      </m:e>
                      <m:sub>
                        <m:r>
                          <a:rPr lang="pt-BR" sz="2000" i="1">
                            <a:latin typeface="Cambria Math" panose="02040503050406030204" pitchFamily="18" charset="0"/>
                          </a:rPr>
                          <m:t>𝑡</m:t>
                        </m:r>
                      </m:sub>
                    </m:sSub>
                    <m:d>
                      <m:dPr>
                        <m:beg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𝑡</m:t>
                    </m:r>
                  </m:oMath>
                </a14:m>
                <a:r>
                  <a:rPr lang="pt-BR" sz="2000" dirty="0"/>
                  <a:t> hidden states</a:t>
                </a:r>
              </a:p>
              <a:p>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b="0" i="1" smtClean="0">
                            <a:latin typeface="Cambria Math" panose="02040503050406030204" pitchFamily="18" charset="0"/>
                          </a:rPr>
                          <m:t>𝑂</m:t>
                        </m:r>
                      </m:e>
                      <m:sub>
                        <m:r>
                          <a:rPr lang="pt-BR" sz="2000" i="1">
                            <a:latin typeface="Cambria Math" panose="02040503050406030204" pitchFamily="18" charset="0"/>
                          </a:rPr>
                          <m:t>𝑡</m:t>
                        </m:r>
                        <m:r>
                          <a:rPr lang="pt-BR" sz="2000" i="1">
                            <a:latin typeface="Cambria Math" panose="02040503050406030204" pitchFamily="18" charset="0"/>
                          </a:rPr>
                          <m:t>+1</m:t>
                        </m:r>
                      </m:sub>
                    </m:sSub>
                    <m:d>
                      <m:dPr>
                        <m:begChr m:val="|"/>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i="1">
                                <a:latin typeface="Cambria Math" panose="02040503050406030204" pitchFamily="18" charset="0"/>
                              </a:rPr>
                              <m:t> </m:t>
                            </m:r>
                            <m:r>
                              <a:rPr lang="pt-BR" sz="2000" i="1">
                                <a:latin typeface="Cambria Math" panose="02040503050406030204" pitchFamily="18" charset="0"/>
                              </a:rPr>
                              <m:t>𝑆</m:t>
                            </m:r>
                          </m:e>
                          <m:sub>
                            <m:r>
                              <a:rPr lang="pt-BR" sz="2000" i="1">
                                <a:latin typeface="Cambria Math" panose="02040503050406030204" pitchFamily="18" charset="0"/>
                              </a:rPr>
                              <m:t>𝑡</m:t>
                            </m:r>
                          </m:sub>
                        </m:sSub>
                      </m:e>
                    </m:d>
                    <m:r>
                      <a:rPr lang="pt-BR" sz="2000" i="1">
                        <a:latin typeface="Cambria Math" panose="02040503050406030204" pitchFamily="18" charset="0"/>
                      </a:rPr>
                      <m:t> =</m:t>
                    </m:r>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en-US" sz="2000" b="0" i="1" smtClean="0">
                            <a:latin typeface="Cambria Math" panose="02040503050406030204" pitchFamily="18" charset="0"/>
                          </a:rPr>
                          <m:t>𝑂</m:t>
                        </m:r>
                      </m:e>
                      <m:sub>
                        <m:r>
                          <a:rPr lang="pt-BR" sz="2000" i="1" smtClean="0">
                            <a:latin typeface="Cambria Math" panose="02040503050406030204" pitchFamily="18" charset="0"/>
                          </a:rPr>
                          <m:t>𝑡</m:t>
                        </m:r>
                      </m:sub>
                    </m:sSub>
                    <m:d>
                      <m:dPr>
                        <m:beg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𝑡</m:t>
                            </m:r>
                            <m:r>
                              <a:rPr lang="en-US" sz="2000" i="1">
                                <a:latin typeface="Cambria Math" panose="02040503050406030204" pitchFamily="18" charset="0"/>
                              </a:rPr>
                              <m:t>−1</m:t>
                            </m:r>
                          </m:sub>
                        </m:sSub>
                      </m:e>
                    </m:d>
                    <m:r>
                      <a:rPr lang="en-US" sz="2000" i="1">
                        <a:latin typeface="Cambria Math" panose="02040503050406030204" pitchFamily="18" charset="0"/>
                      </a:rPr>
                      <m:t> ∀</m:t>
                    </m:r>
                    <m:r>
                      <a:rPr lang="en-US" sz="2000" i="1">
                        <a:latin typeface="Cambria Math" panose="02040503050406030204" pitchFamily="18" charset="0"/>
                      </a:rPr>
                      <m:t>𝑡</m:t>
                    </m:r>
                  </m:oMath>
                </a14:m>
                <a:r>
                  <a:rPr lang="pt-BR" sz="2000" dirty="0"/>
                  <a:t> observations</a:t>
                </a:r>
              </a:p>
            </p:txBody>
          </p:sp>
        </mc:Choice>
        <mc:Fallback xmlns="">
          <p:sp>
            <p:nvSpPr>
              <p:cNvPr id="21" name="Rectangle 20">
                <a:extLst>
                  <a:ext uri="{FF2B5EF4-FFF2-40B4-BE49-F238E27FC236}">
                    <a16:creationId xmlns:a16="http://schemas.microsoft.com/office/drawing/2014/main" id="{7EDE29D5-7CCA-4A25-9CC0-E243931C0364}"/>
                  </a:ext>
                </a:extLst>
              </p:cNvPr>
              <p:cNvSpPr>
                <a:spLocks noRot="1" noChangeAspect="1" noMove="1" noResize="1" noEditPoints="1" noAdjustHandles="1" noChangeArrowheads="1" noChangeShapeType="1" noTextEdit="1"/>
              </p:cNvSpPr>
              <p:nvPr/>
            </p:nvSpPr>
            <p:spPr>
              <a:xfrm>
                <a:off x="331057" y="4860607"/>
                <a:ext cx="11282831" cy="1631216"/>
              </a:xfrm>
              <a:prstGeom prst="rect">
                <a:avLst/>
              </a:prstGeom>
              <a:blipFill>
                <a:blip r:embed="rId14"/>
                <a:stretch>
                  <a:fillRect l="-540" t="-1866" b="-5597"/>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2AAC96D1-4B1E-4425-945C-B23620559C77}"/>
              </a:ext>
            </a:extLst>
          </p:cNvPr>
          <p:cNvSpPr/>
          <p:nvPr/>
        </p:nvSpPr>
        <p:spPr bwMode="gray">
          <a:xfrm>
            <a:off x="8693860" y="2527660"/>
            <a:ext cx="699092" cy="47809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End</a:t>
            </a:r>
          </a:p>
        </p:txBody>
      </p:sp>
      <p:cxnSp>
        <p:nvCxnSpPr>
          <p:cNvPr id="35" name="Straight Arrow Connector 34">
            <a:extLst>
              <a:ext uri="{FF2B5EF4-FFF2-40B4-BE49-F238E27FC236}">
                <a16:creationId xmlns:a16="http://schemas.microsoft.com/office/drawing/2014/main" id="{02190D7E-2975-4983-813E-4C981D2E8A1E}"/>
              </a:ext>
            </a:extLst>
          </p:cNvPr>
          <p:cNvCxnSpPr>
            <a:cxnSpLocks/>
            <a:stCxn id="29" idx="6"/>
            <a:endCxn id="34" idx="1"/>
          </p:cNvCxnSpPr>
          <p:nvPr/>
        </p:nvCxnSpPr>
        <p:spPr>
          <a:xfrm>
            <a:off x="8265337" y="2726948"/>
            <a:ext cx="428523" cy="3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BD0D2B0-BCC3-48DF-8A65-1032911F5EA5}"/>
                  </a:ext>
                </a:extLst>
              </p:cNvPr>
              <p:cNvSpPr txBox="1"/>
              <p:nvPr/>
            </p:nvSpPr>
            <p:spPr>
              <a:xfrm>
                <a:off x="8089175" y="2384771"/>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oMath>
                  </m:oMathPara>
                </a14:m>
                <a:endParaRPr lang="en-US" dirty="0"/>
              </a:p>
            </p:txBody>
          </p:sp>
        </mc:Choice>
        <mc:Fallback xmlns="">
          <p:sp>
            <p:nvSpPr>
              <p:cNvPr id="40" name="TextBox 39">
                <a:extLst>
                  <a:ext uri="{FF2B5EF4-FFF2-40B4-BE49-F238E27FC236}">
                    <a16:creationId xmlns:a16="http://schemas.microsoft.com/office/drawing/2014/main" id="{2BD0D2B0-BCC3-48DF-8A65-1032911F5EA5}"/>
                  </a:ext>
                </a:extLst>
              </p:cNvPr>
              <p:cNvSpPr txBox="1">
                <a:spLocks noRot="1" noChangeAspect="1" noMove="1" noResize="1" noEditPoints="1" noAdjustHandles="1" noChangeArrowheads="1" noChangeShapeType="1" noTextEdit="1"/>
              </p:cNvSpPr>
              <p:nvPr/>
            </p:nvSpPr>
            <p:spPr>
              <a:xfrm>
                <a:off x="8089175" y="2384771"/>
                <a:ext cx="653599" cy="369332"/>
              </a:xfrm>
              <a:prstGeom prst="rect">
                <a:avLst/>
              </a:prstGeom>
              <a:blipFill>
                <a:blip r:embed="rId15"/>
                <a:stretch>
                  <a:fillRect/>
                </a:stretch>
              </a:blipFill>
            </p:spPr>
            <p:txBody>
              <a:bodyPr/>
              <a:lstStyle/>
              <a:p>
                <a:r>
                  <a:rPr lang="en-US">
                    <a:noFill/>
                  </a:rPr>
                  <a:t> </a:t>
                </a:r>
              </a:p>
            </p:txBody>
          </p:sp>
        </mc:Fallback>
      </mc:AlternateContent>
      <p:cxnSp>
        <p:nvCxnSpPr>
          <p:cNvPr id="86" name="Straight Arrow Connector 85">
            <a:extLst>
              <a:ext uri="{FF2B5EF4-FFF2-40B4-BE49-F238E27FC236}">
                <a16:creationId xmlns:a16="http://schemas.microsoft.com/office/drawing/2014/main" id="{60877264-5D28-46DA-BE2C-F6917F175E8F}"/>
              </a:ext>
            </a:extLst>
          </p:cNvPr>
          <p:cNvCxnSpPr>
            <a:cxnSpLocks/>
            <a:stCxn id="27" idx="6"/>
            <a:endCxn id="29" idx="2"/>
          </p:cNvCxnSpPr>
          <p:nvPr/>
        </p:nvCxnSpPr>
        <p:spPr>
          <a:xfrm flipV="1">
            <a:off x="4197989" y="2726948"/>
            <a:ext cx="2409438" cy="163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4B37160A-0A1E-475D-9C22-43C479B5C7FB}"/>
              </a:ext>
            </a:extLst>
          </p:cNvPr>
          <p:cNvCxnSpPr>
            <a:cxnSpLocks/>
            <a:stCxn id="27" idx="1"/>
            <a:endCxn id="26" idx="6"/>
          </p:cNvCxnSpPr>
          <p:nvPr/>
        </p:nvCxnSpPr>
        <p:spPr>
          <a:xfrm rot="16200000" flipV="1">
            <a:off x="2474760" y="2117117"/>
            <a:ext cx="360655" cy="255574"/>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40638D66-6268-4136-A6C4-AEDE0827C849}"/>
              </a:ext>
            </a:extLst>
          </p:cNvPr>
          <p:cNvCxnSpPr>
            <a:cxnSpLocks/>
            <a:stCxn id="27" idx="7"/>
            <a:endCxn id="28" idx="2"/>
          </p:cNvCxnSpPr>
          <p:nvPr/>
        </p:nvCxnSpPr>
        <p:spPr>
          <a:xfrm rot="5400000" flipH="1" flipV="1">
            <a:off x="3896073" y="2123698"/>
            <a:ext cx="360655" cy="242413"/>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F349A094-1105-40AF-A45E-1F43F527CE23}"/>
                  </a:ext>
                </a:extLst>
              </p:cNvPr>
              <p:cNvSpPr/>
              <p:nvPr/>
            </p:nvSpPr>
            <p:spPr>
              <a:xfrm>
                <a:off x="895687" y="3502525"/>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1</m:t>
                          </m:r>
                        </m:sub>
                      </m:sSub>
                    </m:oMath>
                  </m:oMathPara>
                </a14:m>
                <a:endParaRPr lang="en-US" dirty="0"/>
              </a:p>
            </p:txBody>
          </p:sp>
        </mc:Choice>
        <mc:Fallback xmlns="">
          <p:sp>
            <p:nvSpPr>
              <p:cNvPr id="124" name="Oval 123">
                <a:extLst>
                  <a:ext uri="{FF2B5EF4-FFF2-40B4-BE49-F238E27FC236}">
                    <a16:creationId xmlns:a16="http://schemas.microsoft.com/office/drawing/2014/main" id="{F349A094-1105-40AF-A45E-1F43F527CE23}"/>
                  </a:ext>
                </a:extLst>
              </p:cNvPr>
              <p:cNvSpPr>
                <a:spLocks noRot="1" noChangeAspect="1" noMove="1" noResize="1" noEditPoints="1" noAdjustHandles="1" noChangeArrowheads="1" noChangeShapeType="1" noTextEdit="1"/>
              </p:cNvSpPr>
              <p:nvPr/>
            </p:nvSpPr>
            <p:spPr>
              <a:xfrm>
                <a:off x="895687" y="3502525"/>
                <a:ext cx="1600200" cy="899728"/>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Oval 124">
                <a:extLst>
                  <a:ext uri="{FF2B5EF4-FFF2-40B4-BE49-F238E27FC236}">
                    <a16:creationId xmlns:a16="http://schemas.microsoft.com/office/drawing/2014/main" id="{82DBFB2D-B667-465D-85E1-F58EEE0FADDB}"/>
                  </a:ext>
                </a:extLst>
              </p:cNvPr>
              <p:cNvSpPr/>
              <p:nvPr/>
            </p:nvSpPr>
            <p:spPr>
              <a:xfrm>
                <a:off x="2576657" y="3502525"/>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2</m:t>
                          </m:r>
                        </m:sub>
                      </m:sSub>
                    </m:oMath>
                  </m:oMathPara>
                </a14:m>
                <a:endParaRPr lang="en-US" dirty="0"/>
              </a:p>
            </p:txBody>
          </p:sp>
        </mc:Choice>
        <mc:Fallback xmlns="">
          <p:sp>
            <p:nvSpPr>
              <p:cNvPr id="125" name="Oval 124">
                <a:extLst>
                  <a:ext uri="{FF2B5EF4-FFF2-40B4-BE49-F238E27FC236}">
                    <a16:creationId xmlns:a16="http://schemas.microsoft.com/office/drawing/2014/main" id="{82DBFB2D-B667-465D-85E1-F58EEE0FADDB}"/>
                  </a:ext>
                </a:extLst>
              </p:cNvPr>
              <p:cNvSpPr>
                <a:spLocks noRot="1" noChangeAspect="1" noMove="1" noResize="1" noEditPoints="1" noAdjustHandles="1" noChangeArrowheads="1" noChangeShapeType="1" noTextEdit="1"/>
              </p:cNvSpPr>
              <p:nvPr/>
            </p:nvSpPr>
            <p:spPr>
              <a:xfrm>
                <a:off x="2576657" y="3502525"/>
                <a:ext cx="1600200" cy="899728"/>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Oval 125">
                <a:extLst>
                  <a:ext uri="{FF2B5EF4-FFF2-40B4-BE49-F238E27FC236}">
                    <a16:creationId xmlns:a16="http://schemas.microsoft.com/office/drawing/2014/main" id="{EB146EA3-3F01-41F7-87D5-1BEA0DAE73E3}"/>
                  </a:ext>
                </a:extLst>
              </p:cNvPr>
              <p:cNvSpPr/>
              <p:nvPr/>
            </p:nvSpPr>
            <p:spPr>
              <a:xfrm>
                <a:off x="4227143" y="3502525"/>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i="1">
                              <a:latin typeface="Cambria Math" panose="02040503050406030204" pitchFamily="18" charset="0"/>
                            </a:rPr>
                            <m:t>3</m:t>
                          </m:r>
                        </m:sub>
                      </m:sSub>
                    </m:oMath>
                  </m:oMathPara>
                </a14:m>
                <a:endParaRPr lang="en-US" dirty="0"/>
              </a:p>
            </p:txBody>
          </p:sp>
        </mc:Choice>
        <mc:Fallback xmlns="">
          <p:sp>
            <p:nvSpPr>
              <p:cNvPr id="126" name="Oval 125">
                <a:extLst>
                  <a:ext uri="{FF2B5EF4-FFF2-40B4-BE49-F238E27FC236}">
                    <a16:creationId xmlns:a16="http://schemas.microsoft.com/office/drawing/2014/main" id="{EB146EA3-3F01-41F7-87D5-1BEA0DAE73E3}"/>
                  </a:ext>
                </a:extLst>
              </p:cNvPr>
              <p:cNvSpPr>
                <a:spLocks noRot="1" noChangeAspect="1" noMove="1" noResize="1" noEditPoints="1" noAdjustHandles="1" noChangeArrowheads="1" noChangeShapeType="1" noTextEdit="1"/>
              </p:cNvSpPr>
              <p:nvPr/>
            </p:nvSpPr>
            <p:spPr>
              <a:xfrm>
                <a:off x="4227143" y="3502525"/>
                <a:ext cx="1600200" cy="899728"/>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Oval 126">
                <a:extLst>
                  <a:ext uri="{FF2B5EF4-FFF2-40B4-BE49-F238E27FC236}">
                    <a16:creationId xmlns:a16="http://schemas.microsoft.com/office/drawing/2014/main" id="{18D5075D-E04B-4D18-9FA5-99E503360ADF}"/>
                  </a:ext>
                </a:extLst>
              </p:cNvPr>
              <p:cNvSpPr/>
              <p:nvPr/>
            </p:nvSpPr>
            <p:spPr>
              <a:xfrm>
                <a:off x="6642432" y="3502525"/>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4</m:t>
                          </m:r>
                        </m:sub>
                      </m:sSub>
                    </m:oMath>
                  </m:oMathPara>
                </a14:m>
                <a:endParaRPr lang="en-US" dirty="0"/>
              </a:p>
            </p:txBody>
          </p:sp>
        </mc:Choice>
        <mc:Fallback xmlns="">
          <p:sp>
            <p:nvSpPr>
              <p:cNvPr id="127" name="Oval 126">
                <a:extLst>
                  <a:ext uri="{FF2B5EF4-FFF2-40B4-BE49-F238E27FC236}">
                    <a16:creationId xmlns:a16="http://schemas.microsoft.com/office/drawing/2014/main" id="{18D5075D-E04B-4D18-9FA5-99E503360ADF}"/>
                  </a:ext>
                </a:extLst>
              </p:cNvPr>
              <p:cNvSpPr>
                <a:spLocks noRot="1" noChangeAspect="1" noMove="1" noResize="1" noEditPoints="1" noAdjustHandles="1" noChangeArrowheads="1" noChangeShapeType="1" noTextEdit="1"/>
              </p:cNvSpPr>
              <p:nvPr/>
            </p:nvSpPr>
            <p:spPr>
              <a:xfrm>
                <a:off x="6642432" y="3502525"/>
                <a:ext cx="1600200" cy="899728"/>
              </a:xfrm>
              <a:prstGeom prst="ellipse">
                <a:avLst/>
              </a:prstGeom>
              <a:blipFill>
                <a:blip r:embed="rId19"/>
                <a:stretch>
                  <a:fillRect/>
                </a:stretch>
              </a:blipFill>
            </p:spPr>
            <p:txBody>
              <a:bodyPr/>
              <a:lstStyle/>
              <a:p>
                <a:r>
                  <a:rPr lang="en-US">
                    <a:noFill/>
                  </a:rPr>
                  <a:t> </a:t>
                </a:r>
              </a:p>
            </p:txBody>
          </p:sp>
        </mc:Fallback>
      </mc:AlternateContent>
      <p:cxnSp>
        <p:nvCxnSpPr>
          <p:cNvPr id="129" name="Straight Arrow Connector 128">
            <a:extLst>
              <a:ext uri="{FF2B5EF4-FFF2-40B4-BE49-F238E27FC236}">
                <a16:creationId xmlns:a16="http://schemas.microsoft.com/office/drawing/2014/main" id="{7A4098F0-676B-469F-8576-A5DF6F3D4E88}"/>
              </a:ext>
            </a:extLst>
          </p:cNvPr>
          <p:cNvCxnSpPr>
            <a:cxnSpLocks/>
            <a:stCxn id="26" idx="4"/>
            <a:endCxn id="124" idx="0"/>
          </p:cNvCxnSpPr>
          <p:nvPr/>
        </p:nvCxnSpPr>
        <p:spPr bwMode="gray">
          <a:xfrm flipH="1">
            <a:off x="1695787" y="2514440"/>
            <a:ext cx="2558" cy="98808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3423367-EBB5-4E54-81E5-AB8E0437B653}"/>
              </a:ext>
            </a:extLst>
          </p:cNvPr>
          <p:cNvCxnSpPr>
            <a:cxnSpLocks/>
            <a:stCxn id="27" idx="4"/>
            <a:endCxn id="125" idx="0"/>
          </p:cNvCxnSpPr>
          <p:nvPr/>
        </p:nvCxnSpPr>
        <p:spPr bwMode="gray">
          <a:xfrm>
            <a:off x="3369034" y="3193197"/>
            <a:ext cx="7723" cy="30932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8CCA044-5393-4C49-8BE2-8D665615AEED}"/>
              </a:ext>
            </a:extLst>
          </p:cNvPr>
          <p:cNvCxnSpPr>
            <a:cxnSpLocks/>
            <a:stCxn id="28" idx="4"/>
            <a:endCxn id="126" idx="0"/>
          </p:cNvCxnSpPr>
          <p:nvPr/>
        </p:nvCxnSpPr>
        <p:spPr bwMode="gray">
          <a:xfrm>
            <a:off x="5026562" y="2514440"/>
            <a:ext cx="681" cy="98808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B2C7271-C5C3-4BCB-87E6-4065945E7D93}"/>
              </a:ext>
            </a:extLst>
          </p:cNvPr>
          <p:cNvCxnSpPr>
            <a:cxnSpLocks/>
            <a:stCxn id="29" idx="4"/>
            <a:endCxn id="127" idx="0"/>
          </p:cNvCxnSpPr>
          <p:nvPr/>
        </p:nvCxnSpPr>
        <p:spPr bwMode="gray">
          <a:xfrm>
            <a:off x="7436382" y="3176812"/>
            <a:ext cx="6150" cy="32571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1" name="Right Brace 140">
            <a:extLst>
              <a:ext uri="{FF2B5EF4-FFF2-40B4-BE49-F238E27FC236}">
                <a16:creationId xmlns:a16="http://schemas.microsoft.com/office/drawing/2014/main" id="{8CB4C6C8-2B5B-4BB8-8352-08251B0D79E4}"/>
              </a:ext>
            </a:extLst>
          </p:cNvPr>
          <p:cNvSpPr/>
          <p:nvPr/>
        </p:nvSpPr>
        <p:spPr bwMode="gray">
          <a:xfrm>
            <a:off x="9647770" y="1179087"/>
            <a:ext cx="264222" cy="220020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2" name="Right Brace 141">
            <a:extLst>
              <a:ext uri="{FF2B5EF4-FFF2-40B4-BE49-F238E27FC236}">
                <a16:creationId xmlns:a16="http://schemas.microsoft.com/office/drawing/2014/main" id="{7B2CBA01-BAA2-4ECB-875B-E2312BB26AEE}"/>
              </a:ext>
            </a:extLst>
          </p:cNvPr>
          <p:cNvSpPr/>
          <p:nvPr/>
        </p:nvSpPr>
        <p:spPr bwMode="gray">
          <a:xfrm>
            <a:off x="9647770" y="3436684"/>
            <a:ext cx="296839" cy="1222050"/>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3" name="TextBox 142">
            <a:extLst>
              <a:ext uri="{FF2B5EF4-FFF2-40B4-BE49-F238E27FC236}">
                <a16:creationId xmlns:a16="http://schemas.microsoft.com/office/drawing/2014/main" id="{4C230B9E-BA24-4C41-A705-E01CA3AC96A6}"/>
              </a:ext>
            </a:extLst>
          </p:cNvPr>
          <p:cNvSpPr txBox="1"/>
          <p:nvPr/>
        </p:nvSpPr>
        <p:spPr bwMode="gray">
          <a:xfrm>
            <a:off x="10223863" y="2140312"/>
            <a:ext cx="1496673"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Hidden states</a:t>
            </a:r>
            <a:endParaRPr lang="en-US" dirty="0" err="1"/>
          </a:p>
        </p:txBody>
      </p:sp>
      <p:sp>
        <p:nvSpPr>
          <p:cNvPr id="144" name="TextBox 143">
            <a:extLst>
              <a:ext uri="{FF2B5EF4-FFF2-40B4-BE49-F238E27FC236}">
                <a16:creationId xmlns:a16="http://schemas.microsoft.com/office/drawing/2014/main" id="{4E2CBEB2-A254-4CE5-A400-FDE97330AB4E}"/>
              </a:ext>
            </a:extLst>
          </p:cNvPr>
          <p:cNvSpPr txBox="1"/>
          <p:nvPr/>
        </p:nvSpPr>
        <p:spPr bwMode="gray">
          <a:xfrm>
            <a:off x="10223863" y="3856479"/>
            <a:ext cx="1642574"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Observations</a:t>
            </a:r>
            <a:endParaRPr lang="en-US" dirty="0" err="1"/>
          </a:p>
        </p:txBody>
      </p:sp>
    </p:spTree>
    <p:extLst>
      <p:ext uri="{BB962C8B-B14F-4D97-AF65-F5344CB8AC3E}">
        <p14:creationId xmlns:p14="http://schemas.microsoft.com/office/powerpoint/2010/main" val="139346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41" grpId="0" animBg="1"/>
      <p:bldP spid="142" grpId="0" animBg="1"/>
      <p:bldP spid="143" grpId="0"/>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3C84-22EA-4F5B-BCD0-BF8A3D84E2C1}"/>
              </a:ext>
            </a:extLst>
          </p:cNvPr>
          <p:cNvSpPr>
            <a:spLocks noGrp="1"/>
          </p:cNvSpPr>
          <p:nvPr>
            <p:ph type="title"/>
          </p:nvPr>
        </p:nvSpPr>
        <p:spPr/>
        <p:txBody>
          <a:bodyPr/>
          <a:lstStyle/>
          <a:p>
            <a:r>
              <a:rPr lang="en-US" dirty="0"/>
              <a:t>Partial Observable Markov Decision Process - POMDP</a:t>
            </a:r>
          </a:p>
        </p:txBody>
      </p: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72E4A7AB-09B3-4B39-A085-D3D97DA86963}"/>
                  </a:ext>
                </a:extLst>
              </p:cNvPr>
              <p:cNvSpPr/>
              <p:nvPr/>
            </p:nvSpPr>
            <p:spPr>
              <a:xfrm>
                <a:off x="869390" y="1450592"/>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xmlns="">
          <p:sp>
            <p:nvSpPr>
              <p:cNvPr id="26" name="Oval 25">
                <a:extLst>
                  <a:ext uri="{FF2B5EF4-FFF2-40B4-BE49-F238E27FC236}">
                    <a16:creationId xmlns:a16="http://schemas.microsoft.com/office/drawing/2014/main" id="{72E4A7AB-09B3-4B39-A085-D3D97DA86963}"/>
                  </a:ext>
                </a:extLst>
              </p:cNvPr>
              <p:cNvSpPr>
                <a:spLocks noRot="1" noChangeAspect="1" noMove="1" noResize="1" noEditPoints="1" noAdjustHandles="1" noChangeArrowheads="1" noChangeShapeType="1" noTextEdit="1"/>
              </p:cNvSpPr>
              <p:nvPr/>
            </p:nvSpPr>
            <p:spPr>
              <a:xfrm>
                <a:off x="869390" y="1450592"/>
                <a:ext cx="1657910" cy="89972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A217DF17-2ADB-4182-9E8B-4630BF7F5E95}"/>
                  </a:ext>
                </a:extLst>
              </p:cNvPr>
              <p:cNvSpPr/>
              <p:nvPr/>
            </p:nvSpPr>
            <p:spPr>
              <a:xfrm>
                <a:off x="2540079" y="2129349"/>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xmlns="">
          <p:sp>
            <p:nvSpPr>
              <p:cNvPr id="27" name="Oval 26">
                <a:extLst>
                  <a:ext uri="{FF2B5EF4-FFF2-40B4-BE49-F238E27FC236}">
                    <a16:creationId xmlns:a16="http://schemas.microsoft.com/office/drawing/2014/main" id="{A217DF17-2ADB-4182-9E8B-4630BF7F5E95}"/>
                  </a:ext>
                </a:extLst>
              </p:cNvPr>
              <p:cNvSpPr>
                <a:spLocks noRot="1" noChangeAspect="1" noMove="1" noResize="1" noEditPoints="1" noAdjustHandles="1" noChangeArrowheads="1" noChangeShapeType="1" noTextEdit="1"/>
              </p:cNvSpPr>
              <p:nvPr/>
            </p:nvSpPr>
            <p:spPr>
              <a:xfrm>
                <a:off x="2540079" y="2129349"/>
                <a:ext cx="1657910" cy="899728"/>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F55EC36C-E1E9-4EFE-A967-6B9A2A0C4646}"/>
                  </a:ext>
                </a:extLst>
              </p:cNvPr>
              <p:cNvSpPr/>
              <p:nvPr/>
            </p:nvSpPr>
            <p:spPr>
              <a:xfrm>
                <a:off x="4197607" y="1450592"/>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oMath>
                  </m:oMathPara>
                </a14:m>
                <a:endParaRPr lang="en-US" dirty="0"/>
              </a:p>
            </p:txBody>
          </p:sp>
        </mc:Choice>
        <mc:Fallback xmlns="">
          <p:sp>
            <p:nvSpPr>
              <p:cNvPr id="28" name="Oval 27">
                <a:extLst>
                  <a:ext uri="{FF2B5EF4-FFF2-40B4-BE49-F238E27FC236}">
                    <a16:creationId xmlns:a16="http://schemas.microsoft.com/office/drawing/2014/main" id="{F55EC36C-E1E9-4EFE-A967-6B9A2A0C4646}"/>
                  </a:ext>
                </a:extLst>
              </p:cNvPr>
              <p:cNvSpPr>
                <a:spLocks noRot="1" noChangeAspect="1" noMove="1" noResize="1" noEditPoints="1" noAdjustHandles="1" noChangeArrowheads="1" noChangeShapeType="1" noTextEdit="1"/>
              </p:cNvSpPr>
              <p:nvPr/>
            </p:nvSpPr>
            <p:spPr>
              <a:xfrm>
                <a:off x="4197607" y="1450592"/>
                <a:ext cx="1657910" cy="8997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22CE100-73DC-48B3-907F-B084D4FB3E10}"/>
                  </a:ext>
                </a:extLst>
              </p:cNvPr>
              <p:cNvSpPr/>
              <p:nvPr/>
            </p:nvSpPr>
            <p:spPr>
              <a:xfrm>
                <a:off x="6607427" y="2112964"/>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4</m:t>
                          </m:r>
                        </m:sub>
                      </m:sSub>
                    </m:oMath>
                  </m:oMathPara>
                </a14:m>
                <a:endParaRPr lang="en-US" dirty="0"/>
              </a:p>
            </p:txBody>
          </p:sp>
        </mc:Choice>
        <mc:Fallback xmlns="">
          <p:sp>
            <p:nvSpPr>
              <p:cNvPr id="29" name="Oval 28">
                <a:extLst>
                  <a:ext uri="{FF2B5EF4-FFF2-40B4-BE49-F238E27FC236}">
                    <a16:creationId xmlns:a16="http://schemas.microsoft.com/office/drawing/2014/main" id="{022CE100-73DC-48B3-907F-B084D4FB3E10}"/>
                  </a:ext>
                </a:extLst>
              </p:cNvPr>
              <p:cNvSpPr>
                <a:spLocks noRot="1" noChangeAspect="1" noMove="1" noResize="1" noEditPoints="1" noAdjustHandles="1" noChangeArrowheads="1" noChangeShapeType="1" noTextEdit="1"/>
              </p:cNvSpPr>
              <p:nvPr/>
            </p:nvSpPr>
            <p:spPr>
              <a:xfrm>
                <a:off x="6607427" y="2112964"/>
                <a:ext cx="1657910" cy="899728"/>
              </a:xfrm>
              <a:prstGeom prst="ellipse">
                <a:avLst/>
              </a:prstGeom>
              <a:blipFill>
                <a:blip r:embed="rId5"/>
                <a:stretch>
                  <a:fillRect/>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1DDBE586-C5B1-430E-B0EC-E30CCB015AC2}"/>
              </a:ext>
            </a:extLst>
          </p:cNvPr>
          <p:cNvCxnSpPr>
            <a:cxnSpLocks/>
            <a:stCxn id="26" idx="7"/>
            <a:endCxn id="28" idx="1"/>
          </p:cNvCxnSpPr>
          <p:nvPr/>
        </p:nvCxnSpPr>
        <p:spPr>
          <a:xfrm rot="5400000" flipH="1" flipV="1">
            <a:off x="3362453" y="504406"/>
            <a:ext cx="12700" cy="2155897"/>
          </a:xfrm>
          <a:prstGeom prst="bentConnector3">
            <a:avLst>
              <a:gd name="adj1" fmla="val 283749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296FC7C-AA08-4E38-A115-83C596443D91}"/>
              </a:ext>
            </a:extLst>
          </p:cNvPr>
          <p:cNvCxnSpPr>
            <a:cxnSpLocks/>
            <a:stCxn id="28" idx="6"/>
            <a:endCxn id="29" idx="0"/>
          </p:cNvCxnSpPr>
          <p:nvPr/>
        </p:nvCxnSpPr>
        <p:spPr>
          <a:xfrm>
            <a:off x="5855517" y="1900456"/>
            <a:ext cx="1580865" cy="212508"/>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5206A9C-AB2D-4D53-855C-F38EE8DCBB04}"/>
              </a:ext>
            </a:extLst>
          </p:cNvPr>
          <p:cNvCxnSpPr>
            <a:cxnSpLocks/>
            <a:stCxn id="26" idx="1"/>
            <a:endCxn id="26" idx="0"/>
          </p:cNvCxnSpPr>
          <p:nvPr/>
        </p:nvCxnSpPr>
        <p:spPr>
          <a:xfrm rot="5400000" flipH="1" flipV="1">
            <a:off x="1339384" y="1223393"/>
            <a:ext cx="131762" cy="586160"/>
          </a:xfrm>
          <a:prstGeom prst="bentConnector3">
            <a:avLst>
              <a:gd name="adj1" fmla="val 2734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98D15A7-582B-469E-B56A-7493738F13BF}"/>
              </a:ext>
            </a:extLst>
          </p:cNvPr>
          <p:cNvCxnSpPr>
            <a:cxnSpLocks/>
            <a:stCxn id="28" idx="7"/>
            <a:endCxn id="28" idx="0"/>
          </p:cNvCxnSpPr>
          <p:nvPr/>
        </p:nvCxnSpPr>
        <p:spPr>
          <a:xfrm rot="16200000" flipV="1">
            <a:off x="5253761" y="1223393"/>
            <a:ext cx="131762" cy="586160"/>
          </a:xfrm>
          <a:prstGeom prst="bentConnector3">
            <a:avLst>
              <a:gd name="adj1" fmla="val 2734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8D50590-8AFA-43A1-B825-AA8211A23024}"/>
                  </a:ext>
                </a:extLst>
              </p:cNvPr>
              <p:cNvSpPr txBox="1"/>
              <p:nvPr/>
            </p:nvSpPr>
            <p:spPr>
              <a:xfrm>
                <a:off x="2978007" y="86742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0.5</m:t>
                      </m:r>
                    </m:oMath>
                  </m:oMathPara>
                </a14:m>
                <a:endParaRPr lang="en-US" dirty="0"/>
              </a:p>
            </p:txBody>
          </p:sp>
        </mc:Choice>
        <mc:Fallback xmlns="">
          <p:sp>
            <p:nvSpPr>
              <p:cNvPr id="38" name="TextBox 37">
                <a:extLst>
                  <a:ext uri="{FF2B5EF4-FFF2-40B4-BE49-F238E27FC236}">
                    <a16:creationId xmlns:a16="http://schemas.microsoft.com/office/drawing/2014/main" id="{C8D50590-8AFA-43A1-B825-AA8211A23024}"/>
                  </a:ext>
                </a:extLst>
              </p:cNvPr>
              <p:cNvSpPr txBox="1">
                <a:spLocks noRot="1" noChangeAspect="1" noMove="1" noResize="1" noEditPoints="1" noAdjustHandles="1" noChangeArrowheads="1" noChangeShapeType="1" noTextEdit="1"/>
              </p:cNvSpPr>
              <p:nvPr/>
            </p:nvSpPr>
            <p:spPr>
              <a:xfrm>
                <a:off x="2978007" y="867425"/>
                <a:ext cx="65359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847DA18-2970-4CF9-88FC-EC849CA8A2D9}"/>
                  </a:ext>
                </a:extLst>
              </p:cNvPr>
              <p:cNvSpPr txBox="1"/>
              <p:nvPr/>
            </p:nvSpPr>
            <p:spPr>
              <a:xfrm>
                <a:off x="6196015" y="1543999"/>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.5</m:t>
                      </m:r>
                    </m:oMath>
                  </m:oMathPara>
                </a14:m>
                <a:endParaRPr lang="en-US" dirty="0"/>
              </a:p>
            </p:txBody>
          </p:sp>
        </mc:Choice>
        <mc:Fallback xmlns="">
          <p:sp>
            <p:nvSpPr>
              <p:cNvPr id="39" name="TextBox 38">
                <a:extLst>
                  <a:ext uri="{FF2B5EF4-FFF2-40B4-BE49-F238E27FC236}">
                    <a16:creationId xmlns:a16="http://schemas.microsoft.com/office/drawing/2014/main" id="{9847DA18-2970-4CF9-88FC-EC849CA8A2D9}"/>
                  </a:ext>
                </a:extLst>
              </p:cNvPr>
              <p:cNvSpPr txBox="1">
                <a:spLocks noRot="1" noChangeAspect="1" noMove="1" noResize="1" noEditPoints="1" noAdjustHandles="1" noChangeArrowheads="1" noChangeShapeType="1" noTextEdit="1"/>
              </p:cNvSpPr>
              <p:nvPr/>
            </p:nvSpPr>
            <p:spPr>
              <a:xfrm>
                <a:off x="6196015" y="1543999"/>
                <a:ext cx="65359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FADEF1A-C7F1-4034-93B7-789077B251B7}"/>
                  </a:ext>
                </a:extLst>
              </p:cNvPr>
              <p:cNvSpPr txBox="1"/>
              <p:nvPr/>
            </p:nvSpPr>
            <p:spPr>
              <a:xfrm>
                <a:off x="4932687" y="86742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0.5</m:t>
                      </m:r>
                    </m:oMath>
                  </m:oMathPara>
                </a14:m>
                <a:endParaRPr lang="en-US" dirty="0"/>
              </a:p>
            </p:txBody>
          </p:sp>
        </mc:Choice>
        <mc:Fallback xmlns="">
          <p:sp>
            <p:nvSpPr>
              <p:cNvPr id="41" name="TextBox 40">
                <a:extLst>
                  <a:ext uri="{FF2B5EF4-FFF2-40B4-BE49-F238E27FC236}">
                    <a16:creationId xmlns:a16="http://schemas.microsoft.com/office/drawing/2014/main" id="{AFADEF1A-C7F1-4034-93B7-789077B251B7}"/>
                  </a:ext>
                </a:extLst>
              </p:cNvPr>
              <p:cNvSpPr txBox="1">
                <a:spLocks noRot="1" noChangeAspect="1" noMove="1" noResize="1" noEditPoints="1" noAdjustHandles="1" noChangeArrowheads="1" noChangeShapeType="1" noTextEdit="1"/>
              </p:cNvSpPr>
              <p:nvPr/>
            </p:nvSpPr>
            <p:spPr>
              <a:xfrm>
                <a:off x="4932687" y="867425"/>
                <a:ext cx="65359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4D77277-058F-4954-8370-22A374B1EC4B}"/>
                  </a:ext>
                </a:extLst>
              </p:cNvPr>
              <p:cNvSpPr txBox="1"/>
              <p:nvPr/>
            </p:nvSpPr>
            <p:spPr>
              <a:xfrm>
                <a:off x="1094014" y="86742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0.3</m:t>
                      </m:r>
                    </m:oMath>
                  </m:oMathPara>
                </a14:m>
                <a:endParaRPr lang="en-US" dirty="0"/>
              </a:p>
            </p:txBody>
          </p:sp>
        </mc:Choice>
        <mc:Fallback xmlns="">
          <p:sp>
            <p:nvSpPr>
              <p:cNvPr id="43" name="TextBox 42">
                <a:extLst>
                  <a:ext uri="{FF2B5EF4-FFF2-40B4-BE49-F238E27FC236}">
                    <a16:creationId xmlns:a16="http://schemas.microsoft.com/office/drawing/2014/main" id="{54D77277-058F-4954-8370-22A374B1EC4B}"/>
                  </a:ext>
                </a:extLst>
              </p:cNvPr>
              <p:cNvSpPr txBox="1">
                <a:spLocks noRot="1" noChangeAspect="1" noMove="1" noResize="1" noEditPoints="1" noAdjustHandles="1" noChangeArrowheads="1" noChangeShapeType="1" noTextEdit="1"/>
              </p:cNvSpPr>
              <p:nvPr/>
            </p:nvSpPr>
            <p:spPr>
              <a:xfrm>
                <a:off x="1094014" y="867425"/>
                <a:ext cx="65359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83060F6-0983-477A-BFDC-F2E69F11D487}"/>
                  </a:ext>
                </a:extLst>
              </p:cNvPr>
              <p:cNvSpPr txBox="1"/>
              <p:nvPr/>
            </p:nvSpPr>
            <p:spPr>
              <a:xfrm>
                <a:off x="2057344" y="2562828"/>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.2</m:t>
                      </m:r>
                    </m:oMath>
                  </m:oMathPara>
                </a14:m>
                <a:endParaRPr lang="en-US" dirty="0"/>
              </a:p>
            </p:txBody>
          </p:sp>
        </mc:Choice>
        <mc:Fallback xmlns="">
          <p:sp>
            <p:nvSpPr>
              <p:cNvPr id="44" name="TextBox 43">
                <a:extLst>
                  <a:ext uri="{FF2B5EF4-FFF2-40B4-BE49-F238E27FC236}">
                    <a16:creationId xmlns:a16="http://schemas.microsoft.com/office/drawing/2014/main" id="{283060F6-0983-477A-BFDC-F2E69F11D487}"/>
                  </a:ext>
                </a:extLst>
              </p:cNvPr>
              <p:cNvSpPr txBox="1">
                <a:spLocks noRot="1" noChangeAspect="1" noMove="1" noResize="1" noEditPoints="1" noAdjustHandles="1" noChangeArrowheads="1" noChangeShapeType="1" noTextEdit="1"/>
              </p:cNvSpPr>
              <p:nvPr/>
            </p:nvSpPr>
            <p:spPr>
              <a:xfrm>
                <a:off x="2057344" y="2562828"/>
                <a:ext cx="65359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AC1E294-48A2-45DE-ABBE-5BC7B9C18C51}"/>
                  </a:ext>
                </a:extLst>
              </p:cNvPr>
              <p:cNvSpPr txBox="1"/>
              <p:nvPr/>
            </p:nvSpPr>
            <p:spPr>
              <a:xfrm>
                <a:off x="5439265" y="220323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.3</m:t>
                      </m:r>
                    </m:oMath>
                  </m:oMathPara>
                </a14:m>
                <a:endParaRPr lang="en-US" dirty="0"/>
              </a:p>
            </p:txBody>
          </p:sp>
        </mc:Choice>
        <mc:Fallback xmlns="">
          <p:sp>
            <p:nvSpPr>
              <p:cNvPr id="45" name="TextBox 44">
                <a:extLst>
                  <a:ext uri="{FF2B5EF4-FFF2-40B4-BE49-F238E27FC236}">
                    <a16:creationId xmlns:a16="http://schemas.microsoft.com/office/drawing/2014/main" id="{BAC1E294-48A2-45DE-ABBE-5BC7B9C18C51}"/>
                  </a:ext>
                </a:extLst>
              </p:cNvPr>
              <p:cNvSpPr txBox="1">
                <a:spLocks noRot="1" noChangeAspect="1" noMove="1" noResize="1" noEditPoints="1" noAdjustHandles="1" noChangeArrowheads="1" noChangeShapeType="1" noTextEdit="1"/>
              </p:cNvSpPr>
              <p:nvPr/>
            </p:nvSpPr>
            <p:spPr>
              <a:xfrm>
                <a:off x="5439265" y="2203235"/>
                <a:ext cx="653599" cy="369332"/>
              </a:xfrm>
              <a:prstGeom prst="rect">
                <a:avLst/>
              </a:prstGeom>
              <a:blipFill>
                <a:blip r:embed="rId11"/>
                <a:stretch>
                  <a:fillRect/>
                </a:stretch>
              </a:blipFill>
            </p:spPr>
            <p:txBody>
              <a:bodyPr/>
              <a:lstStyle/>
              <a:p>
                <a:r>
                  <a:rPr lang="en-US">
                    <a:noFill/>
                  </a:rPr>
                  <a:t> </a:t>
                </a:r>
              </a:p>
            </p:txBody>
          </p:sp>
        </mc:Fallback>
      </mc:AlternateContent>
      <p:cxnSp>
        <p:nvCxnSpPr>
          <p:cNvPr id="46" name="Connector: Elbow 45">
            <a:extLst>
              <a:ext uri="{FF2B5EF4-FFF2-40B4-BE49-F238E27FC236}">
                <a16:creationId xmlns:a16="http://schemas.microsoft.com/office/drawing/2014/main" id="{6BCFD15D-E8C8-4E3E-9BD7-77F064296F9B}"/>
              </a:ext>
            </a:extLst>
          </p:cNvPr>
          <p:cNvCxnSpPr>
            <a:cxnSpLocks/>
            <a:stCxn id="26" idx="5"/>
            <a:endCxn id="27" idx="2"/>
          </p:cNvCxnSpPr>
          <p:nvPr/>
        </p:nvCxnSpPr>
        <p:spPr>
          <a:xfrm rot="16200000" flipH="1">
            <a:off x="2231965" y="2271098"/>
            <a:ext cx="360655" cy="255574"/>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1C54735-0790-435C-AB8C-C9CF1A19CE5F}"/>
                  </a:ext>
                </a:extLst>
              </p:cNvPr>
              <p:cNvSpPr txBox="1"/>
              <p:nvPr/>
            </p:nvSpPr>
            <p:spPr>
              <a:xfrm>
                <a:off x="2643839" y="1784846"/>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.1</m:t>
                      </m:r>
                    </m:oMath>
                  </m:oMathPara>
                </a14:m>
                <a:endParaRPr lang="en-US" dirty="0"/>
              </a:p>
            </p:txBody>
          </p:sp>
        </mc:Choice>
        <mc:Fallback xmlns="">
          <p:sp>
            <p:nvSpPr>
              <p:cNvPr id="47" name="TextBox 46">
                <a:extLst>
                  <a:ext uri="{FF2B5EF4-FFF2-40B4-BE49-F238E27FC236}">
                    <a16:creationId xmlns:a16="http://schemas.microsoft.com/office/drawing/2014/main" id="{B1C54735-0790-435C-AB8C-C9CF1A19CE5F}"/>
                  </a:ext>
                </a:extLst>
              </p:cNvPr>
              <p:cNvSpPr txBox="1">
                <a:spLocks noRot="1" noChangeAspect="1" noMove="1" noResize="1" noEditPoints="1" noAdjustHandles="1" noChangeArrowheads="1" noChangeShapeType="1" noTextEdit="1"/>
              </p:cNvSpPr>
              <p:nvPr/>
            </p:nvSpPr>
            <p:spPr>
              <a:xfrm>
                <a:off x="2643839" y="1784846"/>
                <a:ext cx="65359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9F8F1BB-D653-44A4-8090-680772845535}"/>
                  </a:ext>
                </a:extLst>
              </p:cNvPr>
              <p:cNvSpPr txBox="1"/>
              <p:nvPr/>
            </p:nvSpPr>
            <p:spPr>
              <a:xfrm>
                <a:off x="3451055" y="1784846"/>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.6</m:t>
                      </m:r>
                    </m:oMath>
                  </m:oMathPara>
                </a14:m>
                <a:endParaRPr lang="en-US" dirty="0"/>
              </a:p>
            </p:txBody>
          </p:sp>
        </mc:Choice>
        <mc:Fallback xmlns="">
          <p:sp>
            <p:nvSpPr>
              <p:cNvPr id="58" name="TextBox 57">
                <a:extLst>
                  <a:ext uri="{FF2B5EF4-FFF2-40B4-BE49-F238E27FC236}">
                    <a16:creationId xmlns:a16="http://schemas.microsoft.com/office/drawing/2014/main" id="{79F8F1BB-D653-44A4-8090-680772845535}"/>
                  </a:ext>
                </a:extLst>
              </p:cNvPr>
              <p:cNvSpPr txBox="1">
                <a:spLocks noRot="1" noChangeAspect="1" noMove="1" noResize="1" noEditPoints="1" noAdjustHandles="1" noChangeArrowheads="1" noChangeShapeType="1" noTextEdit="1"/>
              </p:cNvSpPr>
              <p:nvPr/>
            </p:nvSpPr>
            <p:spPr>
              <a:xfrm>
                <a:off x="3451055" y="1784846"/>
                <a:ext cx="653599" cy="369332"/>
              </a:xfrm>
              <a:prstGeom prst="rect">
                <a:avLst/>
              </a:prstGeom>
              <a:blipFill>
                <a:blip r:embed="rId13"/>
                <a:stretch>
                  <a:fillRect/>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2AAC96D1-4B1E-4425-945C-B23620559C77}"/>
              </a:ext>
            </a:extLst>
          </p:cNvPr>
          <p:cNvSpPr/>
          <p:nvPr/>
        </p:nvSpPr>
        <p:spPr bwMode="gray">
          <a:xfrm>
            <a:off x="8693860" y="2363540"/>
            <a:ext cx="699092" cy="47809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End</a:t>
            </a:r>
          </a:p>
        </p:txBody>
      </p:sp>
      <p:cxnSp>
        <p:nvCxnSpPr>
          <p:cNvPr id="35" name="Straight Arrow Connector 34">
            <a:extLst>
              <a:ext uri="{FF2B5EF4-FFF2-40B4-BE49-F238E27FC236}">
                <a16:creationId xmlns:a16="http://schemas.microsoft.com/office/drawing/2014/main" id="{02190D7E-2975-4983-813E-4C981D2E8A1E}"/>
              </a:ext>
            </a:extLst>
          </p:cNvPr>
          <p:cNvCxnSpPr>
            <a:cxnSpLocks/>
            <a:stCxn id="29" idx="6"/>
            <a:endCxn id="34" idx="1"/>
          </p:cNvCxnSpPr>
          <p:nvPr/>
        </p:nvCxnSpPr>
        <p:spPr>
          <a:xfrm>
            <a:off x="8265337" y="2562828"/>
            <a:ext cx="428523" cy="3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BD0D2B0-BCC3-48DF-8A65-1032911F5EA5}"/>
                  </a:ext>
                </a:extLst>
              </p:cNvPr>
              <p:cNvSpPr txBox="1"/>
              <p:nvPr/>
            </p:nvSpPr>
            <p:spPr>
              <a:xfrm>
                <a:off x="8089175" y="2220651"/>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oMath>
                  </m:oMathPara>
                </a14:m>
                <a:endParaRPr lang="en-US" dirty="0"/>
              </a:p>
            </p:txBody>
          </p:sp>
        </mc:Choice>
        <mc:Fallback xmlns="">
          <p:sp>
            <p:nvSpPr>
              <p:cNvPr id="40" name="TextBox 39">
                <a:extLst>
                  <a:ext uri="{FF2B5EF4-FFF2-40B4-BE49-F238E27FC236}">
                    <a16:creationId xmlns:a16="http://schemas.microsoft.com/office/drawing/2014/main" id="{2BD0D2B0-BCC3-48DF-8A65-1032911F5EA5}"/>
                  </a:ext>
                </a:extLst>
              </p:cNvPr>
              <p:cNvSpPr txBox="1">
                <a:spLocks noRot="1" noChangeAspect="1" noMove="1" noResize="1" noEditPoints="1" noAdjustHandles="1" noChangeArrowheads="1" noChangeShapeType="1" noTextEdit="1"/>
              </p:cNvSpPr>
              <p:nvPr/>
            </p:nvSpPr>
            <p:spPr>
              <a:xfrm>
                <a:off x="8089175" y="2220651"/>
                <a:ext cx="653599" cy="369332"/>
              </a:xfrm>
              <a:prstGeom prst="rect">
                <a:avLst/>
              </a:prstGeom>
              <a:blipFill>
                <a:blip r:embed="rId14"/>
                <a:stretch>
                  <a:fillRect/>
                </a:stretch>
              </a:blipFill>
            </p:spPr>
            <p:txBody>
              <a:bodyPr/>
              <a:lstStyle/>
              <a:p>
                <a:r>
                  <a:rPr lang="en-US">
                    <a:noFill/>
                  </a:rPr>
                  <a:t> </a:t>
                </a:r>
              </a:p>
            </p:txBody>
          </p:sp>
        </mc:Fallback>
      </mc:AlternateContent>
      <p:cxnSp>
        <p:nvCxnSpPr>
          <p:cNvPr id="86" name="Straight Arrow Connector 85">
            <a:extLst>
              <a:ext uri="{FF2B5EF4-FFF2-40B4-BE49-F238E27FC236}">
                <a16:creationId xmlns:a16="http://schemas.microsoft.com/office/drawing/2014/main" id="{60877264-5D28-46DA-BE2C-F6917F175E8F}"/>
              </a:ext>
            </a:extLst>
          </p:cNvPr>
          <p:cNvCxnSpPr>
            <a:cxnSpLocks/>
            <a:stCxn id="27" idx="6"/>
            <a:endCxn id="29" idx="2"/>
          </p:cNvCxnSpPr>
          <p:nvPr/>
        </p:nvCxnSpPr>
        <p:spPr>
          <a:xfrm flipV="1">
            <a:off x="4197989" y="2562828"/>
            <a:ext cx="2409438" cy="163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4B37160A-0A1E-475D-9C22-43C479B5C7FB}"/>
              </a:ext>
            </a:extLst>
          </p:cNvPr>
          <p:cNvCxnSpPr>
            <a:cxnSpLocks/>
            <a:stCxn id="27" idx="1"/>
            <a:endCxn id="26" idx="6"/>
          </p:cNvCxnSpPr>
          <p:nvPr/>
        </p:nvCxnSpPr>
        <p:spPr>
          <a:xfrm rot="16200000" flipV="1">
            <a:off x="2474760" y="1952997"/>
            <a:ext cx="360655" cy="255574"/>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40638D66-6268-4136-A6C4-AEDE0827C849}"/>
              </a:ext>
            </a:extLst>
          </p:cNvPr>
          <p:cNvCxnSpPr>
            <a:cxnSpLocks/>
            <a:stCxn id="27" idx="7"/>
            <a:endCxn id="28" idx="2"/>
          </p:cNvCxnSpPr>
          <p:nvPr/>
        </p:nvCxnSpPr>
        <p:spPr>
          <a:xfrm rot="5400000" flipH="1" flipV="1">
            <a:off x="3896073" y="1959578"/>
            <a:ext cx="360655" cy="242413"/>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F349A094-1105-40AF-A45E-1F43F527CE23}"/>
                  </a:ext>
                </a:extLst>
              </p:cNvPr>
              <p:cNvSpPr/>
              <p:nvPr/>
            </p:nvSpPr>
            <p:spPr>
              <a:xfrm>
                <a:off x="371419" y="3343296"/>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1</m:t>
                          </m:r>
                        </m:sub>
                      </m:sSub>
                    </m:oMath>
                  </m:oMathPara>
                </a14:m>
                <a:endParaRPr lang="en-US" dirty="0"/>
              </a:p>
            </p:txBody>
          </p:sp>
        </mc:Choice>
        <mc:Fallback xmlns="">
          <p:sp>
            <p:nvSpPr>
              <p:cNvPr id="124" name="Oval 123">
                <a:extLst>
                  <a:ext uri="{FF2B5EF4-FFF2-40B4-BE49-F238E27FC236}">
                    <a16:creationId xmlns:a16="http://schemas.microsoft.com/office/drawing/2014/main" id="{F349A094-1105-40AF-A45E-1F43F527CE23}"/>
                  </a:ext>
                </a:extLst>
              </p:cNvPr>
              <p:cNvSpPr>
                <a:spLocks noRot="1" noChangeAspect="1" noMove="1" noResize="1" noEditPoints="1" noAdjustHandles="1" noChangeArrowheads="1" noChangeShapeType="1" noTextEdit="1"/>
              </p:cNvSpPr>
              <p:nvPr/>
            </p:nvSpPr>
            <p:spPr>
              <a:xfrm>
                <a:off x="371419" y="3343296"/>
                <a:ext cx="1600200" cy="899728"/>
              </a:xfrm>
              <a:prstGeom prst="ellipse">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Oval 124">
                <a:extLst>
                  <a:ext uri="{FF2B5EF4-FFF2-40B4-BE49-F238E27FC236}">
                    <a16:creationId xmlns:a16="http://schemas.microsoft.com/office/drawing/2014/main" id="{82DBFB2D-B667-465D-85E1-F58EEE0FADDB}"/>
                  </a:ext>
                </a:extLst>
              </p:cNvPr>
              <p:cNvSpPr/>
              <p:nvPr/>
            </p:nvSpPr>
            <p:spPr>
              <a:xfrm>
                <a:off x="3047243" y="3359568"/>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2</m:t>
                          </m:r>
                        </m:sub>
                      </m:sSub>
                    </m:oMath>
                  </m:oMathPara>
                </a14:m>
                <a:endParaRPr lang="en-US" dirty="0"/>
              </a:p>
            </p:txBody>
          </p:sp>
        </mc:Choice>
        <mc:Fallback xmlns="">
          <p:sp>
            <p:nvSpPr>
              <p:cNvPr id="125" name="Oval 124">
                <a:extLst>
                  <a:ext uri="{FF2B5EF4-FFF2-40B4-BE49-F238E27FC236}">
                    <a16:creationId xmlns:a16="http://schemas.microsoft.com/office/drawing/2014/main" id="{82DBFB2D-B667-465D-85E1-F58EEE0FADDB}"/>
                  </a:ext>
                </a:extLst>
              </p:cNvPr>
              <p:cNvSpPr>
                <a:spLocks noRot="1" noChangeAspect="1" noMove="1" noResize="1" noEditPoints="1" noAdjustHandles="1" noChangeArrowheads="1" noChangeShapeType="1" noTextEdit="1"/>
              </p:cNvSpPr>
              <p:nvPr/>
            </p:nvSpPr>
            <p:spPr>
              <a:xfrm>
                <a:off x="3047243" y="3359568"/>
                <a:ext cx="1600200" cy="899728"/>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Oval 125">
                <a:extLst>
                  <a:ext uri="{FF2B5EF4-FFF2-40B4-BE49-F238E27FC236}">
                    <a16:creationId xmlns:a16="http://schemas.microsoft.com/office/drawing/2014/main" id="{EB146EA3-3F01-41F7-87D5-1BEA0DAE73E3}"/>
                  </a:ext>
                </a:extLst>
              </p:cNvPr>
              <p:cNvSpPr/>
              <p:nvPr/>
            </p:nvSpPr>
            <p:spPr>
              <a:xfrm>
                <a:off x="4983637" y="3325210"/>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i="1">
                              <a:latin typeface="Cambria Math" panose="02040503050406030204" pitchFamily="18" charset="0"/>
                            </a:rPr>
                            <m:t>3</m:t>
                          </m:r>
                        </m:sub>
                      </m:sSub>
                    </m:oMath>
                  </m:oMathPara>
                </a14:m>
                <a:endParaRPr lang="en-US" dirty="0"/>
              </a:p>
            </p:txBody>
          </p:sp>
        </mc:Choice>
        <mc:Fallback xmlns="">
          <p:sp>
            <p:nvSpPr>
              <p:cNvPr id="126" name="Oval 125">
                <a:extLst>
                  <a:ext uri="{FF2B5EF4-FFF2-40B4-BE49-F238E27FC236}">
                    <a16:creationId xmlns:a16="http://schemas.microsoft.com/office/drawing/2014/main" id="{EB146EA3-3F01-41F7-87D5-1BEA0DAE73E3}"/>
                  </a:ext>
                </a:extLst>
              </p:cNvPr>
              <p:cNvSpPr>
                <a:spLocks noRot="1" noChangeAspect="1" noMove="1" noResize="1" noEditPoints="1" noAdjustHandles="1" noChangeArrowheads="1" noChangeShapeType="1" noTextEdit="1"/>
              </p:cNvSpPr>
              <p:nvPr/>
            </p:nvSpPr>
            <p:spPr>
              <a:xfrm>
                <a:off x="4983637" y="3325210"/>
                <a:ext cx="1600200" cy="899728"/>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Oval 126">
                <a:extLst>
                  <a:ext uri="{FF2B5EF4-FFF2-40B4-BE49-F238E27FC236}">
                    <a16:creationId xmlns:a16="http://schemas.microsoft.com/office/drawing/2014/main" id="{18D5075D-E04B-4D18-9FA5-99E503360ADF}"/>
                  </a:ext>
                </a:extLst>
              </p:cNvPr>
              <p:cNvSpPr/>
              <p:nvPr/>
            </p:nvSpPr>
            <p:spPr>
              <a:xfrm>
                <a:off x="7142579" y="3343296"/>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4</m:t>
                          </m:r>
                        </m:sub>
                      </m:sSub>
                    </m:oMath>
                  </m:oMathPara>
                </a14:m>
                <a:endParaRPr lang="en-US" dirty="0"/>
              </a:p>
            </p:txBody>
          </p:sp>
        </mc:Choice>
        <mc:Fallback xmlns="">
          <p:sp>
            <p:nvSpPr>
              <p:cNvPr id="127" name="Oval 126">
                <a:extLst>
                  <a:ext uri="{FF2B5EF4-FFF2-40B4-BE49-F238E27FC236}">
                    <a16:creationId xmlns:a16="http://schemas.microsoft.com/office/drawing/2014/main" id="{18D5075D-E04B-4D18-9FA5-99E503360ADF}"/>
                  </a:ext>
                </a:extLst>
              </p:cNvPr>
              <p:cNvSpPr>
                <a:spLocks noRot="1" noChangeAspect="1" noMove="1" noResize="1" noEditPoints="1" noAdjustHandles="1" noChangeArrowheads="1" noChangeShapeType="1" noTextEdit="1"/>
              </p:cNvSpPr>
              <p:nvPr/>
            </p:nvSpPr>
            <p:spPr>
              <a:xfrm>
                <a:off x="7142579" y="3343296"/>
                <a:ext cx="1600200" cy="899728"/>
              </a:xfrm>
              <a:prstGeom prst="ellipse">
                <a:avLst/>
              </a:prstGeom>
              <a:blipFill>
                <a:blip r:embed="rId18"/>
                <a:stretch>
                  <a:fillRect/>
                </a:stretch>
              </a:blipFill>
            </p:spPr>
            <p:txBody>
              <a:bodyPr/>
              <a:lstStyle/>
              <a:p>
                <a:r>
                  <a:rPr lang="en-US">
                    <a:noFill/>
                  </a:rPr>
                  <a:t> </a:t>
                </a:r>
              </a:p>
            </p:txBody>
          </p:sp>
        </mc:Fallback>
      </mc:AlternateContent>
      <p:cxnSp>
        <p:nvCxnSpPr>
          <p:cNvPr id="129" name="Straight Arrow Connector 128">
            <a:extLst>
              <a:ext uri="{FF2B5EF4-FFF2-40B4-BE49-F238E27FC236}">
                <a16:creationId xmlns:a16="http://schemas.microsoft.com/office/drawing/2014/main" id="{7A4098F0-676B-469F-8576-A5DF6F3D4E88}"/>
              </a:ext>
            </a:extLst>
          </p:cNvPr>
          <p:cNvCxnSpPr>
            <a:cxnSpLocks/>
            <a:stCxn id="26" idx="4"/>
            <a:endCxn id="124" idx="0"/>
          </p:cNvCxnSpPr>
          <p:nvPr/>
        </p:nvCxnSpPr>
        <p:spPr bwMode="gray">
          <a:xfrm flipH="1">
            <a:off x="1171519" y="2350320"/>
            <a:ext cx="526826" cy="99297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3423367-EBB5-4E54-81E5-AB8E0437B653}"/>
              </a:ext>
            </a:extLst>
          </p:cNvPr>
          <p:cNvCxnSpPr>
            <a:cxnSpLocks/>
            <a:stCxn id="27" idx="4"/>
            <a:endCxn id="125" idx="0"/>
          </p:cNvCxnSpPr>
          <p:nvPr/>
        </p:nvCxnSpPr>
        <p:spPr bwMode="gray">
          <a:xfrm>
            <a:off x="3369034" y="3029077"/>
            <a:ext cx="478309" cy="3304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8CCA044-5393-4C49-8BE2-8D665615AEED}"/>
              </a:ext>
            </a:extLst>
          </p:cNvPr>
          <p:cNvCxnSpPr>
            <a:cxnSpLocks/>
            <a:stCxn id="28" idx="4"/>
            <a:endCxn id="126" idx="0"/>
          </p:cNvCxnSpPr>
          <p:nvPr/>
        </p:nvCxnSpPr>
        <p:spPr bwMode="gray">
          <a:xfrm>
            <a:off x="5026562" y="2350320"/>
            <a:ext cx="757175" cy="97489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B2C7271-C5C3-4BCB-87E6-4065945E7D93}"/>
              </a:ext>
            </a:extLst>
          </p:cNvPr>
          <p:cNvCxnSpPr>
            <a:cxnSpLocks/>
            <a:stCxn id="29" idx="4"/>
            <a:endCxn id="127" idx="0"/>
          </p:cNvCxnSpPr>
          <p:nvPr/>
        </p:nvCxnSpPr>
        <p:spPr bwMode="gray">
          <a:xfrm>
            <a:off x="7436382" y="3012692"/>
            <a:ext cx="506297" cy="3306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1" name="Right Brace 140">
            <a:extLst>
              <a:ext uri="{FF2B5EF4-FFF2-40B4-BE49-F238E27FC236}">
                <a16:creationId xmlns:a16="http://schemas.microsoft.com/office/drawing/2014/main" id="{8CB4C6C8-2B5B-4BB8-8352-08251B0D79E4}"/>
              </a:ext>
            </a:extLst>
          </p:cNvPr>
          <p:cNvSpPr/>
          <p:nvPr/>
        </p:nvSpPr>
        <p:spPr bwMode="gray">
          <a:xfrm>
            <a:off x="9647770" y="1014967"/>
            <a:ext cx="264222" cy="220020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2" name="Right Brace 141">
            <a:extLst>
              <a:ext uri="{FF2B5EF4-FFF2-40B4-BE49-F238E27FC236}">
                <a16:creationId xmlns:a16="http://schemas.microsoft.com/office/drawing/2014/main" id="{7B2CBA01-BAA2-4ECB-875B-E2312BB26AEE}"/>
              </a:ext>
            </a:extLst>
          </p:cNvPr>
          <p:cNvSpPr/>
          <p:nvPr/>
        </p:nvSpPr>
        <p:spPr bwMode="gray">
          <a:xfrm>
            <a:off x="9647770" y="3272564"/>
            <a:ext cx="296839" cy="1222050"/>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3" name="TextBox 142">
            <a:extLst>
              <a:ext uri="{FF2B5EF4-FFF2-40B4-BE49-F238E27FC236}">
                <a16:creationId xmlns:a16="http://schemas.microsoft.com/office/drawing/2014/main" id="{4C230B9E-BA24-4C41-A705-E01CA3AC96A6}"/>
              </a:ext>
            </a:extLst>
          </p:cNvPr>
          <p:cNvSpPr txBox="1"/>
          <p:nvPr/>
        </p:nvSpPr>
        <p:spPr bwMode="gray">
          <a:xfrm>
            <a:off x="10223863" y="1976192"/>
            <a:ext cx="1496673"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Hidden states</a:t>
            </a:r>
            <a:endParaRPr lang="en-US" dirty="0" err="1"/>
          </a:p>
        </p:txBody>
      </p:sp>
      <p:sp>
        <p:nvSpPr>
          <p:cNvPr id="144" name="TextBox 143">
            <a:extLst>
              <a:ext uri="{FF2B5EF4-FFF2-40B4-BE49-F238E27FC236}">
                <a16:creationId xmlns:a16="http://schemas.microsoft.com/office/drawing/2014/main" id="{4E2CBEB2-A254-4CE5-A400-FDE97330AB4E}"/>
              </a:ext>
            </a:extLst>
          </p:cNvPr>
          <p:cNvSpPr txBox="1"/>
          <p:nvPr/>
        </p:nvSpPr>
        <p:spPr bwMode="gray">
          <a:xfrm>
            <a:off x="10290294" y="4920886"/>
            <a:ext cx="1642574"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Actions and Rewards</a:t>
            </a:r>
            <a:endParaRPr lang="en-US" dirty="0" err="1"/>
          </a:p>
        </p:txBody>
      </p:sp>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D2276399-F3F3-4662-8572-8962E14EAE5C}"/>
                  </a:ext>
                </a:extLst>
              </p:cNvPr>
              <p:cNvSpPr/>
              <p:nvPr/>
            </p:nvSpPr>
            <p:spPr>
              <a:xfrm>
                <a:off x="1584043" y="4858498"/>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US" dirty="0"/>
              </a:p>
            </p:txBody>
          </p:sp>
        </mc:Choice>
        <mc:Fallback xmlns="">
          <p:sp>
            <p:nvSpPr>
              <p:cNvPr id="42" name="Oval 41">
                <a:extLst>
                  <a:ext uri="{FF2B5EF4-FFF2-40B4-BE49-F238E27FC236}">
                    <a16:creationId xmlns:a16="http://schemas.microsoft.com/office/drawing/2014/main" id="{D2276399-F3F3-4662-8572-8962E14EAE5C}"/>
                  </a:ext>
                </a:extLst>
              </p:cNvPr>
              <p:cNvSpPr>
                <a:spLocks noRot="1" noChangeAspect="1" noMove="1" noResize="1" noEditPoints="1" noAdjustHandles="1" noChangeArrowheads="1" noChangeShapeType="1" noTextEdit="1"/>
              </p:cNvSpPr>
              <p:nvPr/>
            </p:nvSpPr>
            <p:spPr>
              <a:xfrm>
                <a:off x="1584043" y="4858498"/>
                <a:ext cx="1600200" cy="899728"/>
              </a:xfrm>
              <a:prstGeom prst="ellipse">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4074822-A0EF-40F9-A312-D527E47842C6}"/>
                  </a:ext>
                </a:extLst>
              </p:cNvPr>
              <p:cNvSpPr/>
              <p:nvPr/>
            </p:nvSpPr>
            <p:spPr>
              <a:xfrm>
                <a:off x="4012522" y="4858498"/>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m:oMathPara>
                </a14:m>
                <a:endParaRPr lang="en-US" dirty="0"/>
              </a:p>
            </p:txBody>
          </p:sp>
        </mc:Choice>
        <mc:Fallback xmlns="">
          <p:sp>
            <p:nvSpPr>
              <p:cNvPr id="48" name="Oval 47">
                <a:extLst>
                  <a:ext uri="{FF2B5EF4-FFF2-40B4-BE49-F238E27FC236}">
                    <a16:creationId xmlns:a16="http://schemas.microsoft.com/office/drawing/2014/main" id="{44074822-A0EF-40F9-A312-D527E47842C6}"/>
                  </a:ext>
                </a:extLst>
              </p:cNvPr>
              <p:cNvSpPr>
                <a:spLocks noRot="1" noChangeAspect="1" noMove="1" noResize="1" noEditPoints="1" noAdjustHandles="1" noChangeArrowheads="1" noChangeShapeType="1" noTextEdit="1"/>
              </p:cNvSpPr>
              <p:nvPr/>
            </p:nvSpPr>
            <p:spPr>
              <a:xfrm>
                <a:off x="4012522" y="4858498"/>
                <a:ext cx="1600200" cy="899728"/>
              </a:xfrm>
              <a:prstGeom prst="ellipse">
                <a:avLst/>
              </a:prstGeom>
              <a:blipFill>
                <a:blip r:embed="rId20"/>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67D29268-260C-4486-8394-0027B91F93EB}"/>
              </a:ext>
            </a:extLst>
          </p:cNvPr>
          <p:cNvCxnSpPr>
            <a:cxnSpLocks/>
            <a:stCxn id="124" idx="4"/>
            <a:endCxn id="42" idx="1"/>
          </p:cNvCxnSpPr>
          <p:nvPr/>
        </p:nvCxnSpPr>
        <p:spPr bwMode="gray">
          <a:xfrm>
            <a:off x="1171519" y="4243024"/>
            <a:ext cx="646868" cy="74723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F093A53-A1A5-413C-9ABE-99DCDB1E14B0}"/>
              </a:ext>
            </a:extLst>
          </p:cNvPr>
          <p:cNvCxnSpPr>
            <a:stCxn id="42" idx="0"/>
            <a:endCxn id="27" idx="3"/>
          </p:cNvCxnSpPr>
          <p:nvPr/>
        </p:nvCxnSpPr>
        <p:spPr bwMode="gray">
          <a:xfrm flipV="1">
            <a:off x="2384143" y="2897315"/>
            <a:ext cx="398731" cy="196118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7215AE2-4893-416C-B6CD-5782512D6B3C}"/>
                  </a:ext>
                </a:extLst>
              </p:cNvPr>
              <p:cNvSpPr txBox="1"/>
              <p:nvPr/>
            </p:nvSpPr>
            <p:spPr bwMode="gray">
              <a:xfrm>
                <a:off x="2717188" y="3967339"/>
                <a:ext cx="5802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C7215AE2-4893-416C-B6CD-5782512D6B3C}"/>
                  </a:ext>
                </a:extLst>
              </p:cNvPr>
              <p:cNvSpPr txBox="1">
                <a:spLocks noRot="1" noChangeAspect="1" noMove="1" noResize="1" noEditPoints="1" noAdjustHandles="1" noChangeArrowheads="1" noChangeShapeType="1" noTextEdit="1"/>
              </p:cNvSpPr>
              <p:nvPr/>
            </p:nvSpPr>
            <p:spPr bwMode="gray">
              <a:xfrm>
                <a:off x="2717188" y="3967339"/>
                <a:ext cx="580250" cy="369332"/>
              </a:xfrm>
              <a:prstGeom prst="rect">
                <a:avLst/>
              </a:prstGeom>
              <a:blipFill>
                <a:blip r:embed="rId21"/>
                <a:stretch>
                  <a:fillRect b="-3333"/>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EBA4F022-F457-4D84-993F-653EE5F5CDD8}"/>
              </a:ext>
            </a:extLst>
          </p:cNvPr>
          <p:cNvCxnSpPr>
            <a:cxnSpLocks/>
          </p:cNvCxnSpPr>
          <p:nvPr/>
        </p:nvCxnSpPr>
        <p:spPr bwMode="gray">
          <a:xfrm flipV="1">
            <a:off x="2607455" y="3012692"/>
            <a:ext cx="410933" cy="1845806"/>
          </a:xfrm>
          <a:prstGeom prst="straightConnector1">
            <a:avLst/>
          </a:prstGeom>
          <a:ln w="28575">
            <a:solidFill>
              <a:schemeClr val="accent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ight Brace 69">
            <a:extLst>
              <a:ext uri="{FF2B5EF4-FFF2-40B4-BE49-F238E27FC236}">
                <a16:creationId xmlns:a16="http://schemas.microsoft.com/office/drawing/2014/main" id="{1250F68C-46AB-4CCA-BE77-E60F49AFC1DA}"/>
              </a:ext>
            </a:extLst>
          </p:cNvPr>
          <p:cNvSpPr/>
          <p:nvPr/>
        </p:nvSpPr>
        <p:spPr bwMode="gray">
          <a:xfrm>
            <a:off x="9647769" y="4633038"/>
            <a:ext cx="296839" cy="1222050"/>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1" name="TextBox 70">
            <a:extLst>
              <a:ext uri="{FF2B5EF4-FFF2-40B4-BE49-F238E27FC236}">
                <a16:creationId xmlns:a16="http://schemas.microsoft.com/office/drawing/2014/main" id="{3DABB510-11D1-4291-905E-053987487E99}"/>
              </a:ext>
            </a:extLst>
          </p:cNvPr>
          <p:cNvSpPr txBox="1"/>
          <p:nvPr/>
        </p:nvSpPr>
        <p:spPr bwMode="gray">
          <a:xfrm>
            <a:off x="10376263" y="3844759"/>
            <a:ext cx="1642574"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Observations</a:t>
            </a:r>
            <a:endParaRPr lang="en-US" dirty="0" err="1"/>
          </a:p>
        </p:txBody>
      </p:sp>
      <p:sp>
        <p:nvSpPr>
          <p:cNvPr id="72" name="Rectangle 71">
            <a:extLst>
              <a:ext uri="{FF2B5EF4-FFF2-40B4-BE49-F238E27FC236}">
                <a16:creationId xmlns:a16="http://schemas.microsoft.com/office/drawing/2014/main" id="{A08812AD-AE26-42EC-B131-D470CA87E197}"/>
              </a:ext>
            </a:extLst>
          </p:cNvPr>
          <p:cNvSpPr/>
          <p:nvPr/>
        </p:nvSpPr>
        <p:spPr>
          <a:xfrm>
            <a:off x="214101" y="5775685"/>
            <a:ext cx="11282831" cy="1015663"/>
          </a:xfrm>
          <a:prstGeom prst="rect">
            <a:avLst/>
          </a:prstGeom>
          <a:solidFill>
            <a:schemeClr val="accent3">
              <a:lumMod val="20000"/>
              <a:lumOff val="80000"/>
            </a:schemeClr>
          </a:solidFill>
        </p:spPr>
        <p:txBody>
          <a:bodyPr wrap="square">
            <a:spAutoFit/>
          </a:bodyPr>
          <a:lstStyle/>
          <a:p>
            <a:r>
              <a:rPr lang="en-US" sz="2000" dirty="0"/>
              <a:t>While in the HMM we are passively observing and trying to infer the real state, in the POMDP we have partial control over the state transitions through the actions, whose effects produces a signal (reward Ri) for future actions.</a:t>
            </a:r>
            <a:endParaRPr lang="pt-BR" sz="2000" dirty="0"/>
          </a:p>
        </p:txBody>
      </p:sp>
    </p:spTree>
    <p:extLst>
      <p:ext uri="{BB962C8B-B14F-4D97-AF65-F5344CB8AC3E}">
        <p14:creationId xmlns:p14="http://schemas.microsoft.com/office/powerpoint/2010/main" val="16207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41" grpId="0" animBg="1"/>
      <p:bldP spid="142" grpId="0" animBg="1"/>
      <p:bldP spid="143" grpId="0"/>
      <p:bldP spid="144" grpId="0"/>
      <p:bldP spid="42" grpId="0" animBg="1"/>
      <p:bldP spid="48" grpId="0" animBg="1"/>
      <p:bldP spid="70" grpId="0" animBg="1"/>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1A2C-F4D7-4927-B25A-B22A62E92398}"/>
              </a:ext>
            </a:extLst>
          </p:cNvPr>
          <p:cNvSpPr>
            <a:spLocks noGrp="1"/>
          </p:cNvSpPr>
          <p:nvPr>
            <p:ph type="title"/>
          </p:nvPr>
        </p:nvSpPr>
        <p:spPr/>
        <p:txBody>
          <a:bodyPr/>
          <a:lstStyle/>
          <a:p>
            <a:r>
              <a:rPr lang="en-US" dirty="0"/>
              <a:t>Decentralized POMDP</a:t>
            </a:r>
          </a:p>
        </p:txBody>
      </p:sp>
      <p:pic>
        <p:nvPicPr>
          <p:cNvPr id="5" name="Content Placeholder 4">
            <a:extLst>
              <a:ext uri="{FF2B5EF4-FFF2-40B4-BE49-F238E27FC236}">
                <a16:creationId xmlns:a16="http://schemas.microsoft.com/office/drawing/2014/main" id="{C51E642E-C123-4539-9F65-A3B63BE0F38D}"/>
              </a:ext>
            </a:extLst>
          </p:cNvPr>
          <p:cNvPicPr>
            <a:picLocks noGrp="1" noChangeAspect="1"/>
          </p:cNvPicPr>
          <p:nvPr>
            <p:ph idx="1"/>
          </p:nvPr>
        </p:nvPicPr>
        <p:blipFill>
          <a:blip r:embed="rId3"/>
          <a:stretch>
            <a:fillRect/>
          </a:stretch>
        </p:blipFill>
        <p:spPr>
          <a:xfrm>
            <a:off x="525563" y="1167362"/>
            <a:ext cx="7733927" cy="4351338"/>
          </a:xfrm>
        </p:spPr>
      </p:pic>
      <p:sp>
        <p:nvSpPr>
          <p:cNvPr id="7" name="TextBox 6">
            <a:extLst>
              <a:ext uri="{FF2B5EF4-FFF2-40B4-BE49-F238E27FC236}">
                <a16:creationId xmlns:a16="http://schemas.microsoft.com/office/drawing/2014/main" id="{7FD3124D-2115-48D1-80BA-63B9C5773D9C}"/>
              </a:ext>
            </a:extLst>
          </p:cNvPr>
          <p:cNvSpPr txBox="1"/>
          <p:nvPr/>
        </p:nvSpPr>
        <p:spPr bwMode="gray">
          <a:xfrm>
            <a:off x="2851266" y="5690638"/>
            <a:ext cx="6244492" cy="923330"/>
          </a:xfrm>
          <a:prstGeom prst="rect">
            <a:avLst/>
          </a:prstGeom>
          <a:solidFill>
            <a:schemeClr val="accent3">
              <a:lumMod val="20000"/>
              <a:lumOff val="80000"/>
            </a:schemeClr>
          </a:solidFill>
        </p:spPr>
        <p:txBody>
          <a:bodyPr wrap="square">
            <a:spAutoFit/>
          </a:bodyPr>
          <a:lstStyle/>
          <a:p>
            <a:r>
              <a:rPr lang="en-US" b="1" dirty="0"/>
              <a:t>Approach </a:t>
            </a:r>
          </a:p>
          <a:p>
            <a:pPr marL="285750" indent="-285750">
              <a:buFont typeface="Arial" panose="020B0604020202020204" pitchFamily="34" charset="0"/>
              <a:buChar char="•"/>
            </a:pPr>
            <a:r>
              <a:rPr lang="en-US" dirty="0"/>
              <a:t>Centralized Training </a:t>
            </a:r>
          </a:p>
          <a:p>
            <a:pPr marL="285750" indent="-285750">
              <a:buFont typeface="Arial" panose="020B0604020202020204" pitchFamily="34" charset="0"/>
              <a:buChar char="•"/>
            </a:pPr>
            <a:r>
              <a:rPr lang="en-US" dirty="0"/>
              <a:t>Decentralized Control (Policy Execution)</a:t>
            </a:r>
          </a:p>
        </p:txBody>
      </p:sp>
    </p:spTree>
    <p:extLst>
      <p:ext uri="{BB962C8B-B14F-4D97-AF65-F5344CB8AC3E}">
        <p14:creationId xmlns:p14="http://schemas.microsoft.com/office/powerpoint/2010/main" val="66946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49C-D4E3-4CDD-874D-F1EF1BAE57A1}"/>
              </a:ext>
            </a:extLst>
          </p:cNvPr>
          <p:cNvSpPr>
            <a:spLocks noGrp="1"/>
          </p:cNvSpPr>
          <p:nvPr>
            <p:ph type="title"/>
          </p:nvPr>
        </p:nvSpPr>
        <p:spPr/>
        <p:txBody>
          <a:bodyPr/>
          <a:lstStyle/>
          <a:p>
            <a:r>
              <a:rPr lang="en-US" dirty="0"/>
              <a:t>Explore versus Exploit Trade-off </a:t>
            </a:r>
          </a:p>
        </p:txBody>
      </p:sp>
      <p:sp>
        <p:nvSpPr>
          <p:cNvPr id="3" name="Content Placeholder 2">
            <a:extLst>
              <a:ext uri="{FF2B5EF4-FFF2-40B4-BE49-F238E27FC236}">
                <a16:creationId xmlns:a16="http://schemas.microsoft.com/office/drawing/2014/main" id="{BD0B86E9-1AB3-45F3-A320-6E84E0B7C487}"/>
              </a:ext>
            </a:extLst>
          </p:cNvPr>
          <p:cNvSpPr>
            <a:spLocks noGrp="1"/>
          </p:cNvSpPr>
          <p:nvPr>
            <p:ph idx="1"/>
          </p:nvPr>
        </p:nvSpPr>
        <p:spPr>
          <a:xfrm>
            <a:off x="478369" y="1213308"/>
            <a:ext cx="11473384" cy="4348883"/>
          </a:xfrm>
        </p:spPr>
        <p:txBody>
          <a:bodyPr/>
          <a:lstStyle/>
          <a:p>
            <a:r>
              <a:rPr lang="en-US" dirty="0"/>
              <a:t>Maximizing performance requires collecting reward</a:t>
            </a:r>
          </a:p>
          <a:p>
            <a:r>
              <a:rPr lang="en-US" dirty="0"/>
              <a:t>In a single-agent setting this implies exploiting observations</a:t>
            </a:r>
          </a:p>
          <a:p>
            <a:endParaRPr lang="en-US" dirty="0"/>
          </a:p>
          <a:p>
            <a:r>
              <a:rPr lang="en-US" dirty="0"/>
              <a:t>However, </a:t>
            </a:r>
          </a:p>
          <a:p>
            <a:r>
              <a:rPr lang="en-US" dirty="0"/>
              <a:t>In a Dec-POMDP agents cannot explicitly communicate</a:t>
            </a:r>
          </a:p>
          <a:p>
            <a:r>
              <a:rPr lang="en-US" b="1" dirty="0"/>
              <a:t>Coordination</a:t>
            </a:r>
            <a:r>
              <a:rPr lang="en-US" dirty="0"/>
              <a:t> requires some predictability = all agents stick to the plan</a:t>
            </a:r>
          </a:p>
          <a:p>
            <a:r>
              <a:rPr lang="en-US" dirty="0"/>
              <a:t>This means that agents might need to ignore private (local) knowledge</a:t>
            </a:r>
          </a:p>
          <a:p>
            <a:endParaRPr lang="en-US" dirty="0"/>
          </a:p>
          <a:p>
            <a:r>
              <a:rPr lang="en-US" dirty="0"/>
              <a:t>How to balance between coordination (global knowledge) and exploration (local knowledge)?</a:t>
            </a:r>
          </a:p>
          <a:p>
            <a:r>
              <a:rPr lang="en-US" dirty="0"/>
              <a:t>When does the benefit of exploiting private </a:t>
            </a:r>
          </a:p>
        </p:txBody>
      </p:sp>
    </p:spTree>
    <p:extLst>
      <p:ext uri="{BB962C8B-B14F-4D97-AF65-F5344CB8AC3E}">
        <p14:creationId xmlns:p14="http://schemas.microsoft.com/office/powerpoint/2010/main" val="341384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BA60-8171-4D53-A2E9-1E3F8ED9FC05}"/>
              </a:ext>
            </a:extLst>
          </p:cNvPr>
          <p:cNvSpPr>
            <a:spLocks noGrp="1"/>
          </p:cNvSpPr>
          <p:nvPr>
            <p:ph type="ctrTitle"/>
          </p:nvPr>
        </p:nvSpPr>
        <p:spPr/>
        <p:txBody>
          <a:bodyPr/>
          <a:lstStyle/>
          <a:p>
            <a:r>
              <a:rPr lang="en-US" dirty="0"/>
              <a:t>MARL Algorithms / Architectures</a:t>
            </a:r>
          </a:p>
        </p:txBody>
      </p:sp>
    </p:spTree>
    <p:extLst>
      <p:ext uri="{BB962C8B-B14F-4D97-AF65-F5344CB8AC3E}">
        <p14:creationId xmlns:p14="http://schemas.microsoft.com/office/powerpoint/2010/main" val="3942167142"/>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BD26-21BB-4EAB-BFE1-3505D85C10B3}"/>
              </a:ext>
            </a:extLst>
          </p:cNvPr>
          <p:cNvSpPr>
            <a:spLocks noGrp="1"/>
          </p:cNvSpPr>
          <p:nvPr>
            <p:ph type="title"/>
          </p:nvPr>
        </p:nvSpPr>
        <p:spPr>
          <a:xfrm>
            <a:off x="478369" y="144001"/>
            <a:ext cx="9169401" cy="555840"/>
          </a:xfrm>
        </p:spPr>
        <p:txBody>
          <a:bodyPr anchor="t">
            <a:normAutofit/>
          </a:bodyPr>
          <a:lstStyle/>
          <a:p>
            <a:r>
              <a:rPr lang="en-US" sz="2500"/>
              <a:t>Naïve Approach: treat others as part of the environment</a:t>
            </a:r>
          </a:p>
        </p:txBody>
      </p:sp>
      <p:pic>
        <p:nvPicPr>
          <p:cNvPr id="5" name="Content Placeholder 4">
            <a:extLst>
              <a:ext uri="{FF2B5EF4-FFF2-40B4-BE49-F238E27FC236}">
                <a16:creationId xmlns:a16="http://schemas.microsoft.com/office/drawing/2014/main" id="{4C050DE9-8029-4A0B-B723-B4A1331A1EE5}"/>
              </a:ext>
            </a:extLst>
          </p:cNvPr>
          <p:cNvPicPr>
            <a:picLocks noGrp="1" noChangeAspect="1"/>
          </p:cNvPicPr>
          <p:nvPr>
            <p:ph type="pic" sz="quarter" idx="14"/>
          </p:nvPr>
        </p:nvPicPr>
        <p:blipFill rotWithShape="1">
          <a:blip r:embed="rId3"/>
          <a:stretch/>
        </p:blipFill>
        <p:spPr>
          <a:xfrm>
            <a:off x="587059" y="992554"/>
            <a:ext cx="7049417" cy="5287063"/>
          </a:xfrm>
          <a:noFill/>
        </p:spPr>
      </p:pic>
      <p:sp>
        <p:nvSpPr>
          <p:cNvPr id="6" name="Right Brace 5">
            <a:extLst>
              <a:ext uri="{FF2B5EF4-FFF2-40B4-BE49-F238E27FC236}">
                <a16:creationId xmlns:a16="http://schemas.microsoft.com/office/drawing/2014/main" id="{736A3A42-88CC-4D59-8BB8-B831642486A0}"/>
              </a:ext>
            </a:extLst>
          </p:cNvPr>
          <p:cNvSpPr/>
          <p:nvPr/>
        </p:nvSpPr>
        <p:spPr bwMode="gray">
          <a:xfrm>
            <a:off x="4848495" y="5265171"/>
            <a:ext cx="551935" cy="1186249"/>
          </a:xfrm>
          <a:prstGeom prst="rightBrace">
            <a:avLst>
              <a:gd name="adj1" fmla="val 8333"/>
              <a:gd name="adj2" fmla="val 49341"/>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4A4CAF3-87AD-48E8-9A91-6F2256E50E60}"/>
              </a:ext>
            </a:extLst>
          </p:cNvPr>
          <p:cNvSpPr txBox="1"/>
          <p:nvPr/>
        </p:nvSpPr>
        <p:spPr bwMode="gray">
          <a:xfrm>
            <a:off x="5658336" y="5436973"/>
            <a:ext cx="4759571" cy="842644"/>
          </a:xfrm>
          <a:prstGeom prst="rect">
            <a:avLst/>
          </a:prstGeom>
          <a:solidFill>
            <a:schemeClr val="accent3">
              <a:lumMod val="20000"/>
              <a:lumOff val="80000"/>
            </a:schemeClr>
          </a:solidFill>
        </p:spPr>
        <p:txBody>
          <a:bodyPr wrap="none" lIns="0" tIns="0" rIns="0" bIns="0" rtlCol="0">
            <a:noAutofit/>
          </a:bodyPr>
          <a:lstStyle/>
          <a:p>
            <a:pPr algn="ctr">
              <a:spcBef>
                <a:spcPts val="300"/>
              </a:spcBef>
              <a:spcAft>
                <a:spcPts val="300"/>
              </a:spcAft>
              <a:buClr>
                <a:schemeClr val="accent1"/>
              </a:buClr>
              <a:buSzPct val="90000"/>
            </a:pPr>
            <a:r>
              <a:rPr lang="en-US" sz="2000" dirty="0"/>
              <a:t>Prevents us from </a:t>
            </a:r>
          </a:p>
          <a:p>
            <a:pPr algn="ctr">
              <a:spcBef>
                <a:spcPts val="300"/>
              </a:spcBef>
              <a:spcAft>
                <a:spcPts val="300"/>
              </a:spcAft>
              <a:buClr>
                <a:schemeClr val="accent1"/>
              </a:buClr>
              <a:buSzPct val="90000"/>
            </a:pPr>
            <a:r>
              <a:rPr lang="en-US" sz="2000" dirty="0"/>
              <a:t>studying Robustness</a:t>
            </a:r>
          </a:p>
        </p:txBody>
      </p:sp>
    </p:spTree>
    <p:extLst>
      <p:ext uri="{BB962C8B-B14F-4D97-AF65-F5344CB8AC3E}">
        <p14:creationId xmlns:p14="http://schemas.microsoft.com/office/powerpoint/2010/main" val="1771838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8A7F-312F-4829-BF51-9ADDBF833595}"/>
              </a:ext>
            </a:extLst>
          </p:cNvPr>
          <p:cNvSpPr>
            <a:spLocks noGrp="1"/>
          </p:cNvSpPr>
          <p:nvPr>
            <p:ph type="title"/>
          </p:nvPr>
        </p:nvSpPr>
        <p:spPr/>
        <p:txBody>
          <a:bodyPr/>
          <a:lstStyle/>
          <a:p>
            <a:r>
              <a:rPr lang="en-US" dirty="0"/>
              <a:t>Centralized Critics [Lowe 2017][Foerster 2018]</a:t>
            </a:r>
          </a:p>
        </p:txBody>
      </p:sp>
      <p:pic>
        <p:nvPicPr>
          <p:cNvPr id="5" name="Picture 4">
            <a:extLst>
              <a:ext uri="{FF2B5EF4-FFF2-40B4-BE49-F238E27FC236}">
                <a16:creationId xmlns:a16="http://schemas.microsoft.com/office/drawing/2014/main" id="{E0DBA678-5339-466A-9F4C-6F7987975323}"/>
              </a:ext>
            </a:extLst>
          </p:cNvPr>
          <p:cNvPicPr>
            <a:picLocks noChangeAspect="1"/>
          </p:cNvPicPr>
          <p:nvPr/>
        </p:nvPicPr>
        <p:blipFill>
          <a:blip r:embed="rId2"/>
          <a:stretch>
            <a:fillRect/>
          </a:stretch>
        </p:blipFill>
        <p:spPr>
          <a:xfrm>
            <a:off x="880135" y="1179974"/>
            <a:ext cx="8172450" cy="5534025"/>
          </a:xfrm>
          <a:prstGeom prst="rect">
            <a:avLst/>
          </a:prstGeom>
        </p:spPr>
      </p:pic>
      <p:sp>
        <p:nvSpPr>
          <p:cNvPr id="6" name="TextBox 5">
            <a:extLst>
              <a:ext uri="{FF2B5EF4-FFF2-40B4-BE49-F238E27FC236}">
                <a16:creationId xmlns:a16="http://schemas.microsoft.com/office/drawing/2014/main" id="{6557AFCD-C74F-4553-B88B-1359D8645D99}"/>
              </a:ext>
            </a:extLst>
          </p:cNvPr>
          <p:cNvSpPr txBox="1"/>
          <p:nvPr/>
        </p:nvSpPr>
        <p:spPr bwMode="gray">
          <a:xfrm>
            <a:off x="9201663" y="3624649"/>
            <a:ext cx="2800865" cy="2734961"/>
          </a:xfrm>
          <a:prstGeom prst="rect">
            <a:avLst/>
          </a:prstGeom>
          <a:solidFill>
            <a:schemeClr val="accent3">
              <a:lumMod val="20000"/>
              <a:lumOff val="80000"/>
            </a:schemeClr>
          </a:solidFill>
        </p:spPr>
        <p:txBody>
          <a:bodyPr wrap="square" lIns="0" tIns="0" rIns="0" bIns="0" rtlCol="0">
            <a:noAutofit/>
          </a:bodyPr>
          <a:lstStyle/>
          <a:p>
            <a:pPr algn="ctr">
              <a:spcBef>
                <a:spcPts val="300"/>
              </a:spcBef>
              <a:spcAft>
                <a:spcPts val="300"/>
              </a:spcAft>
              <a:buClr>
                <a:schemeClr val="accent1"/>
              </a:buClr>
              <a:buSzPct val="90000"/>
            </a:pPr>
            <a:r>
              <a:rPr lang="en-US" b="1" dirty="0"/>
              <a:t>Caveat:</a:t>
            </a:r>
          </a:p>
          <a:p>
            <a:pPr algn="ctr">
              <a:spcBef>
                <a:spcPts val="300"/>
              </a:spcBef>
              <a:spcAft>
                <a:spcPts val="300"/>
              </a:spcAft>
              <a:buClr>
                <a:schemeClr val="accent1"/>
              </a:buClr>
              <a:buSzPct val="90000"/>
            </a:pPr>
            <a:r>
              <a:rPr lang="en-US" dirty="0"/>
              <a:t>Centralized makes harder to developed decentralized policies</a:t>
            </a:r>
          </a:p>
          <a:p>
            <a:pPr algn="ctr">
              <a:spcBef>
                <a:spcPts val="300"/>
              </a:spcBef>
              <a:spcAft>
                <a:spcPts val="300"/>
              </a:spcAft>
              <a:buClr>
                <a:schemeClr val="accent1"/>
              </a:buClr>
              <a:buSzPct val="90000"/>
            </a:pPr>
            <a:endParaRPr lang="en-US" dirty="0"/>
          </a:p>
          <a:p>
            <a:pPr algn="ctr">
              <a:spcBef>
                <a:spcPts val="300"/>
              </a:spcBef>
              <a:spcAft>
                <a:spcPts val="300"/>
              </a:spcAft>
              <a:buClr>
                <a:schemeClr val="accent1"/>
              </a:buClr>
              <a:buSzPct val="90000"/>
            </a:pPr>
            <a:r>
              <a:rPr lang="en-US" b="1" dirty="0"/>
              <a:t>Solution</a:t>
            </a:r>
            <a:r>
              <a:rPr lang="en-US" dirty="0"/>
              <a:t>:</a:t>
            </a:r>
            <a:br>
              <a:rPr lang="en-US" dirty="0"/>
            </a:br>
            <a:r>
              <a:rPr lang="en-US" dirty="0"/>
              <a:t>Factorized the Value Function</a:t>
            </a:r>
          </a:p>
        </p:txBody>
      </p:sp>
    </p:spTree>
    <p:extLst>
      <p:ext uri="{BB962C8B-B14F-4D97-AF65-F5344CB8AC3E}">
        <p14:creationId xmlns:p14="http://schemas.microsoft.com/office/powerpoint/2010/main" val="42483809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7121-D12B-4BCC-98BB-285A2E3F26B5}"/>
              </a:ext>
            </a:extLst>
          </p:cNvPr>
          <p:cNvSpPr>
            <a:spLocks noGrp="1"/>
          </p:cNvSpPr>
          <p:nvPr>
            <p:ph type="title"/>
          </p:nvPr>
        </p:nvSpPr>
        <p:spPr/>
        <p:txBody>
          <a:bodyPr/>
          <a:lstStyle/>
          <a:p>
            <a:r>
              <a:rPr lang="en-US" dirty="0"/>
              <a:t>Factored Value Functions [</a:t>
            </a:r>
            <a:r>
              <a:rPr lang="en-US" dirty="0" err="1"/>
              <a:t>Gestrin</a:t>
            </a:r>
            <a:r>
              <a:rPr lang="en-US" dirty="0"/>
              <a:t> 2003]</a:t>
            </a:r>
          </a:p>
        </p:txBody>
      </p:sp>
      <p:pic>
        <p:nvPicPr>
          <p:cNvPr id="7" name="Picture 6">
            <a:extLst>
              <a:ext uri="{FF2B5EF4-FFF2-40B4-BE49-F238E27FC236}">
                <a16:creationId xmlns:a16="http://schemas.microsoft.com/office/drawing/2014/main" id="{EE60EE9A-B328-401A-A14D-6FAE5F9A611E}"/>
              </a:ext>
            </a:extLst>
          </p:cNvPr>
          <p:cNvPicPr>
            <a:picLocks noChangeAspect="1"/>
          </p:cNvPicPr>
          <p:nvPr/>
        </p:nvPicPr>
        <p:blipFill>
          <a:blip r:embed="rId2"/>
          <a:stretch>
            <a:fillRect/>
          </a:stretch>
        </p:blipFill>
        <p:spPr>
          <a:xfrm>
            <a:off x="1255708" y="1092876"/>
            <a:ext cx="8184854" cy="5394422"/>
          </a:xfrm>
          <a:prstGeom prst="rect">
            <a:avLst/>
          </a:prstGeom>
        </p:spPr>
      </p:pic>
    </p:spTree>
    <p:extLst>
      <p:ext uri="{BB962C8B-B14F-4D97-AF65-F5344CB8AC3E}">
        <p14:creationId xmlns:p14="http://schemas.microsoft.com/office/powerpoint/2010/main" val="18039990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DD1D-8DD0-4E14-9AE1-BC82C29B12F4}"/>
              </a:ext>
            </a:extLst>
          </p:cNvPr>
          <p:cNvSpPr>
            <a:spLocks noGrp="1"/>
          </p:cNvSpPr>
          <p:nvPr>
            <p:ph type="title"/>
          </p:nvPr>
        </p:nvSpPr>
        <p:spPr>
          <a:xfrm>
            <a:off x="478369" y="144001"/>
            <a:ext cx="9169401" cy="555840"/>
          </a:xfrm>
        </p:spPr>
        <p:txBody>
          <a:bodyPr/>
          <a:lstStyle/>
          <a:p>
            <a:r>
              <a:rPr lang="en-US" dirty="0"/>
              <a:t>VDN – Value Decomposition Network </a:t>
            </a:r>
            <a:r>
              <a:rPr lang="en-US" sz="2000" dirty="0"/>
              <a:t>[</a:t>
            </a:r>
            <a:r>
              <a:rPr lang="en-US" sz="2000" dirty="0" err="1"/>
              <a:t>Sunehag</a:t>
            </a:r>
            <a:r>
              <a:rPr lang="en-US" sz="2000" dirty="0"/>
              <a:t> 2017]</a:t>
            </a:r>
            <a:endParaRPr lang="en-US" dirty="0"/>
          </a:p>
        </p:txBody>
      </p:sp>
      <p:pic>
        <p:nvPicPr>
          <p:cNvPr id="5" name="Picture 4">
            <a:extLst>
              <a:ext uri="{FF2B5EF4-FFF2-40B4-BE49-F238E27FC236}">
                <a16:creationId xmlns:a16="http://schemas.microsoft.com/office/drawing/2014/main" id="{96EE8368-9FC5-49E9-A86A-1E70FB2345C4}"/>
              </a:ext>
            </a:extLst>
          </p:cNvPr>
          <p:cNvPicPr>
            <a:picLocks noChangeAspect="1"/>
          </p:cNvPicPr>
          <p:nvPr/>
        </p:nvPicPr>
        <p:blipFill>
          <a:blip r:embed="rId3"/>
          <a:stretch>
            <a:fillRect/>
          </a:stretch>
        </p:blipFill>
        <p:spPr>
          <a:xfrm>
            <a:off x="1753307" y="1401150"/>
            <a:ext cx="7085894" cy="5312849"/>
          </a:xfrm>
          <a:prstGeom prst="rect">
            <a:avLst/>
          </a:prstGeom>
        </p:spPr>
      </p:pic>
      <p:sp>
        <p:nvSpPr>
          <p:cNvPr id="6" name="TextBox 5">
            <a:extLst>
              <a:ext uri="{FF2B5EF4-FFF2-40B4-BE49-F238E27FC236}">
                <a16:creationId xmlns:a16="http://schemas.microsoft.com/office/drawing/2014/main" id="{FB00DB08-E4E1-420A-94B4-2FF859092C78}"/>
              </a:ext>
            </a:extLst>
          </p:cNvPr>
          <p:cNvSpPr txBox="1"/>
          <p:nvPr/>
        </p:nvSpPr>
        <p:spPr bwMode="gray">
          <a:xfrm>
            <a:off x="589923" y="1046206"/>
            <a:ext cx="6288672" cy="420129"/>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2000" b="1" dirty="0"/>
              <a:t>One Factorization per Agent</a:t>
            </a:r>
          </a:p>
        </p:txBody>
      </p:sp>
      <p:sp>
        <p:nvSpPr>
          <p:cNvPr id="7" name="TextBox 6">
            <a:extLst>
              <a:ext uri="{FF2B5EF4-FFF2-40B4-BE49-F238E27FC236}">
                <a16:creationId xmlns:a16="http://schemas.microsoft.com/office/drawing/2014/main" id="{DE4888E7-BB2D-4E14-8425-295B70C0BE4D}"/>
              </a:ext>
            </a:extLst>
          </p:cNvPr>
          <p:cNvSpPr txBox="1"/>
          <p:nvPr/>
        </p:nvSpPr>
        <p:spPr bwMode="gray">
          <a:xfrm>
            <a:off x="9079450" y="4057574"/>
            <a:ext cx="2718485" cy="1332031"/>
          </a:xfrm>
          <a:prstGeom prst="rect">
            <a:avLst/>
          </a:prstGeom>
          <a:solidFill>
            <a:schemeClr val="accent3">
              <a:lumMod val="20000"/>
              <a:lumOff val="80000"/>
            </a:schemeClr>
          </a:solidFill>
        </p:spPr>
        <p:txBody>
          <a:bodyPr wrap="square" lIns="0" tIns="0" rIns="0" bIns="0" rtlCol="0">
            <a:noAutofit/>
          </a:bodyPr>
          <a:lstStyle/>
          <a:p>
            <a:pPr algn="ctr">
              <a:spcBef>
                <a:spcPts val="300"/>
              </a:spcBef>
              <a:spcAft>
                <a:spcPts val="300"/>
              </a:spcAft>
              <a:buClr>
                <a:schemeClr val="accent1"/>
              </a:buClr>
              <a:buSzPct val="90000"/>
            </a:pPr>
            <a:r>
              <a:rPr lang="en-US" sz="2000" b="1" dirty="0"/>
              <a:t>Advantage:</a:t>
            </a:r>
          </a:p>
          <a:p>
            <a:pPr algn="ctr">
              <a:spcBef>
                <a:spcPts val="300"/>
              </a:spcBef>
              <a:spcAft>
                <a:spcPts val="300"/>
              </a:spcAft>
              <a:buClr>
                <a:schemeClr val="accent1"/>
              </a:buClr>
              <a:buSzPct val="90000"/>
            </a:pPr>
            <a:r>
              <a:rPr lang="en-US" sz="2000" dirty="0"/>
              <a:t>Allows to use Q-Learning instead of Actor-Critic</a:t>
            </a:r>
          </a:p>
        </p:txBody>
      </p:sp>
    </p:spTree>
    <p:extLst>
      <p:ext uri="{BB962C8B-B14F-4D97-AF65-F5344CB8AC3E}">
        <p14:creationId xmlns:p14="http://schemas.microsoft.com/office/powerpoint/2010/main" val="2202252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9E2E-74AB-415A-82E2-EFF6BBA618FB}"/>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9EFB4D3-A9C8-419B-AE48-D224463D8235}"/>
              </a:ext>
            </a:extLst>
          </p:cNvPr>
          <p:cNvSpPr>
            <a:spLocks noGrp="1"/>
          </p:cNvSpPr>
          <p:nvPr>
            <p:ph idx="1"/>
          </p:nvPr>
        </p:nvSpPr>
        <p:spPr>
          <a:xfrm>
            <a:off x="478369" y="1213307"/>
            <a:ext cx="11473384" cy="5421955"/>
          </a:xfrm>
        </p:spPr>
        <p:txBody>
          <a:bodyPr>
            <a:normAutofit/>
          </a:bodyPr>
          <a:lstStyle/>
          <a:p>
            <a:r>
              <a:rPr lang="en-US" dirty="0"/>
              <a:t>Shimon </a:t>
            </a:r>
            <a:r>
              <a:rPr lang="en-US" dirty="0" err="1"/>
              <a:t>Whiteson</a:t>
            </a:r>
            <a:r>
              <a:rPr lang="en-US" dirty="0"/>
              <a:t> - Multi-Agent RL-  Video Lectures</a:t>
            </a:r>
          </a:p>
          <a:p>
            <a:pPr lvl="1"/>
            <a:r>
              <a:rPr lang="en-US" dirty="0">
                <a:hlinkClick r:id="rId2"/>
              </a:rPr>
              <a:t>https://www.youtube.com/watch?v=W_9kcQmaWjo</a:t>
            </a:r>
            <a:endParaRPr lang="en-US" dirty="0"/>
          </a:p>
          <a:p>
            <a:pPr lvl="1"/>
            <a:r>
              <a:rPr lang="en-US" dirty="0">
                <a:hlinkClick r:id="rId3"/>
              </a:rPr>
              <a:t>https://www.youtube.com/watch?v=EsCwDYtBZ8M</a:t>
            </a:r>
            <a:r>
              <a:rPr lang="en-US" dirty="0"/>
              <a:t> </a:t>
            </a:r>
          </a:p>
          <a:p>
            <a:pPr lvl="1"/>
            <a:endParaRPr lang="en-US" dirty="0"/>
          </a:p>
          <a:p>
            <a:r>
              <a:rPr lang="en-US" dirty="0" err="1"/>
              <a:t>Shoham</a:t>
            </a:r>
            <a:r>
              <a:rPr lang="en-US" dirty="0"/>
              <a:t> et al. 2007, If multi-agent learning is the answer, what is the question?</a:t>
            </a:r>
          </a:p>
          <a:p>
            <a:r>
              <a:rPr lang="en-US" dirty="0"/>
              <a:t>VDN Algorithm</a:t>
            </a:r>
          </a:p>
          <a:p>
            <a:endParaRPr lang="en-US" dirty="0"/>
          </a:p>
          <a:p>
            <a:r>
              <a:rPr lang="en-US" dirty="0"/>
              <a:t>QMIX algorithm</a:t>
            </a:r>
          </a:p>
          <a:p>
            <a:pPr marL="342900" indent="-342900">
              <a:buFont typeface="Arial" panose="020B0604020202020204" pitchFamily="34" charset="0"/>
              <a:buChar char="•"/>
            </a:pPr>
            <a:r>
              <a:rPr lang="en-US" dirty="0"/>
              <a:t>Rashid, T., et al., 2018, QMIX: Monotonic Value Function </a:t>
            </a:r>
            <a:r>
              <a:rPr lang="en-US" dirty="0" err="1"/>
              <a:t>Factorisation</a:t>
            </a:r>
            <a:r>
              <a:rPr lang="en-US" dirty="0"/>
              <a:t> for Deep Multi-Agent Reinforcement Learning - http://proceedings.mlr.press/v80/rashid18a/rashid18a.pdf</a:t>
            </a:r>
          </a:p>
          <a:p>
            <a:pPr marL="342900" indent="-342900">
              <a:buFont typeface="Arial" panose="020B0604020202020204" pitchFamily="34" charset="0"/>
              <a:buChar char="•"/>
            </a:pPr>
            <a:r>
              <a:rPr lang="en-US" dirty="0"/>
              <a:t>Rashid, T., et al., 2020, Weighted QMIX: Expanding Monotonic Value Function </a:t>
            </a:r>
            <a:r>
              <a:rPr lang="en-US" dirty="0" err="1"/>
              <a:t>Factorisation</a:t>
            </a:r>
            <a:r>
              <a:rPr lang="en-US" dirty="0"/>
              <a:t> for Deep Multi-Agent Reinforcement Learning</a:t>
            </a:r>
          </a:p>
        </p:txBody>
      </p:sp>
    </p:spTree>
    <p:extLst>
      <p:ext uri="{BB962C8B-B14F-4D97-AF65-F5344CB8AC3E}">
        <p14:creationId xmlns:p14="http://schemas.microsoft.com/office/powerpoint/2010/main" val="3136710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4574-39EA-4F9D-BEE2-163193B98DAB}"/>
              </a:ext>
            </a:extLst>
          </p:cNvPr>
          <p:cNvSpPr>
            <a:spLocks noGrp="1"/>
          </p:cNvSpPr>
          <p:nvPr>
            <p:ph type="title"/>
          </p:nvPr>
        </p:nvSpPr>
        <p:spPr/>
        <p:txBody>
          <a:bodyPr/>
          <a:lstStyle/>
          <a:p>
            <a:r>
              <a:rPr lang="en-US" dirty="0" err="1"/>
              <a:t>QMix</a:t>
            </a:r>
            <a:endParaRPr lang="en-US" dirty="0"/>
          </a:p>
        </p:txBody>
      </p:sp>
      <p:pic>
        <p:nvPicPr>
          <p:cNvPr id="5" name="Picture 4">
            <a:extLst>
              <a:ext uri="{FF2B5EF4-FFF2-40B4-BE49-F238E27FC236}">
                <a16:creationId xmlns:a16="http://schemas.microsoft.com/office/drawing/2014/main" id="{0658A260-C61C-42A3-9FC5-2CF72750174F}"/>
              </a:ext>
            </a:extLst>
          </p:cNvPr>
          <p:cNvPicPr>
            <a:picLocks noChangeAspect="1"/>
          </p:cNvPicPr>
          <p:nvPr/>
        </p:nvPicPr>
        <p:blipFill>
          <a:blip r:embed="rId2"/>
          <a:stretch>
            <a:fillRect/>
          </a:stretch>
        </p:blipFill>
        <p:spPr>
          <a:xfrm>
            <a:off x="1966912" y="1785983"/>
            <a:ext cx="6645865" cy="4338592"/>
          </a:xfrm>
          <a:prstGeom prst="rect">
            <a:avLst/>
          </a:prstGeom>
        </p:spPr>
      </p:pic>
    </p:spTree>
    <p:extLst>
      <p:ext uri="{BB962C8B-B14F-4D97-AF65-F5344CB8AC3E}">
        <p14:creationId xmlns:p14="http://schemas.microsoft.com/office/powerpoint/2010/main" val="3409845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E917-A0B7-4163-9BFD-3E01FE3E5E6D}"/>
              </a:ext>
            </a:extLst>
          </p:cNvPr>
          <p:cNvSpPr>
            <a:spLocks noGrp="1"/>
          </p:cNvSpPr>
          <p:nvPr>
            <p:ph type="title"/>
          </p:nvPr>
        </p:nvSpPr>
        <p:spPr>
          <a:xfrm>
            <a:off x="478369" y="144001"/>
            <a:ext cx="9169401" cy="555840"/>
          </a:xfrm>
        </p:spPr>
        <p:txBody>
          <a:bodyPr anchor="t">
            <a:normAutofit/>
          </a:bodyPr>
          <a:lstStyle/>
          <a:p>
            <a:r>
              <a:rPr lang="en-US" dirty="0" err="1"/>
              <a:t>Qmix</a:t>
            </a:r>
            <a:r>
              <a:rPr lang="en-US" dirty="0"/>
              <a:t> [Rashid 2018] [Rashid 2020]</a:t>
            </a:r>
          </a:p>
        </p:txBody>
      </p:sp>
      <p:pic>
        <p:nvPicPr>
          <p:cNvPr id="5" name="Picture 4">
            <a:extLst>
              <a:ext uri="{FF2B5EF4-FFF2-40B4-BE49-F238E27FC236}">
                <a16:creationId xmlns:a16="http://schemas.microsoft.com/office/drawing/2014/main" id="{98566DB2-DAB8-4CAB-B7EE-772EA8B62E8D}"/>
              </a:ext>
            </a:extLst>
          </p:cNvPr>
          <p:cNvPicPr>
            <a:picLocks noChangeAspect="1"/>
          </p:cNvPicPr>
          <p:nvPr/>
        </p:nvPicPr>
        <p:blipFill>
          <a:blip r:embed="rId3"/>
          <a:stretch>
            <a:fillRect/>
          </a:stretch>
        </p:blipFill>
        <p:spPr>
          <a:xfrm>
            <a:off x="906304" y="1035720"/>
            <a:ext cx="10617516" cy="4273550"/>
          </a:xfrm>
          <a:prstGeom prst="rect">
            <a:avLst/>
          </a:prstGeom>
          <a:noFill/>
        </p:spPr>
      </p:pic>
      <p:sp>
        <p:nvSpPr>
          <p:cNvPr id="7" name="TextBox 6">
            <a:extLst>
              <a:ext uri="{FF2B5EF4-FFF2-40B4-BE49-F238E27FC236}">
                <a16:creationId xmlns:a16="http://schemas.microsoft.com/office/drawing/2014/main" id="{7D97C87F-E29E-457B-8B31-99C2122BFB87}"/>
              </a:ext>
            </a:extLst>
          </p:cNvPr>
          <p:cNvSpPr txBox="1"/>
          <p:nvPr/>
        </p:nvSpPr>
        <p:spPr bwMode="gray">
          <a:xfrm>
            <a:off x="1517954" y="5513670"/>
            <a:ext cx="9394215" cy="1200329"/>
          </a:xfrm>
          <a:prstGeom prst="rect">
            <a:avLst/>
          </a:prstGeom>
          <a:solidFill>
            <a:schemeClr val="bg1">
              <a:lumMod val="95000"/>
            </a:schemeClr>
          </a:solidFill>
        </p:spPr>
        <p:txBody>
          <a:bodyPr wrap="square">
            <a:spAutoFit/>
          </a:bodyPr>
          <a:lstStyle/>
          <a:p>
            <a:pPr marL="342900" indent="-342900">
              <a:buAutoNum type="alphaLcParenBoth"/>
            </a:pPr>
            <a:r>
              <a:rPr lang="en-US" dirty="0">
                <a:effectLst/>
                <a:latin typeface="Arial" panose="020B0604020202020204" pitchFamily="34" charset="0"/>
              </a:rPr>
              <a:t>Mixing network structure. In red are the hypernetworks that produce the weights and biases for mixing network layers shown in blue. </a:t>
            </a:r>
          </a:p>
          <a:p>
            <a:r>
              <a:rPr lang="en-US" dirty="0">
                <a:effectLst/>
                <a:latin typeface="Arial" panose="020B0604020202020204" pitchFamily="34" charset="0"/>
              </a:rPr>
              <a:t>(b) The overall QMIX architecture. </a:t>
            </a:r>
          </a:p>
          <a:p>
            <a:r>
              <a:rPr lang="en-US" dirty="0">
                <a:effectLst/>
                <a:latin typeface="Arial" panose="020B0604020202020204" pitchFamily="34" charset="0"/>
              </a:rPr>
              <a:t>(c) Agent network structure</a:t>
            </a:r>
            <a:endParaRPr lang="en-US" dirty="0"/>
          </a:p>
        </p:txBody>
      </p:sp>
    </p:spTree>
    <p:extLst>
      <p:ext uri="{BB962C8B-B14F-4D97-AF65-F5344CB8AC3E}">
        <p14:creationId xmlns:p14="http://schemas.microsoft.com/office/powerpoint/2010/main" val="37144521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4EAE-6822-4122-9349-DC57E9BAA4E8}"/>
              </a:ext>
            </a:extLst>
          </p:cNvPr>
          <p:cNvSpPr>
            <a:spLocks noGrp="1"/>
          </p:cNvSpPr>
          <p:nvPr>
            <p:ph type="ctrTitle"/>
          </p:nvPr>
        </p:nvSpPr>
        <p:spPr>
          <a:xfrm>
            <a:off x="481543" y="3501292"/>
            <a:ext cx="11228913" cy="2210297"/>
          </a:xfrm>
        </p:spPr>
        <p:txBody>
          <a:bodyPr/>
          <a:lstStyle/>
          <a:p>
            <a:r>
              <a:rPr lang="en-US" dirty="0"/>
              <a:t>End</a:t>
            </a:r>
          </a:p>
        </p:txBody>
      </p:sp>
    </p:spTree>
    <p:extLst>
      <p:ext uri="{BB962C8B-B14F-4D97-AF65-F5344CB8AC3E}">
        <p14:creationId xmlns:p14="http://schemas.microsoft.com/office/powerpoint/2010/main" val="3088438034"/>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979D-B5C0-4508-9A4B-C09E7DB1DB13}"/>
              </a:ext>
            </a:extLst>
          </p:cNvPr>
          <p:cNvSpPr>
            <a:spLocks noGrp="1"/>
          </p:cNvSpPr>
          <p:nvPr>
            <p:ph type="title"/>
          </p:nvPr>
        </p:nvSpPr>
        <p:spPr/>
        <p:txBody>
          <a:bodyPr/>
          <a:lstStyle/>
          <a:p>
            <a:r>
              <a:rPr lang="en-US" dirty="0"/>
              <a:t>Brief Taxonomy of RL Methods</a:t>
            </a:r>
          </a:p>
        </p:txBody>
      </p:sp>
      <p:pic>
        <p:nvPicPr>
          <p:cNvPr id="5" name="Picture 4">
            <a:extLst>
              <a:ext uri="{FF2B5EF4-FFF2-40B4-BE49-F238E27FC236}">
                <a16:creationId xmlns:a16="http://schemas.microsoft.com/office/drawing/2014/main" id="{C1C63AFA-D010-4DDB-B4FA-BE38317BA4D1}"/>
              </a:ext>
            </a:extLst>
          </p:cNvPr>
          <p:cNvPicPr>
            <a:picLocks noChangeAspect="1"/>
          </p:cNvPicPr>
          <p:nvPr/>
        </p:nvPicPr>
        <p:blipFill rotWithShape="1">
          <a:blip r:embed="rId2"/>
          <a:srcRect t="11303"/>
          <a:stretch/>
        </p:blipFill>
        <p:spPr>
          <a:xfrm>
            <a:off x="1506247" y="1253837"/>
            <a:ext cx="8710613" cy="4577260"/>
          </a:xfrm>
          <a:prstGeom prst="rect">
            <a:avLst/>
          </a:prstGeom>
        </p:spPr>
      </p:pic>
    </p:spTree>
    <p:extLst>
      <p:ext uri="{BB962C8B-B14F-4D97-AF65-F5344CB8AC3E}">
        <p14:creationId xmlns:p14="http://schemas.microsoft.com/office/powerpoint/2010/main" val="417439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2B78-96E8-4C4D-A867-F5988A72AA26}"/>
              </a:ext>
            </a:extLst>
          </p:cNvPr>
          <p:cNvSpPr>
            <a:spLocks noGrp="1"/>
          </p:cNvSpPr>
          <p:nvPr>
            <p:ph type="title"/>
          </p:nvPr>
        </p:nvSpPr>
        <p:spPr/>
        <p:txBody>
          <a:bodyPr/>
          <a:lstStyle/>
          <a:p>
            <a:r>
              <a:rPr lang="en-US" dirty="0"/>
              <a:t>Resources used</a:t>
            </a:r>
          </a:p>
        </p:txBody>
      </p:sp>
      <p:sp>
        <p:nvSpPr>
          <p:cNvPr id="3" name="Content Placeholder 2">
            <a:extLst>
              <a:ext uri="{FF2B5EF4-FFF2-40B4-BE49-F238E27FC236}">
                <a16:creationId xmlns:a16="http://schemas.microsoft.com/office/drawing/2014/main" id="{FCDC9308-C462-436F-9B6B-7264F325A2AE}"/>
              </a:ext>
            </a:extLst>
          </p:cNvPr>
          <p:cNvSpPr>
            <a:spLocks noGrp="1"/>
          </p:cNvSpPr>
          <p:nvPr>
            <p:ph idx="1"/>
          </p:nvPr>
        </p:nvSpPr>
        <p:spPr>
          <a:xfrm>
            <a:off x="803563" y="779183"/>
            <a:ext cx="8271164" cy="5510781"/>
          </a:xfrm>
        </p:spPr>
        <p:txBody>
          <a:bodyPr>
            <a:noAutofit/>
          </a:bodyPr>
          <a:lstStyle/>
          <a:p>
            <a:pPr marL="0" indent="0">
              <a:buNone/>
            </a:pPr>
            <a:endParaRPr lang="en-US" sz="1600" dirty="0"/>
          </a:p>
          <a:p>
            <a:pPr marL="0" indent="0">
              <a:buNone/>
            </a:pPr>
            <a:r>
              <a:rPr lang="en-US" sz="1600" dirty="0"/>
              <a:t>Sutton, R. S., &amp; </a:t>
            </a:r>
            <a:r>
              <a:rPr lang="en-US" sz="1600" dirty="0" err="1"/>
              <a:t>Barto</a:t>
            </a:r>
            <a:r>
              <a:rPr lang="en-US" sz="1600" dirty="0"/>
              <a:t>, A. G. (2015).</a:t>
            </a:r>
            <a:r>
              <a:rPr lang="en-US" sz="1600" b="1" dirty="0"/>
              <a:t> </a:t>
            </a:r>
            <a:r>
              <a:rPr lang="en-US" sz="1600" b="1" i="1" dirty="0"/>
              <a:t>Reinforcement learning: An introduction</a:t>
            </a:r>
            <a:r>
              <a:rPr lang="en-US" sz="1600" dirty="0"/>
              <a:t>. MIT press. </a:t>
            </a:r>
            <a:r>
              <a:rPr lang="en-US" sz="1600" dirty="0">
                <a:hlinkClick r:id="rId3"/>
              </a:rPr>
              <a:t>http://richsutton.com</a:t>
            </a:r>
            <a:endParaRPr lang="en-US" sz="1600" dirty="0"/>
          </a:p>
          <a:p>
            <a:pPr marL="0" indent="0">
              <a:buNone/>
            </a:pPr>
            <a:endParaRPr lang="en-US" sz="1600" dirty="0"/>
          </a:p>
          <a:p>
            <a:r>
              <a:rPr lang="en-US" sz="1600" dirty="0"/>
              <a:t>Csaba </a:t>
            </a:r>
            <a:r>
              <a:rPr lang="en-US" sz="1600" dirty="0" err="1"/>
              <a:t>Szepesvári</a:t>
            </a:r>
            <a:r>
              <a:rPr lang="en-US" sz="1600" dirty="0"/>
              <a:t> (2010). </a:t>
            </a:r>
            <a:r>
              <a:rPr lang="en-US" sz="1600" b="1" i="1" dirty="0"/>
              <a:t>Algorithms for reinforcement learning </a:t>
            </a:r>
            <a:r>
              <a:rPr lang="en-US" sz="1600" dirty="0"/>
              <a:t>Morgan and Claypool. </a:t>
            </a:r>
            <a:r>
              <a:rPr lang="en-US" sz="1600" dirty="0">
                <a:hlinkClick r:id="rId4"/>
              </a:rPr>
              <a:t>https://sites.ualberta.ca/~szepesva/rlbook.html</a:t>
            </a:r>
            <a:endParaRPr lang="en-US" sz="1600" dirty="0"/>
          </a:p>
          <a:p>
            <a:pPr>
              <a:spcBef>
                <a:spcPts val="300"/>
              </a:spcBef>
              <a:spcAft>
                <a:spcPts val="300"/>
              </a:spcAft>
              <a:buClr>
                <a:schemeClr val="accent1"/>
              </a:buClr>
              <a:buSzPct val="90000"/>
            </a:pPr>
            <a:endParaRPr lang="en-US" sz="1400" b="1" dirty="0"/>
          </a:p>
          <a:p>
            <a:pPr>
              <a:spcBef>
                <a:spcPts val="300"/>
              </a:spcBef>
              <a:spcAft>
                <a:spcPts val="300"/>
              </a:spcAft>
              <a:buClr>
                <a:schemeClr val="accent1"/>
              </a:buClr>
              <a:buSzPct val="90000"/>
            </a:pPr>
            <a:endParaRPr lang="en-US" sz="1400" b="1" dirty="0"/>
          </a:p>
          <a:p>
            <a:pPr>
              <a:spcBef>
                <a:spcPts val="300"/>
              </a:spcBef>
              <a:spcAft>
                <a:spcPts val="300"/>
              </a:spcAft>
              <a:buClr>
                <a:schemeClr val="accent1"/>
              </a:buClr>
              <a:buSzPct val="90000"/>
            </a:pPr>
            <a:r>
              <a:rPr lang="en-US" sz="1400" b="1" dirty="0"/>
              <a:t>Lectures at UCL from DeepMind Research Scientists:</a:t>
            </a:r>
          </a:p>
          <a:p>
            <a:pPr marL="285750" indent="-285750">
              <a:spcBef>
                <a:spcPts val="300"/>
              </a:spcBef>
              <a:spcAft>
                <a:spcPts val="300"/>
              </a:spcAft>
              <a:buClr>
                <a:schemeClr val="accent1"/>
              </a:buClr>
              <a:buSzPct val="90000"/>
              <a:buFont typeface="Arial" panose="020B0604020202020204" pitchFamily="34" charset="0"/>
              <a:buChar char="•"/>
            </a:pPr>
            <a:r>
              <a:rPr lang="en-US" sz="1400" dirty="0"/>
              <a:t>David Silver, 2015, </a:t>
            </a:r>
            <a:r>
              <a:rPr lang="en-US" sz="1400" dirty="0">
                <a:hlinkClick r:id="rId5"/>
              </a:rPr>
              <a:t>https://www.davidsilver.uk/wp-content/uploads/2020/03/MC-TD.pdf</a:t>
            </a:r>
            <a:endParaRPr lang="en-US" sz="1400" dirty="0"/>
          </a:p>
          <a:p>
            <a:pPr marL="285750" indent="-285750">
              <a:spcBef>
                <a:spcPts val="300"/>
              </a:spcBef>
              <a:spcAft>
                <a:spcPts val="300"/>
              </a:spcAft>
              <a:buClr>
                <a:schemeClr val="accent1"/>
              </a:buClr>
              <a:buSzPct val="90000"/>
              <a:buFont typeface="Arial" panose="020B0604020202020204" pitchFamily="34" charset="0"/>
              <a:buChar char="•"/>
            </a:pPr>
            <a:r>
              <a:rPr lang="en-US" sz="1400" dirty="0" err="1"/>
              <a:t>Hado</a:t>
            </a:r>
            <a:r>
              <a:rPr lang="en-US" sz="1400" dirty="0"/>
              <a:t> Van </a:t>
            </a:r>
            <a:r>
              <a:rPr lang="en-US" sz="1400" dirty="0" err="1"/>
              <a:t>Hansselt</a:t>
            </a:r>
            <a:r>
              <a:rPr lang="en-US" sz="1400" dirty="0"/>
              <a:t>, 2018 </a:t>
            </a:r>
            <a:r>
              <a:rPr lang="en-US" sz="1400" dirty="0">
                <a:hlinkClick r:id="rId6"/>
              </a:rPr>
              <a:t>https://www.youtube.com/watch?v=nnxHlg-2WgA&amp;list=PLqYmG7hTraZBKeNJ-JE_eyJHZ7XgBoAyb&amp;index=4</a:t>
            </a:r>
            <a:r>
              <a:rPr lang="en-US" sz="1400" dirty="0"/>
              <a:t> </a:t>
            </a:r>
          </a:p>
          <a:p>
            <a:pPr marL="457200" lvl="1" indent="0">
              <a:buNone/>
            </a:pPr>
            <a:endParaRPr lang="en-US" sz="1600" dirty="0"/>
          </a:p>
        </p:txBody>
      </p:sp>
      <p:pic>
        <p:nvPicPr>
          <p:cNvPr id="4" name="Picture 3">
            <a:extLst>
              <a:ext uri="{FF2B5EF4-FFF2-40B4-BE49-F238E27FC236}">
                <a16:creationId xmlns:a16="http://schemas.microsoft.com/office/drawing/2014/main" id="{00D7F70F-E59A-45CA-8D4D-E2A12E645DC2}"/>
              </a:ext>
            </a:extLst>
          </p:cNvPr>
          <p:cNvPicPr>
            <a:picLocks noChangeAspect="1"/>
          </p:cNvPicPr>
          <p:nvPr/>
        </p:nvPicPr>
        <p:blipFill>
          <a:blip r:embed="rId7"/>
          <a:stretch>
            <a:fillRect/>
          </a:stretch>
        </p:blipFill>
        <p:spPr>
          <a:xfrm>
            <a:off x="8100659" y="507383"/>
            <a:ext cx="1336034" cy="1705333"/>
          </a:xfrm>
          <a:prstGeom prst="rect">
            <a:avLst/>
          </a:prstGeom>
          <a:ln>
            <a:solidFill>
              <a:schemeClr val="bg1">
                <a:lumMod val="75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7" name="Picture 6" descr="A picture containing photo, black, sitting, computer&#10;&#10;Description automatically generated">
            <a:extLst>
              <a:ext uri="{FF2B5EF4-FFF2-40B4-BE49-F238E27FC236}">
                <a16:creationId xmlns:a16="http://schemas.microsoft.com/office/drawing/2014/main" id="{252F4A30-37D7-4915-9446-DBB17BE0B9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29804" y="2411716"/>
            <a:ext cx="1336034" cy="1645362"/>
          </a:xfrm>
          <a:prstGeom prst="rect">
            <a:avLst/>
          </a:prstGeom>
          <a:ln>
            <a:solidFill>
              <a:schemeClr val="bg1">
                <a:lumMod val="75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026" name="Picture 2">
            <a:extLst>
              <a:ext uri="{FF2B5EF4-FFF2-40B4-BE49-F238E27FC236}">
                <a16:creationId xmlns:a16="http://schemas.microsoft.com/office/drawing/2014/main" id="{A1744968-8C4D-4CC1-99D8-EE834FEB2E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75622" y="4959928"/>
            <a:ext cx="2241760" cy="53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15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3258-8700-44F9-8415-26D72AB4CD1E}"/>
              </a:ext>
            </a:extLst>
          </p:cNvPr>
          <p:cNvSpPr>
            <a:spLocks noGrp="1"/>
          </p:cNvSpPr>
          <p:nvPr>
            <p:ph type="title"/>
          </p:nvPr>
        </p:nvSpPr>
        <p:spPr/>
        <p:txBody>
          <a:bodyPr/>
          <a:lstStyle/>
          <a:p>
            <a:r>
              <a:rPr lang="en-US" dirty="0"/>
              <a:t>Basic concepts - Structure</a:t>
            </a:r>
          </a:p>
        </p:txBody>
      </p:sp>
      <p:sp>
        <p:nvSpPr>
          <p:cNvPr id="3" name="Content Placeholder 2">
            <a:extLst>
              <a:ext uri="{FF2B5EF4-FFF2-40B4-BE49-F238E27FC236}">
                <a16:creationId xmlns:a16="http://schemas.microsoft.com/office/drawing/2014/main" id="{2453BF2A-7E5D-4A6D-AF0D-DBBD731228B9}"/>
              </a:ext>
            </a:extLst>
          </p:cNvPr>
          <p:cNvSpPr>
            <a:spLocks noGrp="1"/>
          </p:cNvSpPr>
          <p:nvPr>
            <p:ph idx="1"/>
          </p:nvPr>
        </p:nvSpPr>
        <p:spPr>
          <a:xfrm>
            <a:off x="478369" y="1213308"/>
            <a:ext cx="11473384" cy="5111292"/>
          </a:xfrm>
        </p:spPr>
        <p:txBody>
          <a:bodyPr>
            <a:normAutofit/>
          </a:bodyPr>
          <a:lstStyle/>
          <a:p>
            <a:r>
              <a:rPr lang="en-US" u="sng" dirty="0"/>
              <a:t>Agent:</a:t>
            </a:r>
            <a:r>
              <a:rPr lang="en-US" dirty="0"/>
              <a:t> external to the environment, take actions and has access to external states</a:t>
            </a:r>
            <a:endParaRPr lang="en-US" u="sng" dirty="0"/>
          </a:p>
          <a:p>
            <a:r>
              <a:rPr lang="en-US" u="sng" dirty="0"/>
              <a:t>Environment:</a:t>
            </a:r>
            <a:r>
              <a:rPr lang="en-US" dirty="0"/>
              <a:t> constrains the agent, has hidden and visible states</a:t>
            </a:r>
            <a:endParaRPr lang="en-US" u="sng" dirty="0"/>
          </a:p>
          <a:p>
            <a:r>
              <a:rPr lang="en-US" u="sng" dirty="0"/>
              <a:t>State</a:t>
            </a:r>
            <a:r>
              <a:rPr lang="en-US" dirty="0"/>
              <a:t>: visible information about the environment after an action was taken</a:t>
            </a:r>
          </a:p>
          <a:p>
            <a:r>
              <a:rPr lang="en-US" u="sng" dirty="0"/>
              <a:t>Reward</a:t>
            </a:r>
            <a:r>
              <a:rPr lang="en-US" dirty="0"/>
              <a:t>: value obtained after taking an action or being at a state</a:t>
            </a:r>
          </a:p>
          <a:p>
            <a:r>
              <a:rPr lang="en-US" u="sng" dirty="0"/>
              <a:t>Action</a:t>
            </a:r>
            <a:r>
              <a:rPr lang="en-US" dirty="0"/>
              <a:t>: taken by an agent, might cause a change in state</a:t>
            </a:r>
          </a:p>
          <a:p>
            <a:r>
              <a:rPr lang="en-US" u="sng" dirty="0"/>
              <a:t>Goal</a:t>
            </a:r>
            <a:r>
              <a:rPr lang="en-US" dirty="0"/>
              <a:t>: Maximize rewards by using an optimal policy</a:t>
            </a:r>
          </a:p>
          <a:p>
            <a:r>
              <a:rPr lang="en-US" u="sng" dirty="0"/>
              <a:t>Policy</a:t>
            </a:r>
            <a:r>
              <a:rPr lang="en-US" dirty="0"/>
              <a:t>: set of state action pairs </a:t>
            </a:r>
          </a:p>
          <a:p>
            <a:r>
              <a:rPr lang="en-US" u="sng" dirty="0"/>
              <a:t>Markov property</a:t>
            </a:r>
            <a:r>
              <a:rPr lang="en-US" dirty="0"/>
              <a:t>: we only need to know the current state to predict the next state</a:t>
            </a:r>
          </a:p>
          <a:p>
            <a:pPr marL="0" indent="0">
              <a:buNone/>
            </a:pPr>
            <a:endParaRPr lang="en-US" dirty="0"/>
          </a:p>
        </p:txBody>
      </p:sp>
    </p:spTree>
    <p:extLst>
      <p:ext uri="{BB962C8B-B14F-4D97-AF65-F5344CB8AC3E}">
        <p14:creationId xmlns:p14="http://schemas.microsoft.com/office/powerpoint/2010/main" val="160235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223F-BDAE-4996-9F1B-80F402D953A0}"/>
              </a:ext>
            </a:extLst>
          </p:cNvPr>
          <p:cNvSpPr>
            <a:spLocks noGrp="1"/>
          </p:cNvSpPr>
          <p:nvPr>
            <p:ph type="title"/>
          </p:nvPr>
        </p:nvSpPr>
        <p:spPr/>
        <p:txBody>
          <a:bodyPr/>
          <a:lstStyle/>
          <a:p>
            <a:r>
              <a:rPr lang="pt-BR" dirty="0"/>
              <a:t>Agent and Environment Interaction</a:t>
            </a:r>
            <a:endParaRPr lang="en-US" dirty="0"/>
          </a:p>
        </p:txBody>
      </p:sp>
      <p:sp>
        <p:nvSpPr>
          <p:cNvPr id="4" name="Rectangle 3">
            <a:extLst>
              <a:ext uri="{FF2B5EF4-FFF2-40B4-BE49-F238E27FC236}">
                <a16:creationId xmlns:a16="http://schemas.microsoft.com/office/drawing/2014/main" id="{6299377B-46B6-4331-9DBA-26DF383D806B}"/>
              </a:ext>
            </a:extLst>
          </p:cNvPr>
          <p:cNvSpPr/>
          <p:nvPr/>
        </p:nvSpPr>
        <p:spPr>
          <a:xfrm>
            <a:off x="6312310" y="2347621"/>
            <a:ext cx="3008671" cy="988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Environment</a:t>
            </a:r>
            <a:endParaRPr lang="en-US" dirty="0"/>
          </a:p>
        </p:txBody>
      </p:sp>
      <p:sp>
        <p:nvSpPr>
          <p:cNvPr id="5" name="Rectangle 4">
            <a:extLst>
              <a:ext uri="{FF2B5EF4-FFF2-40B4-BE49-F238E27FC236}">
                <a16:creationId xmlns:a16="http://schemas.microsoft.com/office/drawing/2014/main" id="{D51D5342-A891-46F2-A567-7279DF783789}"/>
              </a:ext>
            </a:extLst>
          </p:cNvPr>
          <p:cNvSpPr/>
          <p:nvPr/>
        </p:nvSpPr>
        <p:spPr>
          <a:xfrm>
            <a:off x="1944330" y="2347621"/>
            <a:ext cx="3008671" cy="988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Agent</a:t>
            </a:r>
            <a:endParaRPr lang="en-US" dirty="0"/>
          </a:p>
        </p:txBody>
      </p:sp>
      <p:cxnSp>
        <p:nvCxnSpPr>
          <p:cNvPr id="7" name="Connector: Elbow 6">
            <a:extLst>
              <a:ext uri="{FF2B5EF4-FFF2-40B4-BE49-F238E27FC236}">
                <a16:creationId xmlns:a16="http://schemas.microsoft.com/office/drawing/2014/main" id="{120FB552-6DBF-472C-83C7-C9D78A4D4261}"/>
              </a:ext>
            </a:extLst>
          </p:cNvPr>
          <p:cNvCxnSpPr>
            <a:cxnSpLocks/>
          </p:cNvCxnSpPr>
          <p:nvPr/>
        </p:nvCxnSpPr>
        <p:spPr>
          <a:xfrm rot="5400000">
            <a:off x="5687603" y="1039368"/>
            <a:ext cx="3175" cy="4608666"/>
          </a:xfrm>
          <a:prstGeom prst="bentConnector3">
            <a:avLst>
              <a:gd name="adj1" fmla="val 36564504"/>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D63F60F1-4FE2-499B-B59A-9234F878EF80}"/>
              </a:ext>
            </a:extLst>
          </p:cNvPr>
          <p:cNvCxnSpPr>
            <a:cxnSpLocks/>
            <a:stCxn id="5" idx="0"/>
            <a:endCxn id="4" idx="0"/>
          </p:cNvCxnSpPr>
          <p:nvPr/>
        </p:nvCxnSpPr>
        <p:spPr>
          <a:xfrm rot="5400000" flipH="1" flipV="1">
            <a:off x="5632656" y="163631"/>
            <a:ext cx="12700" cy="4367980"/>
          </a:xfrm>
          <a:prstGeom prst="bentConnector3">
            <a:avLst>
              <a:gd name="adj1" fmla="val 1800000"/>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12220DA-3DDB-4F9D-8365-5ED451C25668}"/>
              </a:ext>
            </a:extLst>
          </p:cNvPr>
          <p:cNvSpPr txBox="1"/>
          <p:nvPr/>
        </p:nvSpPr>
        <p:spPr>
          <a:xfrm>
            <a:off x="5354319" y="1796579"/>
            <a:ext cx="788999" cy="369332"/>
          </a:xfrm>
          <a:prstGeom prst="rect">
            <a:avLst/>
          </a:prstGeom>
          <a:noFill/>
        </p:spPr>
        <p:txBody>
          <a:bodyPr wrap="none" rtlCol="0">
            <a:spAutoFit/>
          </a:bodyPr>
          <a:lstStyle/>
          <a:p>
            <a:r>
              <a:rPr lang="pt-BR" dirty="0"/>
              <a:t>Action</a:t>
            </a:r>
            <a:endParaRPr lang="en-US" dirty="0"/>
          </a:p>
        </p:txBody>
      </p:sp>
      <p:sp>
        <p:nvSpPr>
          <p:cNvPr id="18" name="TextBox 17">
            <a:extLst>
              <a:ext uri="{FF2B5EF4-FFF2-40B4-BE49-F238E27FC236}">
                <a16:creationId xmlns:a16="http://schemas.microsoft.com/office/drawing/2014/main" id="{7AA04F99-D790-4400-AC20-6448DBF84D81}"/>
              </a:ext>
            </a:extLst>
          </p:cNvPr>
          <p:cNvSpPr txBox="1"/>
          <p:nvPr/>
        </p:nvSpPr>
        <p:spPr>
          <a:xfrm>
            <a:off x="5365893" y="3437004"/>
            <a:ext cx="1064256" cy="369332"/>
          </a:xfrm>
          <a:prstGeom prst="rect">
            <a:avLst/>
          </a:prstGeom>
          <a:noFill/>
        </p:spPr>
        <p:txBody>
          <a:bodyPr wrap="square" rtlCol="0">
            <a:spAutoFit/>
          </a:bodyPr>
          <a:lstStyle/>
          <a:p>
            <a:r>
              <a:rPr lang="pt-BR" dirty="0"/>
              <a:t>State</a:t>
            </a:r>
            <a:endParaRPr lang="en-US" dirty="0"/>
          </a:p>
        </p:txBody>
      </p:sp>
      <p:sp>
        <p:nvSpPr>
          <p:cNvPr id="19" name="Rectangle 18">
            <a:extLst>
              <a:ext uri="{FF2B5EF4-FFF2-40B4-BE49-F238E27FC236}">
                <a16:creationId xmlns:a16="http://schemas.microsoft.com/office/drawing/2014/main" id="{58FCE132-E5E3-47D0-912A-8285D8BD854C}"/>
              </a:ext>
            </a:extLst>
          </p:cNvPr>
          <p:cNvSpPr/>
          <p:nvPr/>
        </p:nvSpPr>
        <p:spPr>
          <a:xfrm>
            <a:off x="3141614" y="3293219"/>
            <a:ext cx="353755" cy="520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921DE9-A92A-48E6-B851-89B60DA62EB1}"/>
              </a:ext>
            </a:extLst>
          </p:cNvPr>
          <p:cNvSpPr/>
          <p:nvPr/>
        </p:nvSpPr>
        <p:spPr>
          <a:xfrm>
            <a:off x="3495369" y="3293219"/>
            <a:ext cx="353755" cy="520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FEA85B8D-B759-4450-84E9-08D343E0E81F}"/>
              </a:ext>
            </a:extLst>
          </p:cNvPr>
          <p:cNvCxnSpPr>
            <a:cxnSpLocks/>
            <a:stCxn id="25" idx="2"/>
            <a:endCxn id="20" idx="2"/>
          </p:cNvCxnSpPr>
          <p:nvPr/>
        </p:nvCxnSpPr>
        <p:spPr>
          <a:xfrm rot="5400000">
            <a:off x="5654421" y="1359939"/>
            <a:ext cx="3175" cy="3967522"/>
          </a:xfrm>
          <a:prstGeom prst="bentConnector3">
            <a:avLst>
              <a:gd name="adj1" fmla="val 14035496"/>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9A2B902-BBB0-4EF7-82B8-E48F1EFFBAD0}"/>
              </a:ext>
            </a:extLst>
          </p:cNvPr>
          <p:cNvSpPr/>
          <p:nvPr/>
        </p:nvSpPr>
        <p:spPr>
          <a:xfrm>
            <a:off x="7462891" y="3290044"/>
            <a:ext cx="353755" cy="520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1ACB934-5812-40EF-BA54-2525EDD180D9}"/>
              </a:ext>
            </a:extLst>
          </p:cNvPr>
          <p:cNvSpPr/>
          <p:nvPr/>
        </p:nvSpPr>
        <p:spPr>
          <a:xfrm>
            <a:off x="7816646" y="3290044"/>
            <a:ext cx="353755" cy="520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E07ED96-E835-40A6-8579-13E7F82BB1F0}"/>
              </a:ext>
            </a:extLst>
          </p:cNvPr>
          <p:cNvSpPr txBox="1"/>
          <p:nvPr/>
        </p:nvSpPr>
        <p:spPr>
          <a:xfrm>
            <a:off x="5251407" y="4129867"/>
            <a:ext cx="891911" cy="369332"/>
          </a:xfrm>
          <a:prstGeom prst="rect">
            <a:avLst/>
          </a:prstGeom>
          <a:noFill/>
        </p:spPr>
        <p:txBody>
          <a:bodyPr wrap="none" rtlCol="0">
            <a:spAutoFit/>
          </a:bodyPr>
          <a:lstStyle/>
          <a:p>
            <a:r>
              <a:rPr lang="pt-BR" dirty="0"/>
              <a:t>Reward</a:t>
            </a:r>
            <a:endParaRPr lang="en-US" dirty="0"/>
          </a:p>
        </p:txBody>
      </p:sp>
      <p:sp>
        <p:nvSpPr>
          <p:cNvPr id="33" name="Rectangle 32">
            <a:extLst>
              <a:ext uri="{FF2B5EF4-FFF2-40B4-BE49-F238E27FC236}">
                <a16:creationId xmlns:a16="http://schemas.microsoft.com/office/drawing/2014/main" id="{3BA2B561-1B96-44B3-A262-604D12A23455}"/>
              </a:ext>
            </a:extLst>
          </p:cNvPr>
          <p:cNvSpPr/>
          <p:nvPr/>
        </p:nvSpPr>
        <p:spPr>
          <a:xfrm>
            <a:off x="3278138" y="2360321"/>
            <a:ext cx="353755" cy="520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C9DD813-E73A-47F0-8A92-4037CC0C27F2}"/>
              </a:ext>
            </a:extLst>
          </p:cNvPr>
          <p:cNvSpPr/>
          <p:nvPr/>
        </p:nvSpPr>
        <p:spPr>
          <a:xfrm>
            <a:off x="7646118" y="2360321"/>
            <a:ext cx="353755" cy="520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FAD2D70-71F0-468D-957D-1558BB70E4A5}"/>
              </a:ext>
            </a:extLst>
          </p:cNvPr>
          <p:cNvSpPr txBox="1"/>
          <p:nvPr/>
        </p:nvSpPr>
        <p:spPr>
          <a:xfrm>
            <a:off x="477519" y="4742848"/>
            <a:ext cx="4608667" cy="369332"/>
          </a:xfrm>
          <a:prstGeom prst="rect">
            <a:avLst/>
          </a:prstGeom>
          <a:noFill/>
        </p:spPr>
        <p:txBody>
          <a:bodyPr wrap="square" rtlCol="0">
            <a:spAutoFit/>
          </a:bodyPr>
          <a:lstStyle/>
          <a:p>
            <a:r>
              <a:rPr lang="pt-BR" u="sng" dirty="0"/>
              <a:t>Agent’s Goal</a:t>
            </a:r>
            <a:r>
              <a:rPr lang="pt-BR" dirty="0"/>
              <a:t>: Maximize its reward</a:t>
            </a:r>
          </a:p>
        </p:txBody>
      </p:sp>
      <p:sp>
        <p:nvSpPr>
          <p:cNvPr id="3" name="Rectangle 2">
            <a:extLst>
              <a:ext uri="{FF2B5EF4-FFF2-40B4-BE49-F238E27FC236}">
                <a16:creationId xmlns:a16="http://schemas.microsoft.com/office/drawing/2014/main" id="{53B0BA95-AA97-497D-98AE-917A83BCC873}"/>
              </a:ext>
            </a:extLst>
          </p:cNvPr>
          <p:cNvSpPr/>
          <p:nvPr/>
        </p:nvSpPr>
        <p:spPr>
          <a:xfrm>
            <a:off x="324928" y="5329476"/>
            <a:ext cx="11674549" cy="369332"/>
          </a:xfrm>
          <a:prstGeom prst="rect">
            <a:avLst/>
          </a:prstGeom>
        </p:spPr>
        <p:txBody>
          <a:bodyPr wrap="square">
            <a:spAutoFit/>
          </a:bodyPr>
          <a:lstStyle/>
          <a:p>
            <a:r>
              <a:rPr lang="pt-BR" u="sng" dirty="0"/>
              <a:t>Our Goal</a:t>
            </a:r>
            <a:r>
              <a:rPr lang="pt-BR" dirty="0"/>
              <a:t>: Discover a strategy that allows the agent to achieve its goal under various circumstances</a:t>
            </a:r>
            <a:endParaRPr lang="en-US" dirty="0"/>
          </a:p>
        </p:txBody>
      </p:sp>
      <p:sp>
        <p:nvSpPr>
          <p:cNvPr id="23" name="Rectangle 22">
            <a:extLst>
              <a:ext uri="{FF2B5EF4-FFF2-40B4-BE49-F238E27FC236}">
                <a16:creationId xmlns:a16="http://schemas.microsoft.com/office/drawing/2014/main" id="{0C64EDA0-A8EF-4B26-A703-EE537FD43510}"/>
              </a:ext>
            </a:extLst>
          </p:cNvPr>
          <p:cNvSpPr/>
          <p:nvPr/>
        </p:nvSpPr>
        <p:spPr>
          <a:xfrm>
            <a:off x="446227" y="6097131"/>
            <a:ext cx="3049141" cy="369332"/>
          </a:xfrm>
          <a:prstGeom prst="rect">
            <a:avLst/>
          </a:prstGeom>
        </p:spPr>
        <p:txBody>
          <a:bodyPr wrap="square">
            <a:spAutoFit/>
          </a:bodyPr>
          <a:lstStyle/>
          <a:p>
            <a:r>
              <a:rPr lang="pt-BR" dirty="0"/>
              <a:t>Search, Estimate, Learn</a:t>
            </a: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1A18CA8-E840-46C8-B255-FF3DF309502F}"/>
                  </a:ext>
                </a:extLst>
              </p:cNvPr>
              <p:cNvSpPr/>
              <p:nvPr/>
            </p:nvSpPr>
            <p:spPr>
              <a:xfrm>
                <a:off x="3782858" y="6115847"/>
                <a:ext cx="2001253" cy="400110"/>
              </a:xfrm>
              <a:prstGeom prst="rect">
                <a:avLst/>
              </a:prstGeom>
            </p:spPr>
            <p:txBody>
              <a:bodyPr wrap="square">
                <a:spAutoFit/>
              </a:bodyPr>
              <a:lstStyle/>
              <a:p>
                <a:r>
                  <a:rPr lang="pt-BR" dirty="0"/>
                  <a:t>Policy = </a:t>
                </a:r>
                <a14:m>
                  <m:oMath xmlns:m="http://schemas.openxmlformats.org/officeDocument/2006/math">
                    <m:r>
                      <a:rPr lang="pt-BR"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4" name="Rectangle 23">
                <a:extLst>
                  <a:ext uri="{FF2B5EF4-FFF2-40B4-BE49-F238E27FC236}">
                    <a16:creationId xmlns:a16="http://schemas.microsoft.com/office/drawing/2014/main" id="{A1A18CA8-E840-46C8-B255-FF3DF309502F}"/>
                  </a:ext>
                </a:extLst>
              </p:cNvPr>
              <p:cNvSpPr>
                <a:spLocks noRot="1" noChangeAspect="1" noMove="1" noResize="1" noEditPoints="1" noAdjustHandles="1" noChangeArrowheads="1" noChangeShapeType="1" noTextEdit="1"/>
              </p:cNvSpPr>
              <p:nvPr/>
            </p:nvSpPr>
            <p:spPr>
              <a:xfrm>
                <a:off x="3782858" y="6115847"/>
                <a:ext cx="2001253" cy="400110"/>
              </a:xfrm>
              <a:prstGeom prst="rect">
                <a:avLst/>
              </a:prstGeom>
              <a:blipFill>
                <a:blip r:embed="rId3"/>
                <a:stretch>
                  <a:fillRect l="-2744" t="-1515" b="-21212"/>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004F2E31-1AD2-49B5-B87D-2AE099ED1FE0}"/>
              </a:ext>
            </a:extLst>
          </p:cNvPr>
          <p:cNvSpPr/>
          <p:nvPr/>
        </p:nvSpPr>
        <p:spPr>
          <a:xfrm flipV="1">
            <a:off x="2872130" y="5639853"/>
            <a:ext cx="925874" cy="45719"/>
          </a:xfrm>
          <a:prstGeom prst="rect">
            <a:avLst/>
          </a:prstGeom>
          <a:solidFill>
            <a:srgbClr val="C00000">
              <a:alpha val="3882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59DB5E9-B9FA-43B7-B3CB-FCDD3B17A932}"/>
              </a:ext>
            </a:extLst>
          </p:cNvPr>
          <p:cNvSpPr/>
          <p:nvPr/>
        </p:nvSpPr>
        <p:spPr>
          <a:xfrm>
            <a:off x="7195064" y="6115848"/>
            <a:ext cx="3475393" cy="369332"/>
          </a:xfrm>
          <a:prstGeom prst="rect">
            <a:avLst/>
          </a:prstGeom>
        </p:spPr>
        <p:txBody>
          <a:bodyPr wrap="square">
            <a:spAutoFit/>
          </a:bodyPr>
          <a:lstStyle/>
          <a:p>
            <a:r>
              <a:rPr lang="pt-BR" dirty="0"/>
              <a:t>knowlege about the environment</a:t>
            </a:r>
            <a:endParaRPr lang="en-US" dirty="0"/>
          </a:p>
        </p:txBody>
      </p:sp>
      <p:cxnSp>
        <p:nvCxnSpPr>
          <p:cNvPr id="32" name="Connector: Elbow 31">
            <a:extLst>
              <a:ext uri="{FF2B5EF4-FFF2-40B4-BE49-F238E27FC236}">
                <a16:creationId xmlns:a16="http://schemas.microsoft.com/office/drawing/2014/main" id="{2E2EBF4E-78A2-4184-B027-F37A3DFA488F}"/>
              </a:ext>
            </a:extLst>
          </p:cNvPr>
          <p:cNvCxnSpPr>
            <a:cxnSpLocks/>
            <a:stCxn id="28" idx="0"/>
            <a:endCxn id="24" idx="0"/>
          </p:cNvCxnSpPr>
          <p:nvPr/>
        </p:nvCxnSpPr>
        <p:spPr>
          <a:xfrm rot="16200000" flipH="1">
            <a:off x="3844139" y="5176500"/>
            <a:ext cx="430275" cy="14484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9E389A4-9855-426C-92AB-7DCAF9DB0981}"/>
              </a:ext>
            </a:extLst>
          </p:cNvPr>
          <p:cNvSpPr/>
          <p:nvPr/>
        </p:nvSpPr>
        <p:spPr>
          <a:xfrm flipV="1">
            <a:off x="1641078" y="5639853"/>
            <a:ext cx="925874" cy="45719"/>
          </a:xfrm>
          <a:prstGeom prst="rect">
            <a:avLst/>
          </a:prstGeom>
          <a:solidFill>
            <a:srgbClr val="C00000">
              <a:alpha val="3882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Connector: Elbow 37">
            <a:extLst>
              <a:ext uri="{FF2B5EF4-FFF2-40B4-BE49-F238E27FC236}">
                <a16:creationId xmlns:a16="http://schemas.microsoft.com/office/drawing/2014/main" id="{4F9C9102-7AF6-4DBF-BF40-2ADB40F48051}"/>
              </a:ext>
            </a:extLst>
          </p:cNvPr>
          <p:cNvCxnSpPr>
            <a:cxnSpLocks/>
            <a:stCxn id="37" idx="0"/>
            <a:endCxn id="23" idx="0"/>
          </p:cNvCxnSpPr>
          <p:nvPr/>
        </p:nvCxnSpPr>
        <p:spPr>
          <a:xfrm rot="5400000">
            <a:off x="1831628" y="5824743"/>
            <a:ext cx="411559" cy="1332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28FD6E3-225E-4B77-BE1B-8DBF5215CF3E}"/>
              </a:ext>
            </a:extLst>
          </p:cNvPr>
          <p:cNvSpPr/>
          <p:nvPr/>
        </p:nvSpPr>
        <p:spPr>
          <a:xfrm flipV="1">
            <a:off x="10271050" y="5639852"/>
            <a:ext cx="1590452" cy="45720"/>
          </a:xfrm>
          <a:prstGeom prst="rect">
            <a:avLst/>
          </a:prstGeom>
          <a:solidFill>
            <a:srgbClr val="C00000">
              <a:alpha val="3882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54018D6C-D406-464D-9CAE-5F449CD0D4DE}"/>
              </a:ext>
            </a:extLst>
          </p:cNvPr>
          <p:cNvCxnSpPr>
            <a:cxnSpLocks/>
            <a:stCxn id="42" idx="0"/>
            <a:endCxn id="31" idx="0"/>
          </p:cNvCxnSpPr>
          <p:nvPr/>
        </p:nvCxnSpPr>
        <p:spPr>
          <a:xfrm rot="5400000">
            <a:off x="9784381" y="4833953"/>
            <a:ext cx="430276" cy="21335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8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7F13-FDB2-4207-B2DF-E1B774C10E44}"/>
              </a:ext>
            </a:extLst>
          </p:cNvPr>
          <p:cNvSpPr>
            <a:spLocks noGrp="1"/>
          </p:cNvSpPr>
          <p:nvPr>
            <p:ph type="title"/>
          </p:nvPr>
        </p:nvSpPr>
        <p:spPr/>
        <p:txBody>
          <a:bodyPr/>
          <a:lstStyle/>
          <a:p>
            <a:r>
              <a:rPr lang="en-US" dirty="0"/>
              <a:t>State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3239D-3011-402D-B4E4-17C6654BDEAD}"/>
                  </a:ext>
                </a:extLst>
              </p:cNvPr>
              <p:cNvSpPr>
                <a:spLocks noGrp="1"/>
              </p:cNvSpPr>
              <p:nvPr>
                <p:ph idx="1"/>
              </p:nvPr>
            </p:nvSpPr>
            <p:spPr>
              <a:xfrm>
                <a:off x="478369" y="1213308"/>
                <a:ext cx="11473384" cy="3900042"/>
              </a:xfrm>
            </p:spPr>
            <p:txBody>
              <a:bodyPr>
                <a:normAutofit/>
              </a:bodyPr>
              <a:lstStyle/>
              <a:p>
                <a:r>
                  <a:rPr lang="en-US" dirty="0"/>
                  <a:t>History of observations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𝑡</m:t>
                        </m:r>
                      </m:sub>
                    </m:sSub>
                    <m:r>
                      <a:rPr lang="en-US" i="1">
                        <a:latin typeface="Cambria Math" panose="02040503050406030204" pitchFamily="18" charset="0"/>
                      </a:rPr>
                      <m:t>)</m:t>
                    </m:r>
                  </m:oMath>
                </a14:m>
                <a:endParaRPr lang="en-US" dirty="0"/>
              </a:p>
              <a:p>
                <a:endParaRPr lang="en-US" dirty="0"/>
              </a:p>
              <a:p>
                <a:r>
                  <a:rPr lang="en-US" dirty="0"/>
                  <a:t>The </a:t>
                </a:r>
                <a:r>
                  <a:rPr lang="en-US" u="sng" dirty="0"/>
                  <a:t>state</a:t>
                </a:r>
                <a:r>
                  <a:rPr lang="en-US" dirty="0"/>
                  <a:t> at given time is function of this history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𝑡</m:t>
                        </m:r>
                      </m:sub>
                    </m:sSub>
                    <m:r>
                      <a:rPr lang="pt-BR"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a:p>
              <a:p>
                <a:r>
                  <a:rPr lang="en-US" dirty="0"/>
                  <a:t>	hence, the state summarizes all information needed to make decisions</a:t>
                </a:r>
              </a:p>
              <a:p>
                <a:endParaRPr lang="en-US" dirty="0"/>
              </a:p>
              <a:p>
                <a:r>
                  <a:rPr lang="en-US" u="sng" dirty="0"/>
                  <a:t>Intuition</a:t>
                </a:r>
                <a:r>
                  <a:rPr lang="en-US" dirty="0"/>
                  <a:t> (why is this a good idea?)</a:t>
                </a:r>
              </a:p>
              <a:p>
                <a:pPr marL="342900" indent="-342900">
                  <a:buFont typeface="Arial" panose="020B0604020202020204" pitchFamily="34" charset="0"/>
                  <a:buChar char="•"/>
                </a:pPr>
                <a:r>
                  <a:rPr lang="en-US" dirty="0"/>
                  <a:t>Conditioned on the histories the actions are independent. </a:t>
                </a:r>
              </a:p>
              <a:p>
                <a:pPr marL="342900" indent="-342900">
                  <a:buFont typeface="Arial" panose="020B0604020202020204" pitchFamily="34" charset="0"/>
                  <a:buChar char="•"/>
                </a:pPr>
                <a:r>
                  <a:rPr lang="en-US" dirty="0"/>
                  <a:t>This allows us to factor one decision into small decisions, or actions.</a:t>
                </a:r>
              </a:p>
              <a:p>
                <a:endParaRPr lang="en-US" dirty="0"/>
              </a:p>
            </p:txBody>
          </p:sp>
        </mc:Choice>
        <mc:Fallback>
          <p:sp>
            <p:nvSpPr>
              <p:cNvPr id="3" name="Content Placeholder 2">
                <a:extLst>
                  <a:ext uri="{FF2B5EF4-FFF2-40B4-BE49-F238E27FC236}">
                    <a16:creationId xmlns:a16="http://schemas.microsoft.com/office/drawing/2014/main" id="{FA83239D-3011-402D-B4E4-17C6654BDEAD}"/>
                  </a:ext>
                </a:extLst>
              </p:cNvPr>
              <p:cNvSpPr>
                <a:spLocks noGrp="1" noRot="1" noChangeAspect="1" noMove="1" noResize="1" noEditPoints="1" noAdjustHandles="1" noChangeArrowheads="1" noChangeShapeType="1" noTextEdit="1"/>
              </p:cNvSpPr>
              <p:nvPr>
                <p:ph idx="1"/>
              </p:nvPr>
            </p:nvSpPr>
            <p:spPr>
              <a:xfrm>
                <a:off x="478369" y="1213308"/>
                <a:ext cx="11473384" cy="3900042"/>
              </a:xfrm>
              <a:blipFill>
                <a:blip r:embed="rId2"/>
                <a:stretch>
                  <a:fillRect l="-1275" t="-14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664D461-F65D-44FE-974B-258B66D8E383}"/>
                  </a:ext>
                </a:extLst>
              </p:cNvPr>
              <p:cNvSpPr/>
              <p:nvPr/>
            </p:nvSpPr>
            <p:spPr>
              <a:xfrm>
                <a:off x="3825891" y="5010758"/>
                <a:ext cx="3232999" cy="1131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𝜋</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𝑇</m:t>
                              </m:r>
                            </m:sub>
                          </m:sSub>
                        </m:e>
                      </m:d>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𝑇</m:t>
                          </m:r>
                        </m:sup>
                        <m:e>
                          <m:r>
                            <a:rPr lang="en-US" sz="2400" i="1">
                              <a:latin typeface="Cambria Math" panose="02040503050406030204" pitchFamily="18" charset="0"/>
                              <a:ea typeface="Cambria Math" panose="02040503050406030204" pitchFamily="18" charset="0"/>
                            </a:rPr>
                            <m:t>𝜋</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e>
                          </m:d>
                        </m:e>
                      </m:nary>
                    </m:oMath>
                  </m:oMathPara>
                </a14:m>
                <a:endParaRPr lang="en-US" sz="2400" dirty="0"/>
              </a:p>
            </p:txBody>
          </p:sp>
        </mc:Choice>
        <mc:Fallback xmlns="">
          <p:sp>
            <p:nvSpPr>
              <p:cNvPr id="4" name="Rectangle 3">
                <a:extLst>
                  <a:ext uri="{FF2B5EF4-FFF2-40B4-BE49-F238E27FC236}">
                    <a16:creationId xmlns:a16="http://schemas.microsoft.com/office/drawing/2014/main" id="{1664D461-F65D-44FE-974B-258B66D8E383}"/>
                  </a:ext>
                </a:extLst>
              </p:cNvPr>
              <p:cNvSpPr>
                <a:spLocks noRot="1" noChangeAspect="1" noMove="1" noResize="1" noEditPoints="1" noAdjustHandles="1" noChangeArrowheads="1" noChangeShapeType="1" noTextEdit="1"/>
              </p:cNvSpPr>
              <p:nvPr/>
            </p:nvSpPr>
            <p:spPr>
              <a:xfrm>
                <a:off x="3825891" y="5010758"/>
                <a:ext cx="3232999" cy="11311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586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F3AA-0352-4767-A3D0-80AAB5226982}"/>
              </a:ext>
            </a:extLst>
          </p:cNvPr>
          <p:cNvSpPr>
            <a:spLocks noGrp="1"/>
          </p:cNvSpPr>
          <p:nvPr>
            <p:ph type="title"/>
          </p:nvPr>
        </p:nvSpPr>
        <p:spPr/>
        <p:txBody>
          <a:bodyPr/>
          <a:lstStyle/>
          <a:p>
            <a:r>
              <a:rPr lang="en-US" dirty="0"/>
              <a:t>Markov Property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21683C-8A29-41B8-9F50-8057295E586B}"/>
                  </a:ext>
                </a:extLst>
              </p:cNvPr>
              <p:cNvSpPr>
                <a:spLocks noGrp="1"/>
              </p:cNvSpPr>
              <p:nvPr>
                <p:ph idx="1"/>
              </p:nvPr>
            </p:nvSpPr>
            <p:spPr>
              <a:xfrm>
                <a:off x="478369" y="1213308"/>
                <a:ext cx="11473384" cy="5242910"/>
              </a:xfrm>
            </p:spPr>
            <p:txBody>
              <a:bodyPr>
                <a:normAutofit/>
              </a:bodyPr>
              <a:lstStyle/>
              <a:p>
                <a:pPr marL="0" indent="0" algn="ctr">
                  <a:buNone/>
                </a:pPr>
                <a:r>
                  <a:rPr lang="en-US" dirty="0"/>
                  <a:t>The Future is independent of the Past if we know the Present</a:t>
                </a:r>
              </a:p>
              <a:p>
                <a:pPr algn="ct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en-US" b="0" i="1" smtClean="0">
                              <a:latin typeface="Cambria Math" panose="02040503050406030204" pitchFamily="18" charset="0"/>
                            </a:rPr>
                            <m:t>(</m:t>
                          </m:r>
                          <m:r>
                            <a:rPr lang="pt-BR" b="0" i="1" smtClean="0">
                              <a:latin typeface="Cambria Math" panose="02040503050406030204" pitchFamily="18" charset="0"/>
                            </a:rPr>
                            <m:t>𝑆</m:t>
                          </m:r>
                        </m:e>
                        <m:sub>
                          <m:r>
                            <a:rPr lang="pt-BR" b="0" i="1" smtClean="0">
                              <a:latin typeface="Cambria Math" panose="02040503050406030204" pitchFamily="18" charset="0"/>
                            </a:rPr>
                            <m:t>𝑡</m:t>
                          </m:r>
                          <m:r>
                            <a:rPr lang="pt-BR" b="0" i="1" smtClean="0">
                              <a:latin typeface="Cambria Math" panose="02040503050406030204" pitchFamily="18" charset="0"/>
                            </a:rPr>
                            <m:t>+1</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smtClean="0">
                              <a:latin typeface="Cambria Math" panose="02040503050406030204" pitchFamily="18" charset="0"/>
                            </a:rPr>
                            <m:t>𝑆</m:t>
                          </m:r>
                        </m:e>
                        <m:sub>
                          <m:r>
                            <a:rPr lang="pt-BR" i="1">
                              <a:latin typeface="Cambria Math" panose="02040503050406030204" pitchFamily="18" charset="0"/>
                            </a:rPr>
                            <m:t>𝑡</m:t>
                          </m:r>
                          <m:r>
                            <a:rPr lang="pt-BR" b="0" i="1" smtClean="0">
                              <a:latin typeface="Cambria Math" panose="02040503050406030204" pitchFamily="18" charset="0"/>
                            </a:rPr>
                            <m:t>−</m:t>
                          </m:r>
                          <m:r>
                            <a:rPr lang="pt-BR" i="1">
                              <a:latin typeface="Cambria Math" panose="02040503050406030204" pitchFamily="18" charset="0"/>
                            </a:rPr>
                            <m:t>1</m:t>
                          </m:r>
                          <m:r>
                            <a:rPr lang="pt-BR" b="0" i="1" smtClean="0">
                              <a:latin typeface="Cambria Math" panose="02040503050406030204" pitchFamily="18" charset="0"/>
                            </a:rPr>
                            <m:t> </m:t>
                          </m:r>
                        </m:sub>
                      </m:sSub>
                      <m:r>
                        <a:rPr lang="en-US" b="0" i="1" smtClean="0">
                          <a:latin typeface="Cambria Math" panose="02040503050406030204" pitchFamily="18" charset="0"/>
                        </a:rPr>
                        <m:t>)|</m:t>
                      </m:r>
                      <m:sSub>
                        <m:sSubPr>
                          <m:ctrlPr>
                            <a:rPr lang="pt-BR" i="1">
                              <a:latin typeface="Cambria Math" panose="02040503050406030204" pitchFamily="18" charset="0"/>
                            </a:rPr>
                          </m:ctrlPr>
                        </m:sSubPr>
                        <m:e>
                          <m:r>
                            <a:rPr lang="en-US" b="0" i="1" smtClean="0">
                              <a:latin typeface="Cambria Math" panose="02040503050406030204" pitchFamily="18" charset="0"/>
                            </a:rPr>
                            <m:t> </m:t>
                          </m:r>
                          <m:r>
                            <a:rPr lang="pt-BR" i="1">
                              <a:latin typeface="Cambria Math" panose="02040503050406030204" pitchFamily="18" charset="0"/>
                            </a:rPr>
                            <m:t>𝑆</m:t>
                          </m:r>
                        </m:e>
                        <m:sub>
                          <m:r>
                            <a:rPr lang="pt-BR" i="1">
                              <a:latin typeface="Cambria Math" panose="02040503050406030204" pitchFamily="18" charset="0"/>
                            </a:rPr>
                            <m:t>𝑡</m:t>
                          </m:r>
                        </m:sub>
                      </m:sSub>
                    </m:oMath>
                  </m:oMathPara>
                </a14:m>
                <a:endParaRPr lang="pt-BR" dirty="0"/>
              </a:p>
              <a:p>
                <a:pPr marL="0" indent="0" algn="ctr">
                  <a:buNone/>
                </a:pPr>
                <a:endParaRPr lang="en-US" dirty="0"/>
              </a:p>
              <a:p>
                <a:pPr marL="0" indent="0" algn="ctr">
                  <a:buNone/>
                </a:pPr>
                <a:r>
                  <a:rPr lang="en-US" dirty="0"/>
                  <a:t>Or equivalently</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𝑃</m:t>
                          </m:r>
                          <m:r>
                            <a:rPr lang="pt-BR" b="0" i="1" smtClean="0">
                              <a:latin typeface="Cambria Math" panose="02040503050406030204" pitchFamily="18" charset="0"/>
                            </a:rPr>
                            <m:t>(</m:t>
                          </m:r>
                          <m:r>
                            <a:rPr lang="pt-BR" i="1">
                              <a:latin typeface="Cambria Math" panose="02040503050406030204" pitchFamily="18" charset="0"/>
                            </a:rPr>
                            <m:t>𝑆</m:t>
                          </m:r>
                        </m:e>
                        <m:sub>
                          <m:r>
                            <a:rPr lang="pt-BR" i="1">
                              <a:latin typeface="Cambria Math" panose="02040503050406030204" pitchFamily="18" charset="0"/>
                            </a:rPr>
                            <m:t>𝑡</m:t>
                          </m:r>
                          <m:r>
                            <a:rPr lang="pt-BR" i="1">
                              <a:latin typeface="Cambria Math" panose="02040503050406030204" pitchFamily="18" charset="0"/>
                            </a:rPr>
                            <m:t>+1</m:t>
                          </m:r>
                        </m:sub>
                      </m:sSub>
                      <m:d>
                        <m:dPr>
                          <m:begChr m:val="|"/>
                          <m:ctrlPr>
                            <a:rPr lang="en-US" i="1">
                              <a:latin typeface="Cambria Math" panose="02040503050406030204" pitchFamily="18" charset="0"/>
                            </a:rPr>
                          </m:ctrlPr>
                        </m:dPr>
                        <m:e>
                          <m:sSub>
                            <m:sSubPr>
                              <m:ctrlPr>
                                <a:rPr lang="pt-BR" i="1">
                                  <a:latin typeface="Cambria Math" panose="02040503050406030204" pitchFamily="18" charset="0"/>
                                </a:rPr>
                              </m:ctrlPr>
                            </m:sSubPr>
                            <m:e>
                              <m:r>
                                <a:rPr lang="en-US" i="1">
                                  <a:latin typeface="Cambria Math" panose="02040503050406030204" pitchFamily="18" charset="0"/>
                                </a:rPr>
                                <m:t> </m:t>
                              </m:r>
                              <m:r>
                                <a:rPr lang="pt-BR" i="1">
                                  <a:latin typeface="Cambria Math" panose="02040503050406030204" pitchFamily="18" charset="0"/>
                                </a:rPr>
                                <m:t>𝑆</m:t>
                              </m:r>
                            </m:e>
                            <m:sub>
                              <m:r>
                                <a:rPr lang="pt-BR" i="1">
                                  <a:latin typeface="Cambria Math" panose="02040503050406030204" pitchFamily="18" charset="0"/>
                                </a:rPr>
                                <m:t>𝑡</m:t>
                              </m:r>
                            </m:sub>
                          </m:sSub>
                        </m:e>
                      </m:d>
                      <m:r>
                        <a:rPr lang="pt-BR" b="0" i="1" smtClean="0">
                          <a:latin typeface="Cambria Math" panose="02040503050406030204" pitchFamily="18" charset="0"/>
                        </a:rPr>
                        <m:t> = </m:t>
                      </m:r>
                      <m:sSub>
                        <m:sSubPr>
                          <m:ctrlPr>
                            <a:rPr lang="pt-BR" i="1">
                              <a:latin typeface="Cambria Math" panose="02040503050406030204" pitchFamily="18" charset="0"/>
                            </a:rPr>
                          </m:ctrlPr>
                        </m:sSubPr>
                        <m:e>
                          <m:r>
                            <a:rPr lang="pt-BR" i="1">
                              <a:latin typeface="Cambria Math" panose="02040503050406030204" pitchFamily="18" charset="0"/>
                            </a:rPr>
                            <m:t>𝑃</m:t>
                          </m:r>
                          <m:r>
                            <a:rPr lang="pt-BR" i="1">
                              <a:latin typeface="Cambria Math" panose="02040503050406030204" pitchFamily="18" charset="0"/>
                            </a:rPr>
                            <m:t>(</m:t>
                          </m:r>
                          <m:r>
                            <a:rPr lang="pt-BR" i="1">
                              <a:latin typeface="Cambria Math" panose="02040503050406030204" pitchFamily="18" charset="0"/>
                            </a:rPr>
                            <m:t>𝑆</m:t>
                          </m:r>
                        </m:e>
                        <m:sub>
                          <m:r>
                            <a:rPr lang="pt-BR" i="1">
                              <a:latin typeface="Cambria Math" panose="02040503050406030204" pitchFamily="18" charset="0"/>
                            </a:rPr>
                            <m:t>𝑡</m:t>
                          </m:r>
                          <m:r>
                            <a:rPr lang="pt-BR" i="1">
                              <a:latin typeface="Cambria Math" panose="02040503050406030204" pitchFamily="18" charset="0"/>
                            </a:rPr>
                            <m:t>+1</m:t>
                          </m:r>
                        </m:sub>
                      </m:sSub>
                      <m:d>
                        <m:dPr>
                          <m:begChr m:val="|"/>
                          <m:ctrlPr>
                            <a:rPr lang="en-US" i="1">
                              <a:latin typeface="Cambria Math" panose="02040503050406030204" pitchFamily="18" charset="0"/>
                            </a:rPr>
                          </m:ctrlPr>
                        </m:dPr>
                        <m:e>
                          <m:sSub>
                            <m:sSubPr>
                              <m:ctrlPr>
                                <a:rPr lang="pt-BR" i="1">
                                  <a:latin typeface="Cambria Math" panose="02040503050406030204" pitchFamily="18" charset="0"/>
                                </a:rPr>
                              </m:ctrlPr>
                            </m:sSubPr>
                            <m:e>
                              <m:r>
                                <a:rPr lang="en-US" i="1">
                                  <a:latin typeface="Cambria Math" panose="02040503050406030204" pitchFamily="18" charset="0"/>
                                </a:rPr>
                                <m:t> </m:t>
                              </m:r>
                              <m:r>
                                <a:rPr lang="pt-BR" i="1">
                                  <a:latin typeface="Cambria Math" panose="02040503050406030204" pitchFamily="18" charset="0"/>
                                </a:rPr>
                                <m:t>𝑆</m:t>
                              </m:r>
                            </m:e>
                            <m:sub>
                              <m:r>
                                <a:rPr lang="pt-BR" i="1">
                                  <a:latin typeface="Cambria Math" panose="02040503050406030204" pitchFamily="18" charset="0"/>
                                </a:rPr>
                                <m:t>𝑡</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𝑡</m:t>
                              </m:r>
                              <m:r>
                                <a:rPr lang="pt-BR" i="1">
                                  <a:latin typeface="Cambria Math" panose="02040503050406030204" pitchFamily="18" charset="0"/>
                                </a:rPr>
                                <m:t>−1 </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𝑡</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 </m:t>
                              </m:r>
                            </m:sub>
                          </m:sSub>
                        </m:e>
                      </m:d>
                    </m:oMath>
                  </m:oMathPara>
                </a14:m>
                <a:endParaRPr lang="en-US" dirty="0"/>
              </a:p>
              <a:p>
                <a:pPr marL="0" indent="0">
                  <a:buNone/>
                </a:pPr>
                <a:r>
                  <a:rPr lang="en-US" u="sng" dirty="0"/>
                  <a:t>What are the implications?</a:t>
                </a:r>
                <a:endParaRPr lang="en-US" dirty="0"/>
              </a:p>
              <a:p>
                <a:pPr lvl="1"/>
                <a:r>
                  <a:rPr lang="en-US" dirty="0"/>
                  <a:t>The present state needs to hold all the information necessary to predict the future</a:t>
                </a:r>
              </a:p>
              <a:p>
                <a:pPr lvl="1"/>
                <a:r>
                  <a:rPr lang="en-US" dirty="0"/>
                  <a:t>Future inherently stochastic</a:t>
                </a:r>
              </a:p>
              <a:p>
                <a:pPr lvl="1"/>
                <a:r>
                  <a:rPr lang="en-US" dirty="0"/>
                  <a:t>State space explosion</a:t>
                </a:r>
              </a:p>
            </p:txBody>
          </p:sp>
        </mc:Choice>
        <mc:Fallback xmlns="">
          <p:sp>
            <p:nvSpPr>
              <p:cNvPr id="3" name="Content Placeholder 2">
                <a:extLst>
                  <a:ext uri="{FF2B5EF4-FFF2-40B4-BE49-F238E27FC236}">
                    <a16:creationId xmlns:a16="http://schemas.microsoft.com/office/drawing/2014/main" id="{3E21683C-8A29-41B8-9F50-8057295E586B}"/>
                  </a:ext>
                </a:extLst>
              </p:cNvPr>
              <p:cNvSpPr>
                <a:spLocks noGrp="1" noRot="1" noChangeAspect="1" noMove="1" noResize="1" noEditPoints="1" noAdjustHandles="1" noChangeArrowheads="1" noChangeShapeType="1" noTextEdit="1"/>
              </p:cNvSpPr>
              <p:nvPr>
                <p:ph idx="1"/>
              </p:nvPr>
            </p:nvSpPr>
            <p:spPr>
              <a:xfrm>
                <a:off x="478369" y="1213308"/>
                <a:ext cx="11473384" cy="5242910"/>
              </a:xfrm>
              <a:blipFill>
                <a:blip r:embed="rId2"/>
                <a:stretch>
                  <a:fillRect l="-1275" t="-1047"/>
                </a:stretch>
              </a:blipFill>
            </p:spPr>
            <p:txBody>
              <a:bodyPr/>
              <a:lstStyle/>
              <a:p>
                <a:r>
                  <a:rPr lang="en-US">
                    <a:noFill/>
                  </a:rPr>
                  <a:t> </a:t>
                </a:r>
              </a:p>
            </p:txBody>
          </p:sp>
        </mc:Fallback>
      </mc:AlternateContent>
    </p:spTree>
    <p:extLst>
      <p:ext uri="{BB962C8B-B14F-4D97-AF65-F5344CB8AC3E}">
        <p14:creationId xmlns:p14="http://schemas.microsoft.com/office/powerpoint/2010/main" val="282170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7150-BB6D-4289-8263-77C970E25940}"/>
              </a:ext>
            </a:extLst>
          </p:cNvPr>
          <p:cNvSpPr>
            <a:spLocks noGrp="1"/>
          </p:cNvSpPr>
          <p:nvPr>
            <p:ph type="title"/>
          </p:nvPr>
        </p:nvSpPr>
        <p:spPr/>
        <p:txBody>
          <a:bodyPr/>
          <a:lstStyle/>
          <a:p>
            <a:r>
              <a:rPr lang="en-US" dirty="0"/>
              <a:t>Markov Decision Process</a:t>
            </a:r>
          </a:p>
        </p:txBody>
      </p:sp>
      <p:pic>
        <p:nvPicPr>
          <p:cNvPr id="8" name="Content Placeholder 7">
            <a:extLst>
              <a:ext uri="{FF2B5EF4-FFF2-40B4-BE49-F238E27FC236}">
                <a16:creationId xmlns:a16="http://schemas.microsoft.com/office/drawing/2014/main" id="{805B08DD-9386-46FE-A674-21F481C419AE}"/>
              </a:ext>
            </a:extLst>
          </p:cNvPr>
          <p:cNvPicPr>
            <a:picLocks noGrp="1" noChangeAspect="1"/>
          </p:cNvPicPr>
          <p:nvPr>
            <p:ph idx="1"/>
          </p:nvPr>
        </p:nvPicPr>
        <p:blipFill>
          <a:blip r:embed="rId3"/>
          <a:stretch>
            <a:fillRect/>
          </a:stretch>
        </p:blipFill>
        <p:spPr>
          <a:xfrm>
            <a:off x="942369" y="1528640"/>
            <a:ext cx="7904646" cy="4728013"/>
          </a:xfrm>
          <a:prstGeom prst="rect">
            <a:avLst/>
          </a:prstGeom>
        </p:spPr>
      </p:pic>
      <p:sp>
        <p:nvSpPr>
          <p:cNvPr id="7" name="TextBox 6">
            <a:extLst>
              <a:ext uri="{FF2B5EF4-FFF2-40B4-BE49-F238E27FC236}">
                <a16:creationId xmlns:a16="http://schemas.microsoft.com/office/drawing/2014/main" id="{8E375040-A3FE-4FD6-A1B4-3423FA61E9C3}"/>
              </a:ext>
            </a:extLst>
          </p:cNvPr>
          <p:cNvSpPr txBox="1"/>
          <p:nvPr/>
        </p:nvSpPr>
        <p:spPr>
          <a:xfrm>
            <a:off x="9885218" y="6318526"/>
            <a:ext cx="1967345" cy="369332"/>
          </a:xfrm>
          <a:prstGeom prst="rect">
            <a:avLst/>
          </a:prstGeom>
          <a:noFill/>
        </p:spPr>
        <p:txBody>
          <a:bodyPr wrap="square">
            <a:spAutoFit/>
          </a:bodyPr>
          <a:lstStyle/>
          <a:p>
            <a:r>
              <a:rPr lang="en-US" dirty="0"/>
              <a:t>[</a:t>
            </a:r>
            <a:r>
              <a:rPr lang="en-US" dirty="0" err="1"/>
              <a:t>Whiteson</a:t>
            </a:r>
            <a:r>
              <a:rPr lang="en-US" dirty="0"/>
              <a:t> 2020]</a:t>
            </a:r>
          </a:p>
        </p:txBody>
      </p:sp>
    </p:spTree>
    <p:extLst>
      <p:ext uri="{BB962C8B-B14F-4D97-AF65-F5344CB8AC3E}">
        <p14:creationId xmlns:p14="http://schemas.microsoft.com/office/powerpoint/2010/main" val="3716408384"/>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620</TotalTime>
  <Words>991</Words>
  <Application>Microsoft Office PowerPoint</Application>
  <PresentationFormat>Widescreen</PresentationFormat>
  <Paragraphs>170</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Verdana</vt:lpstr>
      <vt:lpstr>HPI PPT-Template</vt:lpstr>
      <vt:lpstr>Introduction to Multi-Agent Reinforcement Learning</vt:lpstr>
      <vt:lpstr>sources</vt:lpstr>
      <vt:lpstr>Brief Taxonomy of RL Methods</vt:lpstr>
      <vt:lpstr>Resources used</vt:lpstr>
      <vt:lpstr>Basic concepts - Structure</vt:lpstr>
      <vt:lpstr>Agent and Environment Interaction</vt:lpstr>
      <vt:lpstr>State</vt:lpstr>
      <vt:lpstr>Markov Property</vt:lpstr>
      <vt:lpstr>Markov Decision Process</vt:lpstr>
      <vt:lpstr>Multi-Agent MDP</vt:lpstr>
      <vt:lpstr>Hidden Markov Model - HMM</vt:lpstr>
      <vt:lpstr>Partial Observable Markov Decision Process - POMDP</vt:lpstr>
      <vt:lpstr>Decentralized POMDP</vt:lpstr>
      <vt:lpstr>Explore versus Exploit Trade-off </vt:lpstr>
      <vt:lpstr>MARL Algorithms / Architectures</vt:lpstr>
      <vt:lpstr>Naïve Approach: treat others as part of the environment</vt:lpstr>
      <vt:lpstr>Centralized Critics [Lowe 2017][Foerster 2018]</vt:lpstr>
      <vt:lpstr>Factored Value Functions [Gestrin 2003]</vt:lpstr>
      <vt:lpstr>VDN – Value Decomposition Network [Sunehag 2017]</vt:lpstr>
      <vt:lpstr>QMix</vt:lpstr>
      <vt:lpstr>Qmix [Rashid 2018] [Rashid 2020]</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Multi-Agent Reinforcement Learning</dc:title>
  <dc:creator>Christian Adriano</dc:creator>
  <cp:lastModifiedBy>Christian Adriano</cp:lastModifiedBy>
  <cp:revision>12</cp:revision>
  <dcterms:created xsi:type="dcterms:W3CDTF">2021-11-11T11:16:21Z</dcterms:created>
  <dcterms:modified xsi:type="dcterms:W3CDTF">2021-11-11T21:36:33Z</dcterms:modified>
</cp:coreProperties>
</file>