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439" r:id="rId3"/>
    <p:sldId id="522" r:id="rId4"/>
    <p:sldId id="523" r:id="rId5"/>
    <p:sldId id="524" r:id="rId6"/>
    <p:sldId id="520" r:id="rId7"/>
    <p:sldId id="445" r:id="rId8"/>
    <p:sldId id="525" r:id="rId9"/>
    <p:sldId id="261" r:id="rId10"/>
    <p:sldId id="440" r:id="rId11"/>
    <p:sldId id="521" r:id="rId12"/>
    <p:sldId id="506" r:id="rId13"/>
    <p:sldId id="509" r:id="rId14"/>
    <p:sldId id="526" r:id="rId15"/>
    <p:sldId id="437" r:id="rId16"/>
    <p:sldId id="271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affin.github.io/post/rliable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Project 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dirty="0"/>
              <a:t>Christian M. Adriano </a:t>
            </a:r>
          </a:p>
          <a:p>
            <a:r>
              <a:rPr lang="en-US" dirty="0">
                <a:hlinkClick r:id="rId2"/>
              </a:rPr>
              <a:t>christian.adriano@hpi.de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81487179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81C2-8658-46C9-AC0D-33DF18B5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DB41-D8CF-461A-BEF0-80C803F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545817"/>
            <a:ext cx="11256431" cy="4910401"/>
          </a:xfrm>
        </p:spPr>
        <p:txBody>
          <a:bodyPr/>
          <a:lstStyle/>
          <a:p>
            <a:r>
              <a:rPr lang="en-US" b="1" dirty="0"/>
              <a:t>Level 1 – Robustness to Failure 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Confounding (failure masking)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Confounding (intermittent failure)</a:t>
            </a:r>
          </a:p>
          <a:p>
            <a:endParaRPr lang="en-US" dirty="0"/>
          </a:p>
          <a:p>
            <a:r>
              <a:rPr lang="en-US" b="1" dirty="0"/>
              <a:t>Level 2 - Robustness to Under-specification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OOD (Training does not cover the entire distribution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Rashamon</a:t>
            </a:r>
            <a:r>
              <a:rPr lang="en-US" dirty="0"/>
              <a:t> sets with the HMMs (Failure Propagation Models are not Unique, Equivalence Classes, but some models present shortcuts, spurious correlations)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Level 3 - Robustness to Distribution Shifts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drift (Changes in the System Utility – </a:t>
            </a:r>
            <a:r>
              <a:rPr lang="en-US" dirty="0" err="1"/>
              <a:t>Nonstationarity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driven training for risk-averse evolution (safety)</a:t>
            </a:r>
          </a:p>
        </p:txBody>
      </p:sp>
    </p:spTree>
    <p:extLst>
      <p:ext uri="{BB962C8B-B14F-4D97-AF65-F5344CB8AC3E}">
        <p14:creationId xmlns:p14="http://schemas.microsoft.com/office/powerpoint/2010/main" val="26632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BFF-0157-4F46-BA09-2E0740A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Work-Packages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C00-2676-49F3-820E-54CB294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08130"/>
            <a:ext cx="11473384" cy="5105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1- Failure Propagation Model (Hidden Markov Model) - Florence</a:t>
            </a:r>
          </a:p>
          <a:p>
            <a:r>
              <a:rPr lang="en-US" dirty="0"/>
              <a:t>Study how to move the HMM implemented in the Python side to the Java side</a:t>
            </a:r>
          </a:p>
          <a:p>
            <a:pPr marL="0" indent="0">
              <a:buNone/>
            </a:pPr>
            <a:r>
              <a:rPr lang="en-US" b="1" dirty="0"/>
              <a:t>2- Failure Injection Mechanism - Christopher</a:t>
            </a:r>
          </a:p>
          <a:p>
            <a:r>
              <a:rPr lang="en-US" dirty="0"/>
              <a:t>Study how to generate failure injects that reflect that failure propagation patterns</a:t>
            </a:r>
          </a:p>
          <a:p>
            <a:pPr marL="0" indent="0">
              <a:buNone/>
            </a:pPr>
            <a:r>
              <a:rPr lang="en-US" b="1" dirty="0"/>
              <a:t>3- Reinforcement Learning-Part-1 Ulrike &amp; Jonas</a:t>
            </a:r>
          </a:p>
          <a:p>
            <a:pPr marL="0" lvl="1" indent="0">
              <a:buNone/>
            </a:pPr>
            <a:r>
              <a:rPr lang="en-US" dirty="0"/>
              <a:t>Study how to replace the Supervised Learning controller (Regression) with a Self-Supervised One (RL)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4- Multi-Agent RL:</a:t>
            </a:r>
            <a:r>
              <a:rPr lang="en-US" dirty="0"/>
              <a:t> Study how to have two agents, each responsible for one shop.</a:t>
            </a:r>
          </a:p>
          <a:p>
            <a:pPr marL="0" indent="0">
              <a:buNone/>
            </a:pPr>
            <a:r>
              <a:rPr lang="en-US" b="1" dirty="0"/>
              <a:t>5- Monitoring for Transfer Learning: </a:t>
            </a:r>
            <a:r>
              <a:rPr lang="en-US" dirty="0"/>
              <a:t>Study how to measure the differences in policies across agents. </a:t>
            </a:r>
          </a:p>
          <a:p>
            <a:pPr marL="0" indent="0">
              <a:buNone/>
            </a:pPr>
            <a:r>
              <a:rPr lang="en-US" b="1" dirty="0"/>
              <a:t>6- Robustness Tests: </a:t>
            </a:r>
            <a:r>
              <a:rPr lang="en-US" dirty="0"/>
              <a:t>Study how to generate stress tests that show how policies are robust to perturbations, i.e., the agent is still able to fix the failures of its shop(s) with a minimal degradation in utility</a:t>
            </a:r>
          </a:p>
        </p:txBody>
      </p:sp>
    </p:spTree>
    <p:extLst>
      <p:ext uri="{BB962C8B-B14F-4D97-AF65-F5344CB8AC3E}">
        <p14:creationId xmlns:p14="http://schemas.microsoft.com/office/powerpoint/2010/main" val="33048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ECDD9-71B2-48D1-A71C-A8B257A4F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689613"/>
            <a:ext cx="11474451" cy="4797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Value-at-Risk* Trade-offs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different rates of synchronization among Agents:</a:t>
            </a:r>
          </a:p>
          <a:p>
            <a:pPr marL="238694" lvl="1" indent="0">
              <a:buNone/>
            </a:pPr>
            <a:r>
              <a:rPr lang="en-US" b="1" dirty="0"/>
              <a:t>1.1</a:t>
            </a:r>
            <a:r>
              <a:rPr lang="en-US" dirty="0"/>
              <a:t> excessive cost of training and redeployment</a:t>
            </a:r>
          </a:p>
          <a:p>
            <a:pPr marL="238694" lvl="1" indent="0">
              <a:buNone/>
            </a:pPr>
            <a:r>
              <a:rPr lang="en-US" b="1" dirty="0"/>
              <a:t>1.2</a:t>
            </a:r>
            <a:r>
              <a:rPr lang="en-US" dirty="0"/>
              <a:t> increase in the risk of under-performance</a:t>
            </a:r>
          </a:p>
          <a:p>
            <a:pPr marL="0" indent="0">
              <a:buNone/>
            </a:pPr>
            <a:r>
              <a:rPr lang="en-US" dirty="0"/>
              <a:t>Cumulative performance </a:t>
            </a:r>
          </a:p>
          <a:p>
            <a:pPr marL="0" indent="0">
              <a:buNone/>
            </a:pPr>
            <a:r>
              <a:rPr lang="en-US" b="1" dirty="0"/>
              <a:t>2- Convergence 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that different strategies* to learn when to train and redeploy require:</a:t>
            </a:r>
          </a:p>
          <a:p>
            <a:pPr marL="238694" lvl="1" indent="0">
              <a:buNone/>
            </a:pPr>
            <a:r>
              <a:rPr lang="en-US" b="1" dirty="0"/>
              <a:t>2.1</a:t>
            </a:r>
            <a:r>
              <a:rPr lang="en-US" dirty="0"/>
              <a:t> more data to achieve an average value-at-risk</a:t>
            </a:r>
          </a:p>
          <a:p>
            <a:pPr marL="238694" lvl="1" indent="0">
              <a:buNone/>
            </a:pPr>
            <a:r>
              <a:rPr lang="en-US" b="1" dirty="0"/>
              <a:t>2.2</a:t>
            </a:r>
            <a:r>
              <a:rPr lang="en-US" dirty="0"/>
              <a:t> longer time to converge</a:t>
            </a:r>
          </a:p>
          <a:p>
            <a:pPr marL="238694" lvl="1" indent="0">
              <a:buNone/>
            </a:pPr>
            <a:r>
              <a:rPr lang="en-US" dirty="0"/>
              <a:t>*strategies could be different hyper-parameterizations of the algorithms</a:t>
            </a:r>
          </a:p>
          <a:p>
            <a:pPr marL="238694" lvl="1" indent="0">
              <a:buNone/>
            </a:pPr>
            <a:r>
              <a:rPr lang="en-US" dirty="0"/>
              <a:t>Look at visualization of RL outcomes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https://araffin.github.io/post/rliable/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D6613-E4B5-43CE-9E30-1E123C7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8794340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87006896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66F-5D7F-42DD-8FE7-DFFD79E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for the system dynamics (only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) that is a good approximation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Build a control law (function </a:t>
                </a:r>
                <a:r>
                  <a:rPr lang="en-US" b="1" i="1" dirty="0"/>
                  <a:t>h</a:t>
                </a:r>
                <a:r>
                  <a:rPr lang="en-US" dirty="0"/>
                  <a:t>) that minimizes cumulative utility drop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Evaluate of these models under various situations (sensitivity analysis)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33" y="731509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95" y="1418144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81420162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885-4E71-4469-92A7-01D3C23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Multi-Agent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70BD3-E5CF-4860-80E2-4B31B51D251F}"/>
              </a:ext>
            </a:extLst>
          </p:cNvPr>
          <p:cNvSpPr/>
          <p:nvPr/>
        </p:nvSpPr>
        <p:spPr bwMode="gray">
          <a:xfrm>
            <a:off x="3167489" y="5506593"/>
            <a:ext cx="4494065" cy="630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 err="1">
                <a:solidFill>
                  <a:sysClr val="windowText" lastClr="000000"/>
                </a:solidFill>
              </a:rPr>
              <a:t>mRubis</a:t>
            </a:r>
            <a:endParaRPr lang="en-US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propagation model (FPM)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injection model (FIM)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/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D10833-97E0-43E2-979B-5B0D4D985373}"/>
              </a:ext>
            </a:extLst>
          </p:cNvPr>
          <p:cNvSpPr txBox="1"/>
          <p:nvPr/>
        </p:nvSpPr>
        <p:spPr bwMode="gray">
          <a:xfrm>
            <a:off x="5196332" y="4723904"/>
            <a:ext cx="417353" cy="7597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6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/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2AC59-AE09-4C97-B51B-7E7C1854F7D4}"/>
              </a:ext>
            </a:extLst>
          </p:cNvPr>
          <p:cNvSpPr/>
          <p:nvPr/>
        </p:nvSpPr>
        <p:spPr bwMode="gray">
          <a:xfrm>
            <a:off x="4745182" y="2568639"/>
            <a:ext cx="1343891" cy="6945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Trainer</a:t>
            </a:r>
          </a:p>
          <a:p>
            <a:pPr algn="ctr"/>
            <a:r>
              <a:rPr lang="en-US" sz="1200" dirty="0"/>
              <a:t>centralized cooperation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876933-C46E-4B5B-A222-25F647E3CD2A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gray">
          <a:xfrm rot="16200000" flipH="1">
            <a:off x="5560045" y="3120261"/>
            <a:ext cx="483093" cy="768927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4066610-4A4B-4667-BFE0-0617CEEFE95D}"/>
              </a:ext>
            </a:extLst>
          </p:cNvPr>
          <p:cNvCxnSpPr>
            <a:cxnSpLocks/>
            <a:stCxn id="10" idx="2"/>
            <a:endCxn id="75" idx="3"/>
          </p:cNvCxnSpPr>
          <p:nvPr/>
        </p:nvCxnSpPr>
        <p:spPr bwMode="gray">
          <a:xfrm rot="5400000">
            <a:off x="4780727" y="3109870"/>
            <a:ext cx="483093" cy="789710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24E6EAF-0C69-4CFB-8BDF-A183ACF96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 bwMode="gray">
          <a:xfrm rot="16200000" flipV="1">
            <a:off x="6279054" y="2725928"/>
            <a:ext cx="451310" cy="831272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6266A5-276E-46AB-BE0B-5F5E2DB8C3FB}"/>
              </a:ext>
            </a:extLst>
          </p:cNvPr>
          <p:cNvCxnSpPr>
            <a:cxnSpLocks/>
            <a:stCxn id="75" idx="0"/>
            <a:endCxn id="10" idx="1"/>
          </p:cNvCxnSpPr>
          <p:nvPr/>
        </p:nvCxnSpPr>
        <p:spPr bwMode="gray">
          <a:xfrm rot="5400000" flipH="1" flipV="1">
            <a:off x="4093500" y="2715537"/>
            <a:ext cx="451310" cy="852054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AF7791-FCC1-40C7-B8EE-B3A2BC461595}"/>
              </a:ext>
            </a:extLst>
          </p:cNvPr>
          <p:cNvSpPr txBox="1"/>
          <p:nvPr/>
        </p:nvSpPr>
        <p:spPr bwMode="gray">
          <a:xfrm>
            <a:off x="7748154" y="2812472"/>
            <a:ext cx="1645228" cy="4507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/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115A93-75F1-4783-B7B8-BC180CA7B4B3}"/>
              </a:ext>
            </a:extLst>
          </p:cNvPr>
          <p:cNvCxnSpPr>
            <a:cxnSpLocks/>
          </p:cNvCxnSpPr>
          <p:nvPr/>
        </p:nvCxnSpPr>
        <p:spPr bwMode="gray">
          <a:xfrm>
            <a:off x="6254454" y="4150929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28140F-EC93-4D4E-BA88-C9C35F9ED547}"/>
              </a:ext>
            </a:extLst>
          </p:cNvPr>
          <p:cNvCxnSpPr>
            <a:cxnSpLocks/>
          </p:cNvCxnSpPr>
          <p:nvPr/>
        </p:nvCxnSpPr>
        <p:spPr bwMode="gray">
          <a:xfrm flipV="1">
            <a:off x="6417247" y="4145691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/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blipFill>
                <a:blip r:embed="rId5"/>
                <a:stretch>
                  <a:fillRect l="-12698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/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blipFill>
                <a:blip r:embed="rId6"/>
                <a:stretch>
                  <a:fillRect l="-6912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/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ABE452-37D5-470C-B253-8068C364BFE4}"/>
              </a:ext>
            </a:extLst>
          </p:cNvPr>
          <p:cNvCxnSpPr>
            <a:cxnSpLocks/>
          </p:cNvCxnSpPr>
          <p:nvPr/>
        </p:nvCxnSpPr>
        <p:spPr bwMode="gray">
          <a:xfrm>
            <a:off x="3940746" y="4164005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C06BDE-74C4-41F6-B789-18314CAA98CC}"/>
              </a:ext>
            </a:extLst>
          </p:cNvPr>
          <p:cNvCxnSpPr>
            <a:cxnSpLocks/>
          </p:cNvCxnSpPr>
          <p:nvPr/>
        </p:nvCxnSpPr>
        <p:spPr bwMode="gray">
          <a:xfrm flipV="1">
            <a:off x="4103539" y="4158767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/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blipFill>
                <a:blip r:embed="rId8"/>
                <a:stretch>
                  <a:fillRect l="-11905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/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blipFill>
                <a:blip r:embed="rId9"/>
                <a:stretch>
                  <a:fillRect l="-7373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0A3-A4C1-48AD-9CA5-59083CF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Agents e 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executes a policy on its local history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local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consists of sequence of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Q-value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shares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the trainer component, which can later use it to train a new version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trainer learns a new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deploy it to the agents </a:t>
                </a:r>
              </a:p>
              <a:p>
                <a:endParaRPr lang="en-US" dirty="0"/>
              </a:p>
              <a:p>
                <a:r>
                  <a:rPr lang="en-US" b="1" dirty="0"/>
                  <a:t>Design Questions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and how does each agent share its local history?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trainer decide that it should learn a new policy?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agent decide to replace its policy for the new policy?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5" r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3B2-10E1-4F6B-898E-B55F84EC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Shops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BB14-E83B-4393-AAAB-98B52145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59449" cy="4751917"/>
          </a:xfrm>
        </p:spPr>
        <p:txBody>
          <a:bodyPr/>
          <a:lstStyle/>
          <a:p>
            <a:r>
              <a:rPr lang="en-US" dirty="0"/>
              <a:t>A shop consists of components (18), which have specific responsibilities and present interdependencies (directed). Components can have multiple instances to support surges in demand. </a:t>
            </a:r>
          </a:p>
          <a:p>
            <a:r>
              <a:rPr lang="en-US" dirty="0"/>
              <a:t>The utility of a shop consists of the sum of the utility of its components. The utility of a component is a function of its parameters.</a:t>
            </a:r>
          </a:p>
          <a:p>
            <a:r>
              <a:rPr lang="en-US" dirty="0"/>
              <a:t>The parameters of a component consist of:</a:t>
            </a:r>
          </a:p>
          <a:p>
            <a:endParaRPr lang="en-US" dirty="0"/>
          </a:p>
          <a:p>
            <a:r>
              <a:rPr lang="en-US" dirty="0"/>
              <a:t>Shops work in isolation and do not interfere with the operation of other shops.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6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7533-C788-4324-AE15-8A61525B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Failures and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</p:spPr>
            <p:txBody>
              <a:bodyPr/>
              <a:lstStyle/>
              <a:p>
                <a:r>
                  <a:rPr lang="en-US" dirty="0"/>
                  <a:t>One or more components in a shop can fail at any given time. These failures are call failure modes: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,..,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GB" sz="1800" dirty="0"/>
                  <a:t>CF1,CF2,CF3 can be addressed by: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Restart Component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Heavy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Light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Replace Component (if an alternative component is available)</a:t>
                </a:r>
              </a:p>
              <a:p>
                <a:pPr marL="238694" lvl="1" indent="0">
                  <a:spcBef>
                    <a:spcPts val="300"/>
                  </a:spcBef>
                  <a:spcAft>
                    <a:spcPts val="300"/>
                  </a:spcAft>
                  <a:buSzPct val="90000"/>
                  <a:buNone/>
                </a:pPr>
                <a:endParaRPr lang="en-GB" sz="1800" dirty="0"/>
              </a:p>
              <a:p>
                <a:r>
                  <a:rPr lang="en-GB" sz="1800" dirty="0"/>
                  <a:t>CF5 can be addressed by: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Add Replica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Remove Replica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9149C-CD81-2649-AED8-D5A7535A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786909"/>
            <a:ext cx="11474451" cy="4618124"/>
          </a:xfrm>
        </p:spPr>
        <p:txBody>
          <a:bodyPr/>
          <a:lstStyle/>
          <a:p>
            <a:r>
              <a:rPr lang="en-GB" dirty="0"/>
              <a:t>Repair Action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Restart Component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Heavy Weight Redeployment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Light weight Redeployment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Replace Component (if an alternative component is available)</a:t>
            </a:r>
          </a:p>
          <a:p>
            <a:pPr marL="238694" lvl="1" indent="0">
              <a:spcBef>
                <a:spcPts val="300"/>
              </a:spcBef>
              <a:spcAft>
                <a:spcPts val="300"/>
              </a:spcAft>
              <a:buSzPct val="90000"/>
              <a:buNone/>
            </a:pPr>
            <a:endParaRPr lang="en-GB" dirty="0"/>
          </a:p>
          <a:p>
            <a:r>
              <a:rPr lang="en-GB" dirty="0"/>
              <a:t>Optimization Actions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Add Replica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000" dirty="0"/>
              <a:t>Remove Replica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39381-3047-BF46-9071-C64F98F8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Possible Actions in mRUBiS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90FA-A8A9-C24F-9B1C-12964EE40F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0F5D8-0936-45A4-BF14-95A8195C108E}"/>
              </a:ext>
            </a:extLst>
          </p:cNvPr>
          <p:cNvSpPr/>
          <p:nvPr/>
        </p:nvSpPr>
        <p:spPr>
          <a:xfrm>
            <a:off x="4740876" y="5113107"/>
            <a:ext cx="6096000" cy="6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38694" lvl="1" indent="0">
              <a:spcBef>
                <a:spcPts val="300"/>
              </a:spcBef>
              <a:spcAft>
                <a:spcPts val="300"/>
              </a:spcAft>
              <a:buSzPct val="90000"/>
              <a:buNone/>
            </a:pPr>
            <a:r>
              <a:rPr lang="en-GB" dirty="0"/>
              <a:t>Action: &lt;Reward, Cost&gt;</a:t>
            </a:r>
          </a:p>
          <a:p>
            <a:r>
              <a:rPr lang="en-GB" dirty="0"/>
              <a:t>  Reward (</a:t>
            </a:r>
            <a:r>
              <a:rPr lang="en-GB" dirty="0" err="1"/>
              <a:t>Affected_Component</a:t>
            </a:r>
            <a:r>
              <a:rPr lang="en-GB" dirty="0"/>
              <a:t> ,  </a:t>
            </a:r>
            <a:r>
              <a:rPr lang="en-GB" dirty="0" err="1"/>
              <a:t>CF_type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8506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9AF-5998-405B-A7EF-EE436254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br>
              <a:rPr lang="en-US" dirty="0"/>
            </a:br>
            <a:r>
              <a:rPr lang="en-US" dirty="0"/>
              <a:t>Failure Propagation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Failure in one component can affect other components, when this happens, we have a failure propagation pattern (FPP), which is a sequence of failure modes  and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𝐹𝑃𝑃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FPP is generated by Failure Injection Model (FIM)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shop has an instance of the failure propagation model (FPM)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FPM is implemented using a Hidden Markov Model, which determines the probability that a component will fail given that other components are also failing.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Failure patterns (FP) are generated by failure injection event (FIE) given failure propagation model (FPM)</a:t>
                </a:r>
              </a:p>
              <a:p>
                <a:r>
                  <a:rPr lang="en-US" b="1" dirty="0"/>
                  <a:t>Tasks</a:t>
                </a:r>
                <a:r>
                  <a:rPr lang="en-US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Standardize the nomenclature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Map it to </a:t>
                </a:r>
                <a:r>
                  <a:rPr lang="en-US" dirty="0" err="1"/>
                  <a:t>mRubis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Describe how FPM, FIE, and FPP will be reified in </a:t>
                </a:r>
                <a:r>
                  <a:rPr lang="en-US" dirty="0" err="1"/>
                  <a:t>mRubis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5" r="-1993" b="-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B8-38C5-42AE-952E-252E8DB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</p:spPr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Keep e-commerce platform operating at maximum utility, which entails having all shops operating at maximum utility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Maximum utility consists of a 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all components across all shops are operational, i.e.,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mode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requires that the controllers of the system counteracts the disturbances as quickly as possible to minimize the cumulative drop in total utility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∈{1,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sum of all individual utilities in K steps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  <a:blipFill>
                <a:blip r:embed="rId2"/>
                <a:stretch>
                  <a:fillRect l="-1427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3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1915</TotalTime>
  <Words>1029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Slack-Lato</vt:lpstr>
      <vt:lpstr>Verdana</vt:lpstr>
      <vt:lpstr>TEMPLATE_Fakultät_11_EXP v201702</vt:lpstr>
      <vt:lpstr>Project Plan</vt:lpstr>
      <vt:lpstr>Scope</vt:lpstr>
      <vt:lpstr>Scenario – Multi-Agent Reinforcement Learning</vt:lpstr>
      <vt:lpstr>Definition – Agents e Trainer</vt:lpstr>
      <vt:lpstr>Definitions – Shops and Components</vt:lpstr>
      <vt:lpstr>Definitions – Failures and Actions</vt:lpstr>
      <vt:lpstr>Possible Actions in mRUBiS</vt:lpstr>
      <vt:lpstr>Definition Failure Propagation Pattern</vt:lpstr>
      <vt:lpstr>System Goal</vt:lpstr>
      <vt:lpstr>Project Plan</vt:lpstr>
      <vt:lpstr>Levels of Robustness</vt:lpstr>
      <vt:lpstr>Preliminary Work-Packages</vt:lpstr>
      <vt:lpstr>Evaluation </vt:lpstr>
      <vt:lpstr>End</vt:lpstr>
      <vt:lpstr>Data Used for the Implementation</vt:lpstr>
      <vt:lpstr>Deliverables</vt:lpstr>
      <vt:lpstr>Trade-off between Sarsa and Q-Learning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104</cp:revision>
  <dcterms:created xsi:type="dcterms:W3CDTF">2021-04-29T08:32:34Z</dcterms:created>
  <dcterms:modified xsi:type="dcterms:W3CDTF">2021-11-11T22:55:37Z</dcterms:modified>
</cp:coreProperties>
</file>