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8" r:id="rId2"/>
    <p:sldId id="259" r:id="rId3"/>
    <p:sldId id="258" r:id="rId4"/>
    <p:sldId id="269" r:id="rId5"/>
    <p:sldId id="260" r:id="rId6"/>
    <p:sldId id="264" r:id="rId7"/>
    <p:sldId id="265" r:id="rId8"/>
    <p:sldId id="266" r:id="rId9"/>
    <p:sldId id="438" r:id="rId10"/>
    <p:sldId id="430" r:id="rId11"/>
    <p:sldId id="432" r:id="rId12"/>
    <p:sldId id="431" r:id="rId13"/>
    <p:sldId id="433" r:id="rId14"/>
    <p:sldId id="435" r:id="rId15"/>
    <p:sldId id="27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1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2592592592592605E-3"/>
          <c:y val="0.17174314994394099"/>
          <c:w val="0.79629629629629595"/>
          <c:h val="0.8282568500560589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67-604C-9392-B5530DB2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2592592592592605E-3"/>
          <c:y val="0.17174314994394099"/>
          <c:w val="0.79629629629629595"/>
          <c:h val="0.8282568500560589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explosion val="35"/>
          <c:cat>
            <c:numRef>
              <c:f>Sheet1!$A$2:$A$12</c:f>
              <c:numCache>
                <c:formatCode>General</c:formatCode>
                <c:ptCount val="11"/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F2-C64C-95C4-26621B9AE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9ED59-5947-49C8-91F0-11E098DC850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0F836-778B-4B69-B5F8-E8599B73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3"/>
            <a:ext cx="11228919" cy="1375516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365" y="5277909"/>
            <a:ext cx="11228919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2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686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 t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736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783910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59534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06555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172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84967969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EC48-5469-4C63-BF6C-5758F6CA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10A5-76E0-4C0F-8930-C84940B4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13992-C92E-4E05-9353-F0160AC8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5E593-8642-42CF-9619-949FD6D8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85A3-C502-465A-BD3A-D2F7EB76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2217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1368423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367" y="5277909"/>
            <a:ext cx="11228916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1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741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4" y="319756"/>
            <a:ext cx="1745332" cy="989021"/>
          </a:xfrm>
          <a:prstGeom prst="rect">
            <a:avLst/>
          </a:prstGeom>
        </p:spPr>
      </p:pic>
      <p:pic>
        <p:nvPicPr>
          <p:cNvPr id="10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88" y="319757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705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7" y="1653118"/>
            <a:ext cx="9169400" cy="4751917"/>
          </a:xfrm>
          <a:noFill/>
        </p:spPr>
        <p:txBody>
          <a:bodyPr lIns="0" tIns="7200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23473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666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357708" indent="-35770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715415" indent="-357708">
              <a:buSzPct val="80000"/>
              <a:buFont typeface="Arial" panose="020B0604020202020204" pitchFamily="34" charset="0"/>
              <a:buChar char="□"/>
              <a:defRPr/>
            </a:lvl2pPr>
            <a:lvl3pPr marL="1075240" indent="-35982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6020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5512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194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38" y="402981"/>
            <a:ext cx="813044" cy="811324"/>
          </a:xfrm>
          <a:prstGeom prst="rect">
            <a:avLst/>
          </a:prstGeom>
        </p:spPr>
      </p:pic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1236784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653116"/>
            <a:ext cx="9169401" cy="4751917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889069" y="5541237"/>
            <a:ext cx="2063751" cy="623024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26ECF0E8-3D60-4410-B974-50FF6275855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889069" y="4749938"/>
            <a:ext cx="2063751" cy="695287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889069" y="6164260"/>
            <a:ext cx="2063751" cy="240773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0B2C7EF4-E748-4A4C-A8DE-31E4F2943C5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236227" y="1375439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71" name="Picture 2" descr="https://www.uni-potsdam.de/fileadmin01/projects/zavz/images/logos/01_UPjpg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005" y="304678"/>
            <a:ext cx="953881" cy="10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357708" indent="-357708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15415" indent="-357708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075240" indent="-359824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ct val="1000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welcomeonboard/WbF2Ty5IRhKnddA3j7BznncnZCppdOpRTtEu0prAITus96oJSrKtdplxnxIOdMMq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www.reddit.com/r/MapPorn/comments/btqh67/radioactive_cloud_moving_through_europe_after_th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r/MapPorn/comments/btqh67/radioactive_cloud_moving_through_europe_after_the/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A307-0DBF-45F7-9749-2DDFE4A5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758" y="1703513"/>
            <a:ext cx="10090484" cy="2735168"/>
          </a:xfrm>
        </p:spPr>
        <p:txBody>
          <a:bodyPr/>
          <a:lstStyle/>
          <a:p>
            <a:r>
              <a:rPr lang="en-US" sz="5400" dirty="0"/>
              <a:t>System Identification and Control Synthesis with </a:t>
            </a:r>
            <a:br>
              <a:rPr lang="en-US" sz="5400" dirty="0"/>
            </a:br>
            <a:r>
              <a:rPr lang="en-US" sz="4800" dirty="0"/>
              <a:t>Full-State</a:t>
            </a:r>
            <a:r>
              <a:rPr lang="en-US" sz="5400" dirty="0"/>
              <a:t> Measurements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83BF4-9DD8-498B-8BB0-5B684E3BF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221" y="4888821"/>
            <a:ext cx="9144000" cy="1655762"/>
          </a:xfrm>
        </p:spPr>
        <p:txBody>
          <a:bodyPr/>
          <a:lstStyle/>
          <a:p>
            <a:r>
              <a:rPr lang="en-US" sz="1800" dirty="0"/>
              <a:t>SoSe-21 Machine Learning-Based Control of Dynamical Systems</a:t>
            </a:r>
          </a:p>
          <a:p>
            <a:r>
              <a:rPr lang="en-US" sz="1800" b="1" dirty="0"/>
              <a:t>Chris Adriano</a:t>
            </a:r>
          </a:p>
          <a:p>
            <a:r>
              <a:rPr lang="en-US" sz="1800" dirty="0"/>
              <a:t>Sona Ghahremani</a:t>
            </a:r>
          </a:p>
          <a:p>
            <a:r>
              <a:rPr lang="en-US" sz="1800" dirty="0"/>
              <a:t>He Xu</a:t>
            </a:r>
          </a:p>
          <a:p>
            <a:r>
              <a:rPr lang="en-US" sz="1800" dirty="0"/>
              <a:t>Prof. Dr. Holger Giese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FE09E-5309-4242-869F-3E3755F7438E}"/>
              </a:ext>
            </a:extLst>
          </p:cNvPr>
          <p:cNvSpPr txBox="1"/>
          <p:nvPr/>
        </p:nvSpPr>
        <p:spPr bwMode="gray">
          <a:xfrm>
            <a:off x="4229100" y="330044"/>
            <a:ext cx="4301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Project-1</a:t>
            </a:r>
          </a:p>
        </p:txBody>
      </p:sp>
    </p:spTree>
    <p:extLst>
      <p:ext uri="{BB962C8B-B14F-4D97-AF65-F5344CB8AC3E}">
        <p14:creationId xmlns:p14="http://schemas.microsoft.com/office/powerpoint/2010/main" val="92794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986727"/>
          </a:xfrm>
        </p:spPr>
        <p:txBody>
          <a:bodyPr/>
          <a:lstStyle/>
          <a:p>
            <a:r>
              <a:rPr lang="en-US" sz="2800" dirty="0"/>
              <a:t>Utility Drop </a:t>
            </a:r>
            <a:br>
              <a:rPr lang="en-US" sz="2800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2544802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3376426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1877908"/>
            <a:ext cx="5585188" cy="4288639"/>
            <a:chOff x="-321905" y="1157581"/>
            <a:chExt cx="5585188" cy="353151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1428750"/>
              <a:ext cx="4729883" cy="2743200"/>
              <a:chOff x="358776" y="1352550"/>
              <a:chExt cx="4904123" cy="28194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/>
              <p:nvPr/>
            </p:nvCxnSpPr>
            <p:spPr bwMode="gray">
              <a:xfrm>
                <a:off x="358776" y="1352550"/>
                <a:ext cx="0" cy="281940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490412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1157581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2590971" y="437616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2621255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169311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4689875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293714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96658" y="372459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4522462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7225F-C14D-A344-9410-477A8456C1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456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986727"/>
          </a:xfrm>
        </p:spPr>
        <p:txBody>
          <a:bodyPr/>
          <a:lstStyle/>
          <a:p>
            <a:r>
              <a:rPr lang="en-US" sz="2800" dirty="0"/>
              <a:t>Optimal Rule</a:t>
            </a:r>
            <a:br>
              <a:rPr lang="en-US" sz="2800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2544802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3376426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1877908"/>
            <a:ext cx="5585188" cy="4288639"/>
            <a:chOff x="-321905" y="1157581"/>
            <a:chExt cx="5585188" cy="353151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1428750"/>
              <a:ext cx="4729883" cy="2743200"/>
              <a:chOff x="358776" y="1352550"/>
              <a:chExt cx="4904123" cy="28194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/>
              <p:nvPr/>
            </p:nvCxnSpPr>
            <p:spPr bwMode="gray">
              <a:xfrm>
                <a:off x="358776" y="1352550"/>
                <a:ext cx="0" cy="281940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490412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1157581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2590971" y="437616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2621255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169311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4689875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293714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96658" y="372459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4522462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A0AADD8-8C88-E847-B89E-9CA7B85ACCB4}"/>
              </a:ext>
            </a:extLst>
          </p:cNvPr>
          <p:cNvGrpSpPr/>
          <p:nvPr/>
        </p:nvGrpSpPr>
        <p:grpSpPr>
          <a:xfrm>
            <a:off x="6789820" y="1344913"/>
            <a:ext cx="3067825" cy="2292412"/>
            <a:chOff x="2971800" y="902038"/>
            <a:chExt cx="1828800" cy="1626848"/>
          </a:xfrm>
        </p:grpSpPr>
        <p:graphicFrame>
          <p:nvGraphicFramePr>
            <p:cNvPr id="84" name="Chart 83">
              <a:extLst>
                <a:ext uri="{FF2B5EF4-FFF2-40B4-BE49-F238E27FC236}">
                  <a16:creationId xmlns:a16="http://schemas.microsoft.com/office/drawing/2014/main" id="{298E8CF7-6FA9-364C-826B-A4F1B3CFAD62}"/>
                </a:ext>
              </a:extLst>
            </p:cNvPr>
            <p:cNvGraphicFramePr/>
            <p:nvPr/>
          </p:nvGraphicFramePr>
          <p:xfrm>
            <a:off x="3429000" y="902038"/>
            <a:ext cx="1371600" cy="16268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2C42769-C4E6-1847-9D5F-360ED9723C89}"/>
                </a:ext>
              </a:extLst>
            </p:cNvPr>
            <p:cNvSpPr txBox="1"/>
            <p:nvPr/>
          </p:nvSpPr>
          <p:spPr bwMode="gray">
            <a:xfrm>
              <a:off x="3489342" y="1657350"/>
              <a:ext cx="990600" cy="228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>
                  <a:solidFill>
                    <a:schemeClr val="bg1"/>
                  </a:solidFill>
                </a:rPr>
                <a:t>Set of repair Rules</a:t>
              </a:r>
            </a:p>
          </p:txBody>
        </p:sp>
        <p:pic>
          <p:nvPicPr>
            <p:cNvPr id="86" name="Picture 2" descr="C:\Users\Sona\Desktop\Autumn retreat\fig\lupe.png">
              <a:extLst>
                <a:ext uri="{FF2B5EF4-FFF2-40B4-BE49-F238E27FC236}">
                  <a16:creationId xmlns:a16="http://schemas.microsoft.com/office/drawing/2014/main" id="{64328186-FED0-D44E-96D1-36449FE02D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71800" y="1336252"/>
              <a:ext cx="784242" cy="78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A14FE2E5-84EC-974C-9181-F27F03A0B524}"/>
              </a:ext>
            </a:extLst>
          </p:cNvPr>
          <p:cNvSpPr txBox="1"/>
          <p:nvPr/>
        </p:nvSpPr>
        <p:spPr bwMode="gray">
          <a:xfrm>
            <a:off x="8568339" y="3416925"/>
            <a:ext cx="1508142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900" dirty="0"/>
              <a:t>Mark the triggered rules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4EDAE61-92D8-3D43-B33A-C7D6927FD3AC}"/>
              </a:ext>
            </a:extLst>
          </p:cNvPr>
          <p:cNvCxnSpPr/>
          <p:nvPr/>
        </p:nvCxnSpPr>
        <p:spPr bwMode="gray">
          <a:xfrm>
            <a:off x="8521221" y="3190668"/>
            <a:ext cx="0" cy="630698"/>
          </a:xfrm>
          <a:prstGeom prst="straightConnector1">
            <a:avLst/>
          </a:prstGeom>
          <a:ln w="28575">
            <a:solidFill>
              <a:srgbClr val="EE371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Chart 89">
            <a:extLst>
              <a:ext uri="{FF2B5EF4-FFF2-40B4-BE49-F238E27FC236}">
                <a16:creationId xmlns:a16="http://schemas.microsoft.com/office/drawing/2014/main" id="{0EFE6139-1E35-8343-A9E6-54792128103C}"/>
              </a:ext>
            </a:extLst>
          </p:cNvPr>
          <p:cNvGraphicFramePr/>
          <p:nvPr/>
        </p:nvGraphicFramePr>
        <p:xfrm>
          <a:off x="7269041" y="2945287"/>
          <a:ext cx="2807440" cy="2280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DF133F5E-7603-864D-8757-192DEBCF07F6}"/>
              </a:ext>
            </a:extLst>
          </p:cNvPr>
          <p:cNvSpPr txBox="1"/>
          <p:nvPr/>
        </p:nvSpPr>
        <p:spPr bwMode="gray">
          <a:xfrm>
            <a:off x="8488869" y="4028315"/>
            <a:ext cx="933011" cy="4843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</a:rPr>
              <a:t>Not applicable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DD277DD-58C4-8544-ABDF-26DAE729D8B5}"/>
              </a:ext>
            </a:extLst>
          </p:cNvPr>
          <p:cNvSpPr txBox="1"/>
          <p:nvPr/>
        </p:nvSpPr>
        <p:spPr bwMode="gray">
          <a:xfrm>
            <a:off x="6314337" y="3909606"/>
            <a:ext cx="933011" cy="4843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/>
              <a:t>Applicable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802C9-6568-A440-BAEB-11EC867639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044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 Single Corner Rectangle 53">
            <a:extLst>
              <a:ext uri="{FF2B5EF4-FFF2-40B4-BE49-F238E27FC236}">
                <a16:creationId xmlns:a16="http://schemas.microsoft.com/office/drawing/2014/main" id="{48D18A50-5E43-2940-911A-C0509CC32D3E}"/>
              </a:ext>
            </a:extLst>
          </p:cNvPr>
          <p:cNvSpPr/>
          <p:nvPr/>
        </p:nvSpPr>
        <p:spPr bwMode="gray">
          <a:xfrm>
            <a:off x="4172462" y="3403046"/>
            <a:ext cx="1461712" cy="707995"/>
          </a:xfrm>
          <a:prstGeom prst="round1Rect">
            <a:avLst>
              <a:gd name="adj" fmla="val 2061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Rule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2544802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3376426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1877908"/>
            <a:ext cx="9645744" cy="4348557"/>
            <a:chOff x="-321905" y="1157581"/>
            <a:chExt cx="9645744" cy="358085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1428750"/>
              <a:ext cx="8790439" cy="2743200"/>
              <a:chOff x="358776" y="1352550"/>
              <a:chExt cx="9114262" cy="28194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/>
              <p:nvPr/>
            </p:nvCxnSpPr>
            <p:spPr bwMode="gray">
              <a:xfrm>
                <a:off x="358776" y="1352550"/>
                <a:ext cx="0" cy="281940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911426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1157581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4403667" y="442550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2621255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169311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4689875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293714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81302" y="397340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4522462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BA4B8E-CF93-9040-BEFB-3EA6351EAC2E}"/>
              </a:ext>
            </a:extLst>
          </p:cNvPr>
          <p:cNvGrpSpPr/>
          <p:nvPr/>
        </p:nvGrpSpPr>
        <p:grpSpPr>
          <a:xfrm>
            <a:off x="3682199" y="1876529"/>
            <a:ext cx="2526483" cy="1242654"/>
            <a:chOff x="3775267" y="1503791"/>
            <a:chExt cx="2526483" cy="1242654"/>
          </a:xfrm>
        </p:grpSpPr>
        <p:sp>
          <p:nvSpPr>
            <p:cNvPr id="10" name="Round Single Corner Rectangle 9">
              <a:extLst>
                <a:ext uri="{FF2B5EF4-FFF2-40B4-BE49-F238E27FC236}">
                  <a16:creationId xmlns:a16="http://schemas.microsoft.com/office/drawing/2014/main" id="{966F3D21-D0DE-8C40-BD00-41F4CC8C13B8}"/>
                </a:ext>
              </a:extLst>
            </p:cNvPr>
            <p:cNvSpPr/>
            <p:nvPr/>
          </p:nvSpPr>
          <p:spPr bwMode="gray">
            <a:xfrm>
              <a:off x="3775267" y="1503791"/>
              <a:ext cx="2526483" cy="1214842"/>
            </a:xfrm>
            <a:prstGeom prst="round1Rect">
              <a:avLst>
                <a:gd name="adj" fmla="val 2061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552CF7-09BE-1847-A03D-5CD3A501EBE2}"/>
                </a:ext>
              </a:extLst>
            </p:cNvPr>
            <p:cNvSpPr txBox="1"/>
            <p:nvPr/>
          </p:nvSpPr>
          <p:spPr bwMode="gray">
            <a:xfrm>
              <a:off x="3821478" y="1638009"/>
              <a:ext cx="2300254" cy="11084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200" dirty="0"/>
                <a:t>Restart Component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200" dirty="0"/>
                <a:t>Heavy Weight Redeployment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200" dirty="0"/>
                <a:t>Light weight Redeployment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200" dirty="0"/>
                <a:t>Replace Component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FA85916-54CB-1448-B8C3-2F2D0966B567}"/>
              </a:ext>
            </a:extLst>
          </p:cNvPr>
          <p:cNvSpPr txBox="1"/>
          <p:nvPr/>
        </p:nvSpPr>
        <p:spPr bwMode="gray">
          <a:xfrm>
            <a:off x="4234444" y="3590789"/>
            <a:ext cx="1911846" cy="5269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Add Replica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Remove Replica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3A0CE9-FBCF-D841-94E5-7580BB2AE2C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80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Rule and Utility Increase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2544802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3376426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92BE6B-DE5D-DD4D-8DA2-81A95EF77BEE}"/>
              </a:ext>
            </a:extLst>
          </p:cNvPr>
          <p:cNvSpPr txBox="1"/>
          <p:nvPr/>
        </p:nvSpPr>
        <p:spPr bwMode="gray">
          <a:xfrm rot="16200000">
            <a:off x="5272824" y="2601155"/>
            <a:ext cx="593123" cy="1659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Restart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1240772"/>
            <a:ext cx="9645744" cy="4985692"/>
            <a:chOff x="-321905" y="632926"/>
            <a:chExt cx="9645744" cy="410551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759800"/>
              <a:ext cx="8790439" cy="3412150"/>
              <a:chOff x="358776" y="665018"/>
              <a:chExt cx="9114262" cy="3506932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665018"/>
                <a:ext cx="0" cy="3506932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911426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632926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4403667" y="442550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3D1218D-3861-744D-9677-CC1BCB203046}"/>
              </a:ext>
            </a:extLst>
          </p:cNvPr>
          <p:cNvSpPr txBox="1"/>
          <p:nvPr/>
        </p:nvSpPr>
        <p:spPr bwMode="gray">
          <a:xfrm rot="16200000">
            <a:off x="4161671" y="3885073"/>
            <a:ext cx="1481408" cy="1659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HW Redeployment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2621255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169311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4689875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293714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81302" y="397340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4522462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2AC2743-ECE4-C341-BF49-AF8C20D88A1F}"/>
              </a:ext>
            </a:extLst>
          </p:cNvPr>
          <p:cNvGrpSpPr/>
          <p:nvPr/>
        </p:nvGrpSpPr>
        <p:grpSpPr>
          <a:xfrm>
            <a:off x="4081262" y="3227335"/>
            <a:ext cx="5561895" cy="1540118"/>
            <a:chOff x="4080368" y="1152664"/>
            <a:chExt cx="6977495" cy="361479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7BBE7D2-C1A3-554A-B5A7-9F2979A30018}"/>
                </a:ext>
              </a:extLst>
            </p:cNvPr>
            <p:cNvGrpSpPr/>
            <p:nvPr/>
          </p:nvGrpSpPr>
          <p:grpSpPr>
            <a:xfrm>
              <a:off x="4080368" y="3490112"/>
              <a:ext cx="2599490" cy="1277343"/>
              <a:chOff x="798107" y="3042455"/>
              <a:chExt cx="478909" cy="88415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526086-ED60-9743-9A1B-383699D8C0E5}"/>
                  </a:ext>
                </a:extLst>
              </p:cNvPr>
              <p:cNvCxnSpPr/>
              <p:nvPr/>
            </p:nvCxnSpPr>
            <p:spPr bwMode="gray">
              <a:xfrm>
                <a:off x="798107" y="3926611"/>
                <a:ext cx="478909" cy="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62B94A5-9519-CE4C-ACF7-3BD77E8DFDDE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1275649" y="3042455"/>
                <a:ext cx="0" cy="88182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C98B3E0-C50C-DE40-9692-108EFF3AC9C5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8326495" y="1174379"/>
              <a:ext cx="2731368" cy="2"/>
            </a:xfrm>
            <a:prstGeom prst="line">
              <a:avLst/>
            </a:prstGeom>
            <a:ln w="28575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33E97D5-D1F1-5343-8CEA-C8C05FCCD26F}"/>
                </a:ext>
              </a:extLst>
            </p:cNvPr>
            <p:cNvGrpSpPr/>
            <p:nvPr/>
          </p:nvGrpSpPr>
          <p:grpSpPr>
            <a:xfrm>
              <a:off x="7699380" y="1152664"/>
              <a:ext cx="630714" cy="1530245"/>
              <a:chOff x="798107" y="-406426"/>
              <a:chExt cx="478909" cy="4333036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489A0DA-B8E7-A040-B370-CF8FAA65F8C9}"/>
                  </a:ext>
                </a:extLst>
              </p:cNvPr>
              <p:cNvCxnSpPr/>
              <p:nvPr/>
            </p:nvCxnSpPr>
            <p:spPr bwMode="gray">
              <a:xfrm>
                <a:off x="798107" y="3926609"/>
                <a:ext cx="478909" cy="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25C557D-06B9-CE44-B43C-B1E0C3C902C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1275649" y="-406426"/>
                <a:ext cx="0" cy="4330703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40B70A2-C038-2744-842B-3A4BE65ECE5E}"/>
                </a:ext>
              </a:extLst>
            </p:cNvPr>
            <p:cNvGrpSpPr/>
            <p:nvPr/>
          </p:nvGrpSpPr>
          <p:grpSpPr>
            <a:xfrm>
              <a:off x="6699581" y="2683862"/>
              <a:ext cx="1021460" cy="835872"/>
              <a:chOff x="798107" y="3252520"/>
              <a:chExt cx="478909" cy="67409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7B95F8B-EA9F-B443-BF67-D44D9821E060}"/>
                  </a:ext>
                </a:extLst>
              </p:cNvPr>
              <p:cNvCxnSpPr/>
              <p:nvPr/>
            </p:nvCxnSpPr>
            <p:spPr bwMode="gray">
              <a:xfrm>
                <a:off x="798107" y="3926609"/>
                <a:ext cx="478909" cy="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8B9A50B-5432-DD4E-AF7D-1C5EA9F6AF9B}"/>
                  </a:ext>
                </a:extLst>
              </p:cNvPr>
              <p:cNvCxnSpPr/>
              <p:nvPr/>
            </p:nvCxnSpPr>
            <p:spPr bwMode="gray">
              <a:xfrm>
                <a:off x="1275649" y="3252520"/>
                <a:ext cx="0" cy="671759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983F44E-515E-0C45-8D74-61B83F34B3B1}"/>
              </a:ext>
            </a:extLst>
          </p:cNvPr>
          <p:cNvGrpSpPr/>
          <p:nvPr/>
        </p:nvGrpSpPr>
        <p:grpSpPr>
          <a:xfrm>
            <a:off x="5705370" y="1846086"/>
            <a:ext cx="2607568" cy="698716"/>
            <a:chOff x="4698610" y="4985759"/>
            <a:chExt cx="2607568" cy="1277343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1D33EFB-672C-144B-BC33-B5C4EF11E0E4}"/>
                </a:ext>
              </a:extLst>
            </p:cNvPr>
            <p:cNvCxnSpPr/>
            <p:nvPr/>
          </p:nvCxnSpPr>
          <p:spPr bwMode="gray">
            <a:xfrm>
              <a:off x="4698610" y="6263101"/>
              <a:ext cx="2599490" cy="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FDAE2F0-4D11-B846-9688-EDE1F9D5993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306178" y="4985759"/>
              <a:ext cx="0" cy="1273973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9523343-D099-D649-9318-6CC513323280}"/>
              </a:ext>
            </a:extLst>
          </p:cNvPr>
          <p:cNvCxnSpPr/>
          <p:nvPr/>
        </p:nvCxnSpPr>
        <p:spPr bwMode="gray">
          <a:xfrm flipV="1">
            <a:off x="8304860" y="1845134"/>
            <a:ext cx="1318865" cy="413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64DF62F-09BA-064A-9A75-A2FD44FD5324}"/>
              </a:ext>
            </a:extLst>
          </p:cNvPr>
          <p:cNvGrpSpPr/>
          <p:nvPr/>
        </p:nvGrpSpPr>
        <p:grpSpPr>
          <a:xfrm>
            <a:off x="5087502" y="2519682"/>
            <a:ext cx="630713" cy="475696"/>
            <a:chOff x="8317622" y="3702860"/>
            <a:chExt cx="630713" cy="47569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1856EE-7E11-C645-B321-01E9FC010149}"/>
                </a:ext>
              </a:extLst>
            </p:cNvPr>
            <p:cNvCxnSpPr/>
            <p:nvPr/>
          </p:nvCxnSpPr>
          <p:spPr bwMode="gray">
            <a:xfrm>
              <a:off x="8317622" y="4178556"/>
              <a:ext cx="630713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22EFA40-75EE-994A-A605-DC94323E9C8B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946535" y="3702860"/>
              <a:ext cx="0" cy="474873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A0E284B-C8B4-6140-9E5C-F66D580E4521}"/>
              </a:ext>
            </a:extLst>
          </p:cNvPr>
          <p:cNvGrpSpPr/>
          <p:nvPr/>
        </p:nvGrpSpPr>
        <p:grpSpPr>
          <a:xfrm>
            <a:off x="4085670" y="2992440"/>
            <a:ext cx="1021460" cy="1775780"/>
            <a:chOff x="7317823" y="4179509"/>
            <a:chExt cx="1021460" cy="835872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124E6CE-88E0-B149-B9DD-CE5F5F025E22}"/>
                </a:ext>
              </a:extLst>
            </p:cNvPr>
            <p:cNvCxnSpPr/>
            <p:nvPr/>
          </p:nvCxnSpPr>
          <p:spPr bwMode="gray">
            <a:xfrm>
              <a:off x="7317823" y="5015380"/>
              <a:ext cx="1021460" cy="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25A700B-EEE6-6F49-A5BF-973A62770236}"/>
                </a:ext>
              </a:extLst>
            </p:cNvPr>
            <p:cNvCxnSpPr/>
            <p:nvPr/>
          </p:nvCxnSpPr>
          <p:spPr bwMode="gray">
            <a:xfrm>
              <a:off x="8336367" y="4179509"/>
              <a:ext cx="0" cy="832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0708E3B-925A-4F41-B2B9-1B46626AFEDA}"/>
              </a:ext>
            </a:extLst>
          </p:cNvPr>
          <p:cNvSpPr txBox="1"/>
          <p:nvPr/>
        </p:nvSpPr>
        <p:spPr bwMode="gray">
          <a:xfrm rot="16200000">
            <a:off x="7669920" y="1999601"/>
            <a:ext cx="983936" cy="253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Add Replica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365CC9-4647-EF4D-9BAB-556445C39435}"/>
              </a:ext>
            </a:extLst>
          </p:cNvPr>
          <p:cNvSpPr txBox="1"/>
          <p:nvPr/>
        </p:nvSpPr>
        <p:spPr bwMode="gray">
          <a:xfrm rot="16200000">
            <a:off x="5258379" y="3854523"/>
            <a:ext cx="1481408" cy="1659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LW Redeployment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40289B-F878-D94A-9B89-C8F24E3DD1E4}"/>
              </a:ext>
            </a:extLst>
          </p:cNvPr>
          <p:cNvSpPr txBox="1"/>
          <p:nvPr/>
        </p:nvSpPr>
        <p:spPr bwMode="gray">
          <a:xfrm rot="16200000">
            <a:off x="6414313" y="3541995"/>
            <a:ext cx="888908" cy="2391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Replace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0A13829-6A1A-2046-A9E2-6E05012DED23}"/>
              </a:ext>
            </a:extLst>
          </p:cNvPr>
          <p:cNvSpPr txBox="1"/>
          <p:nvPr/>
        </p:nvSpPr>
        <p:spPr bwMode="gray">
          <a:xfrm rot="16200000">
            <a:off x="6861264" y="3263992"/>
            <a:ext cx="983936" cy="253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Add Replica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694D7-A32A-F44B-AA2B-CA6C8E536F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11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8B82A-DCC5-9948-9BD8-BBBE93085AE1}"/>
              </a:ext>
            </a:extLst>
          </p:cNvPr>
          <p:cNvGrpSpPr/>
          <p:nvPr/>
        </p:nvGrpSpPr>
        <p:grpSpPr>
          <a:xfrm>
            <a:off x="5104214" y="3313588"/>
            <a:ext cx="3200646" cy="2231108"/>
            <a:chOff x="5104214" y="2554171"/>
            <a:chExt cx="3200646" cy="223110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D35DF9E-F61F-3C43-B4BE-DDEB045D71A0}"/>
                </a:ext>
              </a:extLst>
            </p:cNvPr>
            <p:cNvSpPr/>
            <p:nvPr/>
          </p:nvSpPr>
          <p:spPr bwMode="gray">
            <a:xfrm>
              <a:off x="5719609" y="3354290"/>
              <a:ext cx="1574455" cy="732274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11618FC-F380-FA46-8DB8-EFABC0309AF6}"/>
                </a:ext>
              </a:extLst>
            </p:cNvPr>
            <p:cNvSpPr/>
            <p:nvPr/>
          </p:nvSpPr>
          <p:spPr bwMode="gray">
            <a:xfrm>
              <a:off x="5735652" y="2554171"/>
              <a:ext cx="2569208" cy="1046584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839A9B-51C7-8340-9A9D-60E0D03E4090}"/>
                </a:ext>
              </a:extLst>
            </p:cNvPr>
            <p:cNvSpPr/>
            <p:nvPr/>
          </p:nvSpPr>
          <p:spPr bwMode="gray">
            <a:xfrm>
              <a:off x="5104214" y="2992440"/>
              <a:ext cx="1574455" cy="1792839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Optimal Index ( Ordering of the Rules)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3304219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4135843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92BE6B-DE5D-DD4D-8DA2-81A95EF77BEE}"/>
              </a:ext>
            </a:extLst>
          </p:cNvPr>
          <p:cNvSpPr txBox="1"/>
          <p:nvPr/>
        </p:nvSpPr>
        <p:spPr bwMode="gray">
          <a:xfrm rot="16200000">
            <a:off x="5248187" y="3345076"/>
            <a:ext cx="593123" cy="1659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Restart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2637325"/>
            <a:ext cx="9645744" cy="4348557"/>
            <a:chOff x="-321905" y="1157581"/>
            <a:chExt cx="9645744" cy="358085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1428750"/>
              <a:ext cx="8790439" cy="2743200"/>
              <a:chOff x="358776" y="1352550"/>
              <a:chExt cx="9114262" cy="28194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/>
              <p:nvPr/>
            </p:nvCxnSpPr>
            <p:spPr bwMode="gray">
              <a:xfrm>
                <a:off x="358776" y="1352550"/>
                <a:ext cx="0" cy="281940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9114262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1157581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4403667" y="442550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3D1218D-3861-744D-9677-CC1BCB203046}"/>
              </a:ext>
            </a:extLst>
          </p:cNvPr>
          <p:cNvSpPr txBox="1"/>
          <p:nvPr/>
        </p:nvSpPr>
        <p:spPr bwMode="gray">
          <a:xfrm rot="16200000">
            <a:off x="4177988" y="4700444"/>
            <a:ext cx="1481408" cy="1659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HW Redeployment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3380672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928728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5449292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3696566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81302" y="4732826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5281879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E1771F-4373-D44D-8506-F045BC85C74A}"/>
              </a:ext>
            </a:extLst>
          </p:cNvPr>
          <p:cNvGrpSpPr/>
          <p:nvPr/>
        </p:nvGrpSpPr>
        <p:grpSpPr>
          <a:xfrm>
            <a:off x="5705370" y="2605503"/>
            <a:ext cx="2607568" cy="698716"/>
            <a:chOff x="4698610" y="4985759"/>
            <a:chExt cx="2607568" cy="127734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038FC2F-2941-3346-B51C-148017B08317}"/>
                </a:ext>
              </a:extLst>
            </p:cNvPr>
            <p:cNvCxnSpPr/>
            <p:nvPr/>
          </p:nvCxnSpPr>
          <p:spPr bwMode="gray">
            <a:xfrm>
              <a:off x="4698610" y="6263101"/>
              <a:ext cx="2599490" cy="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3038807-1FC5-BB41-B4AF-0830D1096F2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306178" y="4985759"/>
              <a:ext cx="0" cy="1273973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6D4384-2A1C-4643-8E56-6658C26451B2}"/>
              </a:ext>
            </a:extLst>
          </p:cNvPr>
          <p:cNvCxnSpPr/>
          <p:nvPr/>
        </p:nvCxnSpPr>
        <p:spPr bwMode="gray">
          <a:xfrm flipV="1">
            <a:off x="8304860" y="2604551"/>
            <a:ext cx="1318865" cy="413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DDEFEFD-748B-4C47-BA14-7B116C76D86E}"/>
              </a:ext>
            </a:extLst>
          </p:cNvPr>
          <p:cNvGrpSpPr/>
          <p:nvPr/>
        </p:nvGrpSpPr>
        <p:grpSpPr>
          <a:xfrm>
            <a:off x="5087502" y="3279099"/>
            <a:ext cx="630713" cy="475696"/>
            <a:chOff x="8317622" y="3702860"/>
            <a:chExt cx="630713" cy="475696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B1C5F11-BC04-D44A-90F8-47CBA76DFDE6}"/>
                </a:ext>
              </a:extLst>
            </p:cNvPr>
            <p:cNvCxnSpPr/>
            <p:nvPr/>
          </p:nvCxnSpPr>
          <p:spPr bwMode="gray">
            <a:xfrm>
              <a:off x="8317622" y="4178556"/>
              <a:ext cx="630713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8B33E0E-3C41-6948-9A8C-7A5E7C2F940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946535" y="3702860"/>
              <a:ext cx="0" cy="474873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6D7BE0-7936-CC43-8BA8-77C0F0CCB288}"/>
              </a:ext>
            </a:extLst>
          </p:cNvPr>
          <p:cNvGrpSpPr/>
          <p:nvPr/>
        </p:nvGrpSpPr>
        <p:grpSpPr>
          <a:xfrm>
            <a:off x="4085670" y="3751857"/>
            <a:ext cx="1021460" cy="1775780"/>
            <a:chOff x="7317823" y="4179509"/>
            <a:chExt cx="1021460" cy="83587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46D636-F12E-F94E-821F-18D409B3E744}"/>
                </a:ext>
              </a:extLst>
            </p:cNvPr>
            <p:cNvCxnSpPr/>
            <p:nvPr/>
          </p:nvCxnSpPr>
          <p:spPr bwMode="gray">
            <a:xfrm>
              <a:off x="7317823" y="5015380"/>
              <a:ext cx="1021460" cy="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970BC81-1B2F-6546-9B1F-013236C38D46}"/>
                </a:ext>
              </a:extLst>
            </p:cNvPr>
            <p:cNvCxnSpPr/>
            <p:nvPr/>
          </p:nvCxnSpPr>
          <p:spPr bwMode="gray">
            <a:xfrm>
              <a:off x="8336367" y="4179509"/>
              <a:ext cx="0" cy="832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94B9286-9C76-984D-97A7-99534185724F}"/>
              </a:ext>
            </a:extLst>
          </p:cNvPr>
          <p:cNvSpPr txBox="1"/>
          <p:nvPr/>
        </p:nvSpPr>
        <p:spPr bwMode="gray">
          <a:xfrm rot="16200000">
            <a:off x="7605637" y="2634080"/>
            <a:ext cx="983936" cy="253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Add Replica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42B9AB-691C-8442-840D-4553B9A95C2E}"/>
              </a:ext>
            </a:extLst>
          </p:cNvPr>
          <p:cNvGrpSpPr/>
          <p:nvPr/>
        </p:nvGrpSpPr>
        <p:grpSpPr>
          <a:xfrm>
            <a:off x="4079179" y="2593149"/>
            <a:ext cx="5568591" cy="2953390"/>
            <a:chOff x="4919352" y="3772856"/>
            <a:chExt cx="5568591" cy="295339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D6DCB7D-0A29-4544-8F8E-19A30D4B04A2}"/>
                </a:ext>
              </a:extLst>
            </p:cNvPr>
            <p:cNvGrpSpPr/>
            <p:nvPr/>
          </p:nvGrpSpPr>
          <p:grpSpPr>
            <a:xfrm>
              <a:off x="4919352" y="6027530"/>
              <a:ext cx="2607568" cy="698716"/>
              <a:chOff x="4698610" y="4985759"/>
              <a:chExt cx="2607568" cy="1277343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EBC6BA2-9BEA-ED43-8F94-425750D44CB8}"/>
                  </a:ext>
                </a:extLst>
              </p:cNvPr>
              <p:cNvCxnSpPr/>
              <p:nvPr/>
            </p:nvCxnSpPr>
            <p:spPr bwMode="gray">
              <a:xfrm>
                <a:off x="4698610" y="6263101"/>
                <a:ext cx="2599490" cy="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2243BD0-F939-BB4E-88AB-CC7C316A772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7306178" y="4985759"/>
                <a:ext cx="0" cy="127397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1E680D4-F30B-E94A-93E5-A5C24A8FAAD1}"/>
                </a:ext>
              </a:extLst>
            </p:cNvPr>
            <p:cNvCxnSpPr/>
            <p:nvPr/>
          </p:nvCxnSpPr>
          <p:spPr bwMode="gray">
            <a:xfrm flipV="1">
              <a:off x="9169078" y="3781813"/>
              <a:ext cx="1318865" cy="4133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B41EFB1-0903-1941-A9C9-E3011B6A717E}"/>
                </a:ext>
              </a:extLst>
            </p:cNvPr>
            <p:cNvGrpSpPr/>
            <p:nvPr/>
          </p:nvGrpSpPr>
          <p:grpSpPr>
            <a:xfrm>
              <a:off x="7526920" y="5551834"/>
              <a:ext cx="630713" cy="475696"/>
              <a:chOff x="8317622" y="3702860"/>
              <a:chExt cx="630713" cy="475696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ADBF2EF-E39D-394F-BC69-BA5526AEA760}"/>
                  </a:ext>
                </a:extLst>
              </p:cNvPr>
              <p:cNvCxnSpPr/>
              <p:nvPr/>
            </p:nvCxnSpPr>
            <p:spPr bwMode="gray">
              <a:xfrm>
                <a:off x="8317622" y="4178556"/>
                <a:ext cx="630713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6AFEF8A-1DA3-394C-8C78-B27B83AAE2C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8946535" y="3702860"/>
                <a:ext cx="0" cy="47487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2E4AF03-AE5A-C54C-8EC9-42D6772E4D9D}"/>
                </a:ext>
              </a:extLst>
            </p:cNvPr>
            <p:cNvGrpSpPr/>
            <p:nvPr/>
          </p:nvGrpSpPr>
          <p:grpSpPr>
            <a:xfrm>
              <a:off x="8141157" y="3772856"/>
              <a:ext cx="1021460" cy="1775780"/>
              <a:chOff x="7317823" y="4179509"/>
              <a:chExt cx="1021460" cy="83587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EB3F729-CE08-7141-9CA1-656815CC9046}"/>
                  </a:ext>
                </a:extLst>
              </p:cNvPr>
              <p:cNvCxnSpPr/>
              <p:nvPr/>
            </p:nvCxnSpPr>
            <p:spPr bwMode="gray">
              <a:xfrm>
                <a:off x="7317823" y="5015380"/>
                <a:ext cx="1021460" cy="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BD40025-F168-9343-A3F9-D9CA3F96437A}"/>
                  </a:ext>
                </a:extLst>
              </p:cNvPr>
              <p:cNvCxnSpPr/>
              <p:nvPr/>
            </p:nvCxnSpPr>
            <p:spPr bwMode="gray">
              <a:xfrm>
                <a:off x="8336367" y="4179509"/>
                <a:ext cx="0" cy="832982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C178362-3006-5D4F-ABD9-45A6BD5558BD}"/>
              </a:ext>
            </a:extLst>
          </p:cNvPr>
          <p:cNvSpPr txBox="1"/>
          <p:nvPr/>
        </p:nvSpPr>
        <p:spPr bwMode="gray">
          <a:xfrm>
            <a:off x="2975296" y="1834362"/>
            <a:ext cx="2481007" cy="1201247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1-Heavy Weight Redeployment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2-Restart Component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3-Add Replica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4AEC4B-4EF5-FE4E-92A4-77F675E04EB7}"/>
              </a:ext>
            </a:extLst>
          </p:cNvPr>
          <p:cNvSpPr txBox="1"/>
          <p:nvPr/>
        </p:nvSpPr>
        <p:spPr bwMode="gray">
          <a:xfrm>
            <a:off x="9000431" y="4710052"/>
            <a:ext cx="2481007" cy="120124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1- Add Replica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2-Restart Component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3- Heavy Weight Redeployment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D339A9-0F6D-F941-8F78-E70BE62325CA}"/>
              </a:ext>
            </a:extLst>
          </p:cNvPr>
          <p:cNvSpPr txBox="1"/>
          <p:nvPr/>
        </p:nvSpPr>
        <p:spPr bwMode="gray">
          <a:xfrm rot="16200000">
            <a:off x="6363508" y="5407419"/>
            <a:ext cx="983936" cy="253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Add Replica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EC7961-6D4C-F94D-9323-7228B62B12D7}"/>
              </a:ext>
            </a:extLst>
          </p:cNvPr>
          <p:cNvSpPr txBox="1"/>
          <p:nvPr/>
        </p:nvSpPr>
        <p:spPr bwMode="gray">
          <a:xfrm rot="16200000">
            <a:off x="7169335" y="4693438"/>
            <a:ext cx="593123" cy="1659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Restart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E363FE-D04D-7946-B8CC-BC52ACC142A3}"/>
              </a:ext>
            </a:extLst>
          </p:cNvPr>
          <p:cNvSpPr txBox="1"/>
          <p:nvPr/>
        </p:nvSpPr>
        <p:spPr bwMode="gray">
          <a:xfrm rot="16200000">
            <a:off x="7772643" y="3666120"/>
            <a:ext cx="1481408" cy="1659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HW Redeployment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5402C5-D49F-4043-B900-6AEE6F99E5D8}"/>
              </a:ext>
            </a:extLst>
          </p:cNvPr>
          <p:cNvSpPr txBox="1"/>
          <p:nvPr/>
        </p:nvSpPr>
        <p:spPr bwMode="gray">
          <a:xfrm>
            <a:off x="5735651" y="4135844"/>
            <a:ext cx="1454481" cy="4962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Lost Reward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629A1C-35D3-BE4F-8695-8B3308DE5BD3}"/>
              </a:ext>
            </a:extLst>
          </p:cNvPr>
          <p:cNvSpPr txBox="1"/>
          <p:nvPr/>
        </p:nvSpPr>
        <p:spPr bwMode="gray">
          <a:xfrm>
            <a:off x="640744" y="1155644"/>
            <a:ext cx="3480844" cy="4962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Reward : Utility Over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8AC773-336A-6045-B12C-42752DED58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382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https://miro.com/welcomeonboard/WbF2Ty5IRhKnddA3j7BznncnZCppdOpRTtEu0prAITus96oJSrKtdplxnxIOdMMq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1236784"/>
          </a:xfrm>
        </p:spPr>
        <p:txBody>
          <a:bodyPr/>
          <a:lstStyle/>
          <a:p>
            <a:r>
              <a:rPr lang="de-DE" dirty="0"/>
              <a:t>UML </a:t>
            </a:r>
            <a:r>
              <a:rPr lang="de-DE" dirty="0" err="1"/>
              <a:t>Diagram</a:t>
            </a:r>
            <a:r>
              <a:rPr lang="de-DE" dirty="0"/>
              <a:t> (Miro)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849F6C-873A-4382-88A3-C443B0AD2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55286508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0B13-A3E9-4A60-B7CD-C8854B5F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Screen Shots Radiation Hose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F74A8-0804-40B9-B752-F5D17C7A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91" y="1690688"/>
            <a:ext cx="2266621" cy="2340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36B3B-7D3C-4A34-8546-595BF4C47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821" y="1690688"/>
            <a:ext cx="2369123" cy="2340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9A2017-B9C7-457C-92A9-8C6027FCE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553" y="1690688"/>
            <a:ext cx="2336172" cy="2340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4256C8-04E3-433C-ACBA-B9823EC3B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441" y="1688364"/>
            <a:ext cx="2319988" cy="2343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E2BF3A-B342-4972-8D2E-22360D4E0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5527" y="4400471"/>
            <a:ext cx="2373702" cy="23408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6D9761-5E6C-4179-BCFA-5412D1D99F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730" y="4371347"/>
            <a:ext cx="2354995" cy="23408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D99963-35BE-4D99-A381-95F22D3AD2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9441" y="4371348"/>
            <a:ext cx="2364180" cy="23408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055723-C63E-40EC-96B0-46F61192FFDC}"/>
              </a:ext>
            </a:extLst>
          </p:cNvPr>
          <p:cNvSpPr txBox="1"/>
          <p:nvPr/>
        </p:nvSpPr>
        <p:spPr>
          <a:xfrm>
            <a:off x="59744" y="5971894"/>
            <a:ext cx="26710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100" dirty="0">
                <a:hlinkClick r:id="rId9"/>
              </a:rPr>
              <a:t>Source: https://www.reddit.com/r/MapPorn/comments/btqh67/radioactive_cloud_moving_through_europe_after_the/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373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BCAD-FDE0-4E17-87C5-03221A06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challenges of Dynamical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2E38-FBD0-4CD0-8E51-F9F5B8E74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653116"/>
            <a:ext cx="11132105" cy="475191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Massively non-linear </a:t>
            </a:r>
          </a:p>
          <a:p>
            <a:pPr marL="814908" lvl="1" indent="-457200"/>
            <a:r>
              <a:rPr lang="en-US" dirty="0"/>
              <a:t>Difficult to obtain a linear representation around stable and unstable fix-points.</a:t>
            </a:r>
          </a:p>
          <a:p>
            <a:pPr marL="814908" lvl="1" indent="-457200"/>
            <a:r>
              <a:rPr lang="en-US" dirty="0"/>
              <a:t>Lack of analytical equations for complex phenomena, e.g., distributed systems, financial markets, micro-climate, autonomous driving, disease spread, or environment contamination…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Extremely high-dimensional state-space </a:t>
            </a:r>
          </a:p>
          <a:p>
            <a:pPr marL="700608" lvl="1" indent="-342900"/>
            <a:r>
              <a:rPr lang="en-US" dirty="0"/>
              <a:t>Difficult to simulate, because every single component or event could be a state.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Limited measurements (Sparsity and/or Hidden States)</a:t>
            </a:r>
          </a:p>
          <a:p>
            <a:pPr marL="814908" lvl="1" indent="-457200"/>
            <a:r>
              <a:rPr lang="en-US" dirty="0"/>
              <a:t>Difficult to infer next value of states given inputs (actuators and perturbations)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https://www.reddit.com/r/MapPorn/comments/btqh67/radioactive_cloud_moving_through_europe_after_the/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094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DA53-58E5-42FF-B468-14E09E2C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0234-043B-46FA-B672-F271F3A4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653116"/>
            <a:ext cx="10867410" cy="5060883"/>
          </a:xfrm>
        </p:spPr>
        <p:txBody>
          <a:bodyPr/>
          <a:lstStyle/>
          <a:p>
            <a:r>
              <a:rPr lang="en-US" dirty="0"/>
              <a:t>Machine Learning techniques + Enough Data allow to approximate the system dynamics and synthesize an efficient controller</a:t>
            </a:r>
          </a:p>
          <a:p>
            <a:endParaRPr lang="en-US" dirty="0"/>
          </a:p>
          <a:p>
            <a:r>
              <a:rPr lang="en-US" u="sng" dirty="0"/>
              <a:t>Machine Learning Techniques allow to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Approximate the System Dynamics without relying on analytic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Mitigate state space explosion by producing low-dimensional representations that can be used for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Mitigate sparsity and partially observability of states by learning models that allow to make probabilistic inference the value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Mitigate non-stationarity by detecting patterns of change in the data that affect the effectivity of controller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0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24CD-2987-484E-9A2D-2B0B1466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362644" cy="1236784"/>
          </a:xfrm>
        </p:spPr>
        <p:txBody>
          <a:bodyPr/>
          <a:lstStyle/>
          <a:p>
            <a:r>
              <a:rPr lang="en-US" dirty="0"/>
              <a:t>Control </a:t>
            </a:r>
            <a:br>
              <a:rPr lang="en-US" dirty="0"/>
            </a:br>
            <a:r>
              <a:rPr lang="en-US" dirty="0"/>
              <a:t>optimization constrained by systems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D68D083-0127-4D27-85CC-5BE4E1DECFA6}"/>
                  </a:ext>
                </a:extLst>
              </p:cNvPr>
              <p:cNvSpPr/>
              <p:nvPr/>
            </p:nvSpPr>
            <p:spPr>
              <a:xfrm>
                <a:off x="3669422" y="2619032"/>
                <a:ext cx="3690017" cy="16099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System Dynamics</a:t>
                </a:r>
              </a:p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D68D083-0127-4D27-85CC-5BE4E1DE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22" y="2619032"/>
                <a:ext cx="3690017" cy="1609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D90087-122C-43C1-AA2C-CDB64F488764}"/>
                  </a:ext>
                </a:extLst>
              </p:cNvPr>
              <p:cNvSpPr/>
              <p:nvPr/>
            </p:nvSpPr>
            <p:spPr>
              <a:xfrm>
                <a:off x="4259108" y="5156438"/>
                <a:ext cx="2601144" cy="12469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Control Law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D90087-122C-43C1-AA2C-CDB64F488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108" y="5156438"/>
                <a:ext cx="2601144" cy="1246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3C6A1B-3285-4400-874F-3EEF0D5BED09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6860252" y="3424017"/>
            <a:ext cx="499187" cy="2355876"/>
          </a:xfrm>
          <a:prstGeom prst="bentConnector3">
            <a:avLst>
              <a:gd name="adj1" fmla="val -4579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2ED08E-5222-46DC-9221-01AB549251F2}"/>
                  </a:ext>
                </a:extLst>
              </p:cNvPr>
              <p:cNvSpPr txBox="1"/>
              <p:nvPr/>
            </p:nvSpPr>
            <p:spPr>
              <a:xfrm>
                <a:off x="6916602" y="5780244"/>
                <a:ext cx="22682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𝑠𝑒𝑛𝑠𝑜𝑟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𝑟𝑒𝑎𝑑𝑖𝑛𝑔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2ED08E-5222-46DC-9221-01AB54925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602" y="5780244"/>
                <a:ext cx="2268248" cy="646331"/>
              </a:xfrm>
              <a:prstGeom prst="rect">
                <a:avLst/>
              </a:prstGeom>
              <a:blipFill>
                <a:blip r:embed="rId4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9F6919-30B6-49E0-89C2-5CA526A6E434}"/>
                  </a:ext>
                </a:extLst>
              </p:cNvPr>
              <p:cNvSpPr txBox="1"/>
              <p:nvPr/>
            </p:nvSpPr>
            <p:spPr>
              <a:xfrm>
                <a:off x="1931249" y="5842568"/>
                <a:ext cx="22777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𝑎𝑐𝑡𝑢𝑎𝑡𝑜𝑟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𝑠𝑒𝑙𝑒𝑐𝑡𝑖𝑜𝑛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9F6919-30B6-49E0-89C2-5CA526A6E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249" y="5842568"/>
                <a:ext cx="2277701" cy="646331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812D78-E56F-43A0-A847-49505826AB21}"/>
                  </a:ext>
                </a:extLst>
              </p:cNvPr>
              <p:cNvSpPr txBox="1"/>
              <p:nvPr/>
            </p:nvSpPr>
            <p:spPr bwMode="gray">
              <a:xfrm>
                <a:off x="7516883" y="3059668"/>
                <a:ext cx="19758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812D78-E56F-43A0-A847-49505826A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16883" y="3059668"/>
                <a:ext cx="197587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6607715-88BE-4B1A-8785-D4C45038489C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 bwMode="gray">
          <a:xfrm rot="10800000">
            <a:off x="3669422" y="3424017"/>
            <a:ext cx="589686" cy="2355876"/>
          </a:xfrm>
          <a:prstGeom prst="bentConnector3">
            <a:avLst>
              <a:gd name="adj1" fmla="val 138766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3A7DD1-7F9B-4B65-890D-D2CF418B99D7}"/>
                  </a:ext>
                </a:extLst>
              </p:cNvPr>
              <p:cNvSpPr txBox="1"/>
              <p:nvPr/>
            </p:nvSpPr>
            <p:spPr bwMode="gray">
              <a:xfrm>
                <a:off x="2126229" y="3054684"/>
                <a:ext cx="14176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𝑎𝑐𝑡𝑢𝑎𝑡𝑜𝑟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3A7DD1-7F9B-4B65-890D-D2CF418B9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26229" y="3054684"/>
                <a:ext cx="1417669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734B185-4B96-4C9B-ACDF-66AB50A5A2F9}"/>
              </a:ext>
            </a:extLst>
          </p:cNvPr>
          <p:cNvCxnSpPr>
            <a:cxnSpLocks/>
            <a:stCxn id="55" idx="2"/>
            <a:endCxn id="4" idx="0"/>
          </p:cNvCxnSpPr>
          <p:nvPr/>
        </p:nvCxnSpPr>
        <p:spPr bwMode="gray">
          <a:xfrm>
            <a:off x="5514430" y="2135422"/>
            <a:ext cx="1" cy="4836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F2D5790-5504-42B0-9A37-2E9379A0A26A}"/>
              </a:ext>
            </a:extLst>
          </p:cNvPr>
          <p:cNvSpPr/>
          <p:nvPr/>
        </p:nvSpPr>
        <p:spPr>
          <a:xfrm>
            <a:off x="4213858" y="1648133"/>
            <a:ext cx="2601144" cy="487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Disturbances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17986C-63EF-42C9-83D9-F4410EF68E58}"/>
                  </a:ext>
                </a:extLst>
              </p:cNvPr>
              <p:cNvSpPr txBox="1"/>
              <p:nvPr/>
            </p:nvSpPr>
            <p:spPr bwMode="gray">
              <a:xfrm>
                <a:off x="7092012" y="1873124"/>
                <a:ext cx="24284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17986C-63EF-42C9-83D9-F4410EF6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012" y="1873124"/>
                <a:ext cx="2428439" cy="369332"/>
              </a:xfrm>
              <a:prstGeom prst="rect">
                <a:avLst/>
              </a:prstGeom>
              <a:blipFill>
                <a:blip r:embed="rId8"/>
                <a:stretch>
                  <a:fillRect l="-75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D93E6505-B6E9-431F-B194-90D0965E5AEE}"/>
              </a:ext>
            </a:extLst>
          </p:cNvPr>
          <p:cNvSpPr txBox="1"/>
          <p:nvPr/>
        </p:nvSpPr>
        <p:spPr bwMode="gray">
          <a:xfrm>
            <a:off x="1856464" y="1615581"/>
            <a:ext cx="2080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dirty="0">
                <a:latin typeface="+mj-lt"/>
              </a:rPr>
              <a:t>state of system at discrete time k and k+1</a:t>
            </a:r>
            <a:endParaRPr lang="en-US" sz="1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28E00-732C-41B9-B826-0DB692CCB012}"/>
                  </a:ext>
                </a:extLst>
              </p:cNvPr>
              <p:cNvSpPr txBox="1"/>
              <p:nvPr/>
            </p:nvSpPr>
            <p:spPr bwMode="gray">
              <a:xfrm>
                <a:off x="9167098" y="5770407"/>
                <a:ext cx="2601144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System Measurement</a:t>
                </a:r>
              </a:p>
              <a:p>
                <a:r>
                  <a:rPr lang="en-US" sz="1600" dirty="0">
                    <a:latin typeface="+mj-lt"/>
                  </a:rPr>
                  <a:t>Full-state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Partial-state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28E00-732C-41B9-B826-0DB692CCB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167098" y="5770407"/>
                <a:ext cx="2601144" cy="830997"/>
              </a:xfrm>
              <a:prstGeom prst="rect">
                <a:avLst/>
              </a:prstGeom>
              <a:blipFill>
                <a:blip r:embed="rId9"/>
                <a:stretch>
                  <a:fillRect l="-1408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F9553D83-75A9-49B3-8249-0947D5B03722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3122556" y="2281048"/>
            <a:ext cx="1246495" cy="123678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8AED3CE3-8859-43B4-BC7C-0302ED5EDF9F}"/>
              </a:ext>
            </a:extLst>
          </p:cNvPr>
          <p:cNvCxnSpPr>
            <a:cxnSpLocks/>
            <a:endCxn id="58" idx="2"/>
          </p:cNvCxnSpPr>
          <p:nvPr/>
        </p:nvCxnSpPr>
        <p:spPr bwMode="gray">
          <a:xfrm flipV="1">
            <a:off x="6658187" y="2242456"/>
            <a:ext cx="1648045" cy="1181560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3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790BE7-B765-4161-BBB4-324D3C11E0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System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790BE7-B765-4161-BBB4-324D3C11E0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777A5-2523-4F0F-98E0-ECF92C64D4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sz="32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.. , 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is a </a:t>
                </a:r>
                <a:r>
                  <a:rPr lang="en-US" u="sng" dirty="0"/>
                  <a:t>nominal variable</a:t>
                </a:r>
                <a:r>
                  <a:rPr lang="en-US" dirty="0"/>
                  <a:t> that represents the operational state of component </a:t>
                </a:r>
                <a:r>
                  <a:rPr lang="en-US" i="1" dirty="0"/>
                  <a:t>1</a:t>
                </a:r>
                <a:r>
                  <a:rPr lang="en-US" dirty="0"/>
                  <a:t> under failure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000" dirty="0"/>
                  <a:t>Hence, the system x state at time k is combination of the individual states all </a:t>
                </a:r>
                <a:r>
                  <a:rPr lang="en-US" sz="2000" b="1" i="1" dirty="0"/>
                  <a:t>m</a:t>
                </a:r>
                <a:r>
                  <a:rPr lang="en-US" sz="2000" dirty="0"/>
                  <a:t> components. At any given time </a:t>
                </a:r>
                <a:r>
                  <a:rPr lang="en-US" sz="2000" b="1" i="1" dirty="0"/>
                  <a:t>k</a:t>
                </a:r>
                <a:r>
                  <a:rPr lang="en-US" sz="2000" dirty="0"/>
                  <a:t>, each component can be at any of these states: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𝑛𝑢𝑙𝑙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 no failure, the component operates normally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= Component crashed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 = Component throws exceptions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 = Component is undeployed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 = Change in the system load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777A5-2523-4F0F-98E0-ECF92C64D4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61" r="-1794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7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FBAC79-2C7A-425D-BC15-4372B4CA7D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System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FBAC79-2C7A-425D-BC15-4372B4CA7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59" b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0404A5-7492-4F14-A640-90DA3B22C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653116"/>
                <a:ext cx="10963663" cy="4751917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.. ,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u="sng" dirty="0"/>
                  <a:t>scalar variable</a:t>
                </a:r>
                <a:r>
                  <a:rPr lang="en-US" dirty="0"/>
                  <a:t> that represents the individual utility of component </a:t>
                </a:r>
                <a:r>
                  <a:rPr lang="en-US" i="1" dirty="0"/>
                  <a:t>1</a:t>
                </a:r>
                <a:r>
                  <a:rPr lang="en-US" dirty="0"/>
                  <a:t> under failure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How the system output varies?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is approximated by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dirty="0"/>
                  <a:t>, which is parameterized by a set of parameters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At any given time </a:t>
                </a:r>
                <a:r>
                  <a:rPr lang="en-US" b="1" i="1" dirty="0"/>
                  <a:t>k</a:t>
                </a:r>
                <a:r>
                  <a:rPr lang="en-US" dirty="0"/>
                  <a:t>, each component </a:t>
                </a:r>
                <a:r>
                  <a:rPr lang="en-US" b="1" i="1" dirty="0"/>
                  <a:t>m</a:t>
                </a:r>
                <a:r>
                  <a:rPr lang="en-US" dirty="0"/>
                  <a:t> has their own set of parameters, hence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0404A5-7492-4F14-A640-90DA3B22C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653116"/>
                <a:ext cx="10963663" cy="4751917"/>
              </a:xfrm>
              <a:blipFill>
                <a:blip r:embed="rId3"/>
                <a:stretch>
                  <a:fillRect l="-1334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34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6A39C7-CD42-4763-988F-78AF43A40A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Actuators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6A39C7-CD42-4763-988F-78AF43A40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44872-6DA0-45BE-B0D0-27A731944F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380785"/>
                <a:ext cx="11554304" cy="50778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.. ,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corresponds to the actuator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selected to be applied to component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. One same actuator can be executed multiple times</a:t>
                </a:r>
                <a:endParaRPr lang="en-US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Types of actuators available: </a:t>
                </a:r>
              </a:p>
              <a:p>
                <a:pPr marL="342900" indent="-34290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{Restart Component, Light Weight Redeploy, Heavy Weight Redeploy,  Replace Component} </a:t>
                </a:r>
              </a:p>
              <a:p>
                <a:endParaRPr lang="en-US" sz="1800" dirty="0"/>
              </a:p>
              <a:p>
                <a:pPr marL="342900" indent="-34290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{Add Replica, Remove Replica}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How to choose the actuator?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is constrained by the component failure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the utility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component </a:t>
                </a:r>
                <a:r>
                  <a:rPr lang="en-US" b="1" i="1" dirty="0"/>
                  <a:t>m</a:t>
                </a:r>
                <a:r>
                  <a:rPr lang="en-US" dirty="0"/>
                  <a:t> at time </a:t>
                </a:r>
                <a:r>
                  <a:rPr lang="en-US" b="1" i="1" dirty="0"/>
                  <a:t>k+1. </a:t>
                </a:r>
                <a:endParaRPr lang="en-US" dirty="0"/>
              </a:p>
              <a:p>
                <a:pPr algn="ctr"/>
                <a:r>
                  <a:rPr lang="en-US" sz="2000" b="0" dirty="0"/>
                  <a:t> 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| 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44872-6DA0-45BE-B0D0-27A731944F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380785"/>
                <a:ext cx="11554304" cy="5077825"/>
              </a:xfrm>
              <a:blipFill>
                <a:blip r:embed="rId3"/>
                <a:stretch>
                  <a:fillRect l="-1266" r="-53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30715A35-53B9-4AE6-99D3-72E0BC9866DB}"/>
              </a:ext>
            </a:extLst>
          </p:cNvPr>
          <p:cNvSpPr/>
          <p:nvPr/>
        </p:nvSpPr>
        <p:spPr bwMode="gray">
          <a:xfrm>
            <a:off x="7002174" y="3533178"/>
            <a:ext cx="187036" cy="575927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8F01CD-07B4-4B56-9F65-8F9CF72A4DA4}"/>
              </a:ext>
            </a:extLst>
          </p:cNvPr>
          <p:cNvSpPr txBox="1"/>
          <p:nvPr/>
        </p:nvSpPr>
        <p:spPr bwMode="gray">
          <a:xfrm>
            <a:off x="4565071" y="3460543"/>
            <a:ext cx="2464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discrete time impulse response </a:t>
            </a:r>
            <a:r>
              <a:rPr lang="en-US" i="1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7AC784-0B65-4B7F-AE74-471D136565B5}"/>
                  </a:ext>
                </a:extLst>
              </p:cNvPr>
              <p:cNvSpPr txBox="1"/>
              <p:nvPr/>
            </p:nvSpPr>
            <p:spPr bwMode="gray">
              <a:xfrm>
                <a:off x="7095690" y="4250892"/>
                <a:ext cx="3329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−1,+1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   </m:t>
                      </m:r>
                      <m:r>
                        <a:rPr lang="en-US" sz="1800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7AC784-0B65-4B7F-AE74-471D13656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5690" y="4250892"/>
                <a:ext cx="3329855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B6C155-75A4-42C2-BA17-2210EBC0D2FC}"/>
                  </a:ext>
                </a:extLst>
              </p:cNvPr>
              <p:cNvSpPr txBox="1"/>
              <p:nvPr/>
            </p:nvSpPr>
            <p:spPr bwMode="gray">
              <a:xfrm>
                <a:off x="7309786" y="3737542"/>
                <a:ext cx="24645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      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B6C155-75A4-42C2-BA17-2210EBC0D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09786" y="3737542"/>
                <a:ext cx="2464596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EA0A9A-CC19-477D-8B8B-E4BF6663240B}"/>
                  </a:ext>
                </a:extLst>
              </p:cNvPr>
              <p:cNvSpPr txBox="1"/>
              <p:nvPr/>
            </p:nvSpPr>
            <p:spPr bwMode="gray">
              <a:xfrm>
                <a:off x="7225252" y="3429000"/>
                <a:ext cx="25491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 err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       </m:t>
                      </m:r>
                      <m:r>
                        <a:rPr lang="en-US" sz="1800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EA0A9A-CC19-477D-8B8B-E4BF66632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25252" y="3429000"/>
                <a:ext cx="2549130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7F707B-393A-42AE-8E29-ACC96DFCCF1D}"/>
                  </a:ext>
                </a:extLst>
              </p:cNvPr>
              <p:cNvSpPr txBox="1"/>
              <p:nvPr/>
            </p:nvSpPr>
            <p:spPr bwMode="gray">
              <a:xfrm>
                <a:off x="7260318" y="4508236"/>
                <a:ext cx="30474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                 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7F707B-393A-42AE-8E29-ACC96DFCC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60318" y="4508236"/>
                <a:ext cx="3047464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BF961A6C-F464-40B9-900E-A72B5677BA51}"/>
              </a:ext>
            </a:extLst>
          </p:cNvPr>
          <p:cNvSpPr/>
          <p:nvPr/>
        </p:nvSpPr>
        <p:spPr bwMode="gray">
          <a:xfrm>
            <a:off x="7038217" y="4317109"/>
            <a:ext cx="187036" cy="575927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2EF847-E333-443B-979D-83E2B167DB3A}"/>
              </a:ext>
            </a:extLst>
          </p:cNvPr>
          <p:cNvSpPr txBox="1"/>
          <p:nvPr/>
        </p:nvSpPr>
        <p:spPr bwMode="gray">
          <a:xfrm>
            <a:off x="4357255" y="4420406"/>
            <a:ext cx="277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discrete time step</a:t>
            </a:r>
          </a:p>
        </p:txBody>
      </p:sp>
    </p:spTree>
    <p:extLst>
      <p:ext uri="{BB962C8B-B14F-4D97-AF65-F5344CB8AC3E}">
        <p14:creationId xmlns:p14="http://schemas.microsoft.com/office/powerpoint/2010/main" val="416477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29B37-00F7-4E78-A07F-0464AE360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Utility</a:t>
            </a:r>
          </a:p>
        </p:txBody>
      </p:sp>
    </p:spTree>
    <p:extLst>
      <p:ext uri="{BB962C8B-B14F-4D97-AF65-F5344CB8AC3E}">
        <p14:creationId xmlns:p14="http://schemas.microsoft.com/office/powerpoint/2010/main" val="1951176971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Quantum Programming- Project Seminar SoSe 2021 - Introductory Meeting</Template>
  <TotalTime>1281</TotalTime>
  <Words>894</Words>
  <Application>Microsoft Office PowerPoint</Application>
  <PresentationFormat>Widescreen</PresentationFormat>
  <Paragraphs>182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Verdana</vt:lpstr>
      <vt:lpstr>TEMPLATE_Fakultät_11_EXP v201702</vt:lpstr>
      <vt:lpstr>System Identification and Control Synthesis with  Full-State Measurements</vt:lpstr>
      <vt:lpstr>Still Screen Shots Radiation Hose</vt:lpstr>
      <vt:lpstr>Fundamental challenges of Dynamical Systems</vt:lpstr>
      <vt:lpstr>Machine Learning Control</vt:lpstr>
      <vt:lpstr>Control  optimization constrained by systems dynamics</vt:lpstr>
      <vt:lpstr>System state x_k</vt:lpstr>
      <vt:lpstr>System Output y_k</vt:lpstr>
      <vt:lpstr>Actuators u_k</vt:lpstr>
      <vt:lpstr>System Utility</vt:lpstr>
      <vt:lpstr>Utility Drop  </vt:lpstr>
      <vt:lpstr>Optimal Rule </vt:lpstr>
      <vt:lpstr>Optimal Rule</vt:lpstr>
      <vt:lpstr>Optimal Rule and Utility Increase</vt:lpstr>
      <vt:lpstr>Optimal Index ( Ordering of the Rules)</vt:lpstr>
      <vt:lpstr>UML Diagram (Miro)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Adriano</dc:creator>
  <cp:lastModifiedBy>Christian Adriano</cp:lastModifiedBy>
  <cp:revision>73</cp:revision>
  <dcterms:created xsi:type="dcterms:W3CDTF">2021-04-29T08:32:34Z</dcterms:created>
  <dcterms:modified xsi:type="dcterms:W3CDTF">2021-11-11T22:59:55Z</dcterms:modified>
</cp:coreProperties>
</file>