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Mon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104db2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104db2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Welcome to the Venn Sets! In this visualization, you can find overlaps or disjunctions between </a:t>
            </a:r>
            <a:r>
              <a:rPr lang="de"/>
              <a:t>multiple GraalVM Universes. Or, you can simply explore the contents of a single one.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As Java applications have different levels of details - packages, modules, or methods - use the control’s slider to set the level you want to focus on. The displayed intersections are up to the set level only. For example, two universes sharing the package “java.util.logging” may share different classes in that package. The first universe may exclusively have the contained class “LoggerContext”, the second generated ones like “Level$LevelContext”, and both of them sharing “LogManager”. Notice the bubble size too - they re-adjust with each level too. So a bubble with a radius of 3 on module level has a different code size than one on the method level. For absolute sizes, you want to check out the Tree Line!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21461d13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21461d13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68abdc63b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68abdc63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68abdc6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68abdc6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68abdc63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68abdc63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68abdc63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68abdc63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68abdc63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68abdc63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68abdc63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68abdc63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68abdc63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68abdc63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68abdc63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68abdc63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104db2d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104db2d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68abdc63b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68abdc63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68abdc63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68abdc63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68abdc63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68abdc63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68342bc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268342bc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68342bc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68342bc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68342b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68342b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68abdc63b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268abdc63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687e36e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2687e36e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2687e36e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2687e36e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2687e36e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2687e36e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7e31ff0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7e31ff0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687e36e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687e36e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2687e36e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2687e36e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7e31ff0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7e31ff0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7e31ff0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7e31ff0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7e31ff0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7e31ff0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7e31ff0e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7e31ff0e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7e31ff0e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7e31ff0e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68abdc63b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68abdc63b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Observatory Usage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de"/>
              <a:t>A Project By the Software Architecture Group’s Master Project WS 22/23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p:nvPr/>
        </p:nvSpPr>
        <p:spPr>
          <a:xfrm>
            <a:off x="2881550" y="1219625"/>
            <a:ext cx="1862400" cy="18624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jdk.internal.vm.</a:t>
            </a:r>
            <a:br>
              <a:rPr lang="de" sz="1000">
                <a:solidFill>
                  <a:schemeClr val="lt1"/>
                </a:solidFill>
              </a:rPr>
            </a:br>
            <a:r>
              <a:rPr lang="de" sz="1000">
                <a:solidFill>
                  <a:schemeClr val="lt1"/>
                </a:solidFill>
              </a:rPr>
              <a:t>compiler</a:t>
            </a:r>
            <a:endParaRPr sz="1000">
              <a:solidFill>
                <a:schemeClr val="lt1"/>
              </a:solidFill>
            </a:endParaRPr>
          </a:p>
        </p:txBody>
      </p:sp>
      <p:sp>
        <p:nvSpPr>
          <p:cNvPr id="120" name="Google Shape;120;p22"/>
          <p:cNvSpPr/>
          <p:nvPr/>
        </p:nvSpPr>
        <p:spPr>
          <a:xfrm>
            <a:off x="1606050" y="3235000"/>
            <a:ext cx="1143900" cy="11439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java.base</a:t>
            </a:r>
            <a:endParaRPr sz="1000">
              <a:solidFill>
                <a:schemeClr val="lt1"/>
              </a:solidFill>
            </a:endParaRPr>
          </a:p>
        </p:txBody>
      </p:sp>
      <p:sp>
        <p:nvSpPr>
          <p:cNvPr id="121" name="Google Shape;121;p22"/>
          <p:cNvSpPr/>
          <p:nvPr/>
        </p:nvSpPr>
        <p:spPr>
          <a:xfrm>
            <a:off x="2995500" y="3166400"/>
            <a:ext cx="954600" cy="9546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java.</a:t>
            </a:r>
            <a:br>
              <a:rPr lang="de" sz="1000">
                <a:solidFill>
                  <a:schemeClr val="lt1"/>
                </a:solidFill>
              </a:rPr>
            </a:br>
            <a:r>
              <a:rPr lang="de" sz="1000">
                <a:solidFill>
                  <a:schemeClr val="lt1"/>
                </a:solidFill>
              </a:rPr>
              <a:t>logging</a:t>
            </a:r>
            <a:endParaRPr sz="1000">
              <a:solidFill>
                <a:schemeClr val="lt1"/>
              </a:solidFill>
            </a:endParaRPr>
          </a:p>
        </p:txBody>
      </p:sp>
      <p:sp>
        <p:nvSpPr>
          <p:cNvPr id="122" name="Google Shape;122;p22"/>
          <p:cNvSpPr/>
          <p:nvPr/>
        </p:nvSpPr>
        <p:spPr>
          <a:xfrm>
            <a:off x="2401950" y="2852700"/>
            <a:ext cx="348000" cy="348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3" name="Google Shape;123;p22"/>
          <p:cNvSpPr/>
          <p:nvPr/>
        </p:nvSpPr>
        <p:spPr>
          <a:xfrm>
            <a:off x="2779188" y="2660850"/>
            <a:ext cx="216300" cy="2163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4" name="Google Shape;124;p22"/>
          <p:cNvSpPr/>
          <p:nvPr/>
        </p:nvSpPr>
        <p:spPr>
          <a:xfrm>
            <a:off x="6098900" y="1219625"/>
            <a:ext cx="954600" cy="954600"/>
          </a:xfrm>
          <a:prstGeom prst="ellipse">
            <a:avLst/>
          </a:prstGeom>
          <a:solidFill>
            <a:srgbClr val="FF99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jdk.net</a:t>
            </a:r>
            <a:endParaRPr sz="1000">
              <a:solidFill>
                <a:schemeClr val="lt1"/>
              </a:solidFill>
            </a:endParaRPr>
          </a:p>
        </p:txBody>
      </p:sp>
      <p:sp>
        <p:nvSpPr>
          <p:cNvPr id="125" name="Google Shape;125;p22"/>
          <p:cNvSpPr/>
          <p:nvPr/>
        </p:nvSpPr>
        <p:spPr>
          <a:xfrm>
            <a:off x="6945263" y="1099725"/>
            <a:ext cx="216300" cy="216300"/>
          </a:xfrm>
          <a:prstGeom prst="ellipse">
            <a:avLst/>
          </a:prstGeom>
          <a:solidFill>
            <a:srgbClr val="FF99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5195000" y="2818400"/>
            <a:ext cx="1626600" cy="1626600"/>
          </a:xfrm>
          <a:prstGeom prst="ellipse">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jdk.crypto.ec</a:t>
            </a:r>
            <a:endParaRPr sz="1000">
              <a:solidFill>
                <a:schemeClr val="lt1"/>
              </a:solidFill>
            </a:endParaRPr>
          </a:p>
        </p:txBody>
      </p:sp>
      <p:sp>
        <p:nvSpPr>
          <p:cNvPr id="127" name="Google Shape;127;p22"/>
          <p:cNvSpPr/>
          <p:nvPr/>
        </p:nvSpPr>
        <p:spPr>
          <a:xfrm>
            <a:off x="6821600" y="4207574"/>
            <a:ext cx="231900" cy="237300"/>
          </a:xfrm>
          <a:prstGeom prst="ellipse">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7106050" y="3618725"/>
            <a:ext cx="495300" cy="495300"/>
          </a:xfrm>
          <a:prstGeom prst="ellipse">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6945275" y="3235000"/>
            <a:ext cx="348000" cy="348000"/>
          </a:xfrm>
          <a:prstGeom prst="ellipse">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nvSpPr>
        <p:spPr>
          <a:xfrm>
            <a:off x="3271375" y="735050"/>
            <a:ext cx="12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Foo ∩ Bar</a:t>
            </a:r>
            <a:endParaRPr/>
          </a:p>
        </p:txBody>
      </p:sp>
      <p:sp>
        <p:nvSpPr>
          <p:cNvPr id="131" name="Google Shape;131;p22"/>
          <p:cNvSpPr txBox="1"/>
          <p:nvPr/>
        </p:nvSpPr>
        <p:spPr>
          <a:xfrm>
            <a:off x="6328550" y="617525"/>
            <a:ext cx="4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Foo</a:t>
            </a:r>
            <a:endParaRPr/>
          </a:p>
        </p:txBody>
      </p:sp>
      <p:sp>
        <p:nvSpPr>
          <p:cNvPr id="132" name="Google Shape;132;p22"/>
          <p:cNvSpPr txBox="1"/>
          <p:nvPr/>
        </p:nvSpPr>
        <p:spPr>
          <a:xfrm>
            <a:off x="5760650" y="2376125"/>
            <a:ext cx="4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Bar</a:t>
            </a:r>
            <a:endParaRPr/>
          </a:p>
        </p:txBody>
      </p:sp>
      <p:sp>
        <p:nvSpPr>
          <p:cNvPr id="133" name="Google Shape;133;p22"/>
          <p:cNvSpPr txBox="1"/>
          <p:nvPr/>
        </p:nvSpPr>
        <p:spPr>
          <a:xfrm>
            <a:off x="121200" y="1244850"/>
            <a:ext cx="2131800" cy="14160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On the module layer, the two universes “Foo” and “Bar” contain “java.base” each, thus it’s in the intersection.</a:t>
            </a:r>
            <a:endParaRPr sz="1000">
              <a:latin typeface="Verdana"/>
              <a:ea typeface="Verdana"/>
              <a:cs typeface="Verdana"/>
              <a:sym typeface="Verdana"/>
            </a:endParaRPr>
          </a:p>
          <a:p>
            <a:pPr indent="0" lvl="0" marL="0" rtl="0" algn="just">
              <a:spcBef>
                <a:spcPts val="0"/>
              </a:spcBef>
              <a:spcAft>
                <a:spcPts val="0"/>
              </a:spcAft>
              <a:buNone/>
            </a:pPr>
            <a:r>
              <a:rPr lang="de" sz="1000">
                <a:latin typeface="Verdana"/>
                <a:ea typeface="Verdana"/>
                <a:cs typeface="Verdana"/>
                <a:sym typeface="Verdana"/>
              </a:rPr>
              <a:t>With its size of 6.65 MB it belongs to one of the bigger modules, represented by the radius</a:t>
            </a:r>
            <a:endParaRPr sz="1000"/>
          </a:p>
        </p:txBody>
      </p:sp>
      <p:cxnSp>
        <p:nvCxnSpPr>
          <p:cNvPr id="134" name="Google Shape;134;p22"/>
          <p:cNvCxnSpPr/>
          <p:nvPr/>
        </p:nvCxnSpPr>
        <p:spPr>
          <a:xfrm>
            <a:off x="158350" y="2970175"/>
            <a:ext cx="2112000" cy="0"/>
          </a:xfrm>
          <a:prstGeom prst="straightConnector1">
            <a:avLst/>
          </a:prstGeom>
          <a:noFill/>
          <a:ln cap="flat" cmpd="sng" w="28575">
            <a:solidFill>
              <a:schemeClr val="dk2"/>
            </a:solidFill>
            <a:prstDash val="solid"/>
            <a:round/>
            <a:headEnd len="med" w="med" type="none"/>
            <a:tailEnd len="med" w="med" type="none"/>
          </a:ln>
        </p:spPr>
      </p:cxnSp>
      <p:sp>
        <p:nvSpPr>
          <p:cNvPr id="135" name="Google Shape;135;p22"/>
          <p:cNvSpPr/>
          <p:nvPr/>
        </p:nvSpPr>
        <p:spPr>
          <a:xfrm>
            <a:off x="83925" y="2893525"/>
            <a:ext cx="153300" cy="15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p:nvPr/>
        </p:nvSpPr>
        <p:spPr>
          <a:xfrm>
            <a:off x="3173588" y="2355450"/>
            <a:ext cx="216300" cy="2163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1" name="Google Shape;141;p23"/>
          <p:cNvSpPr/>
          <p:nvPr/>
        </p:nvSpPr>
        <p:spPr>
          <a:xfrm>
            <a:off x="7011113" y="1261038"/>
            <a:ext cx="216300" cy="216300"/>
          </a:xfrm>
          <a:prstGeom prst="ellipse">
            <a:avLst/>
          </a:prstGeom>
          <a:solidFill>
            <a:srgbClr val="FF9900">
              <a:alpha val="4510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6389250" y="3161350"/>
            <a:ext cx="153300" cy="156900"/>
          </a:xfrm>
          <a:prstGeom prst="ellipse">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6823850" y="3200000"/>
            <a:ext cx="1492500" cy="1492500"/>
          </a:xfrm>
          <a:prstGeom prst="ellipse">
            <a:avLst/>
          </a:prstGeom>
          <a:solidFill>
            <a:srgbClr val="4A86E8">
              <a:alpha val="459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org.graalvm.compiler.java</a:t>
            </a:r>
            <a:endParaRPr sz="1000">
              <a:solidFill>
                <a:schemeClr val="lt1"/>
              </a:solidFill>
            </a:endParaRPr>
          </a:p>
        </p:txBody>
      </p:sp>
      <p:sp>
        <p:nvSpPr>
          <p:cNvPr id="144" name="Google Shape;144;p23"/>
          <p:cNvSpPr/>
          <p:nvPr/>
        </p:nvSpPr>
        <p:spPr>
          <a:xfrm>
            <a:off x="6579200" y="2752575"/>
            <a:ext cx="495300" cy="495300"/>
          </a:xfrm>
          <a:prstGeom prst="ellipse">
            <a:avLst/>
          </a:prstGeom>
          <a:solidFill>
            <a:srgbClr val="4A86E8">
              <a:alpha val="459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271375" y="735050"/>
            <a:ext cx="12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Foo ∩ Bar</a:t>
            </a:r>
            <a:endParaRPr/>
          </a:p>
        </p:txBody>
      </p:sp>
      <p:sp>
        <p:nvSpPr>
          <p:cNvPr id="146" name="Google Shape;146;p23"/>
          <p:cNvSpPr txBox="1"/>
          <p:nvPr/>
        </p:nvSpPr>
        <p:spPr>
          <a:xfrm>
            <a:off x="6328550" y="617525"/>
            <a:ext cx="4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Foo</a:t>
            </a:r>
            <a:endParaRPr/>
          </a:p>
        </p:txBody>
      </p:sp>
      <p:sp>
        <p:nvSpPr>
          <p:cNvPr id="147" name="Google Shape;147;p23"/>
          <p:cNvSpPr txBox="1"/>
          <p:nvPr/>
        </p:nvSpPr>
        <p:spPr>
          <a:xfrm>
            <a:off x="5760650" y="2376125"/>
            <a:ext cx="4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Bar</a:t>
            </a:r>
            <a:endParaRPr/>
          </a:p>
        </p:txBody>
      </p:sp>
      <p:sp>
        <p:nvSpPr>
          <p:cNvPr id="148" name="Google Shape;148;p23"/>
          <p:cNvSpPr txBox="1"/>
          <p:nvPr/>
        </p:nvSpPr>
        <p:spPr>
          <a:xfrm>
            <a:off x="122375" y="1093725"/>
            <a:ext cx="2362200" cy="15699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Using the slider to dive deeper, searching “java.base” highlights all packages in </a:t>
            </a:r>
            <a:r>
              <a:rPr lang="de" sz="1000">
                <a:latin typeface="Verdana"/>
                <a:ea typeface="Verdana"/>
                <a:cs typeface="Verdana"/>
                <a:sym typeface="Verdana"/>
              </a:rPr>
              <a:t>that module. It </a:t>
            </a:r>
            <a:r>
              <a:rPr lang="de" sz="1000">
                <a:latin typeface="Verdana"/>
                <a:ea typeface="Verdana"/>
                <a:cs typeface="Verdana"/>
                <a:sym typeface="Verdana"/>
              </a:rPr>
              <a:t>reveals that Foo doesn’t contain any packages of “java.base” which aren’t shared with Bar.  Bar on the other hand has some exclusive packages like “java.base.javax.crypto”!</a:t>
            </a:r>
            <a:endParaRPr sz="1000"/>
          </a:p>
        </p:txBody>
      </p:sp>
      <p:cxnSp>
        <p:nvCxnSpPr>
          <p:cNvPr id="149" name="Google Shape;149;p23"/>
          <p:cNvCxnSpPr/>
          <p:nvPr/>
        </p:nvCxnSpPr>
        <p:spPr>
          <a:xfrm>
            <a:off x="158350" y="3017863"/>
            <a:ext cx="2112000" cy="0"/>
          </a:xfrm>
          <a:prstGeom prst="straightConnector1">
            <a:avLst/>
          </a:prstGeom>
          <a:noFill/>
          <a:ln cap="flat" cmpd="sng" w="28575">
            <a:solidFill>
              <a:schemeClr val="dk2"/>
            </a:solidFill>
            <a:prstDash val="solid"/>
            <a:round/>
            <a:headEnd len="med" w="med" type="none"/>
            <a:tailEnd len="med" w="med" type="none"/>
          </a:ln>
        </p:spPr>
      </p:cxnSp>
      <p:sp>
        <p:nvSpPr>
          <p:cNvPr id="150" name="Google Shape;150;p23"/>
          <p:cNvSpPr/>
          <p:nvPr/>
        </p:nvSpPr>
        <p:spPr>
          <a:xfrm>
            <a:off x="716400" y="2941213"/>
            <a:ext cx="153300" cy="15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3"/>
          <p:cNvCxnSpPr/>
          <p:nvPr/>
        </p:nvCxnSpPr>
        <p:spPr>
          <a:xfrm>
            <a:off x="175575" y="3214088"/>
            <a:ext cx="633300" cy="0"/>
          </a:xfrm>
          <a:prstGeom prst="straightConnector1">
            <a:avLst/>
          </a:prstGeom>
          <a:noFill/>
          <a:ln cap="flat" cmpd="sng" w="28575">
            <a:solidFill>
              <a:srgbClr val="B7B7B7"/>
            </a:solidFill>
            <a:prstDash val="solid"/>
            <a:round/>
            <a:headEnd len="med" w="med" type="none"/>
            <a:tailEnd len="med" w="med" type="triangle"/>
          </a:ln>
        </p:spPr>
      </p:cxnSp>
      <p:cxnSp>
        <p:nvCxnSpPr>
          <p:cNvPr id="152" name="Google Shape;152;p23"/>
          <p:cNvCxnSpPr/>
          <p:nvPr/>
        </p:nvCxnSpPr>
        <p:spPr>
          <a:xfrm>
            <a:off x="408533" y="3094513"/>
            <a:ext cx="297600" cy="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23"/>
          <p:cNvCxnSpPr/>
          <p:nvPr/>
        </p:nvCxnSpPr>
        <p:spPr>
          <a:xfrm>
            <a:off x="175575" y="3137888"/>
            <a:ext cx="297600" cy="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3"/>
          <p:cNvSpPr/>
          <p:nvPr/>
        </p:nvSpPr>
        <p:spPr>
          <a:xfrm>
            <a:off x="2696050" y="2736725"/>
            <a:ext cx="633300" cy="6333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000">
                <a:solidFill>
                  <a:schemeClr val="lt1"/>
                </a:solidFill>
              </a:rPr>
              <a:t>java.io</a:t>
            </a:r>
            <a:endParaRPr sz="1000">
              <a:solidFill>
                <a:schemeClr val="lt1"/>
              </a:solidFill>
            </a:endParaRPr>
          </a:p>
        </p:txBody>
      </p:sp>
      <p:sp>
        <p:nvSpPr>
          <p:cNvPr id="155" name="Google Shape;155;p23"/>
          <p:cNvSpPr/>
          <p:nvPr/>
        </p:nvSpPr>
        <p:spPr>
          <a:xfrm>
            <a:off x="3750700" y="1924625"/>
            <a:ext cx="851700" cy="851700"/>
          </a:xfrm>
          <a:prstGeom prst="ellipse">
            <a:avLst/>
          </a:prstGeom>
          <a:solidFill>
            <a:srgbClr val="FF0000">
              <a:alpha val="446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000"/>
              <a:t>jdk.vm.ci.code</a:t>
            </a:r>
            <a:endParaRPr sz="1000"/>
          </a:p>
        </p:txBody>
      </p:sp>
      <p:sp>
        <p:nvSpPr>
          <p:cNvPr id="156" name="Google Shape;156;p23"/>
          <p:cNvSpPr/>
          <p:nvPr/>
        </p:nvSpPr>
        <p:spPr>
          <a:xfrm>
            <a:off x="3491281" y="2727725"/>
            <a:ext cx="348000" cy="348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7" name="Google Shape;157;p23"/>
          <p:cNvSpPr/>
          <p:nvPr/>
        </p:nvSpPr>
        <p:spPr>
          <a:xfrm>
            <a:off x="2942877" y="1358475"/>
            <a:ext cx="896400" cy="8964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000">
                <a:solidFill>
                  <a:schemeClr val="lt1"/>
                </a:solidFill>
              </a:rPr>
              <a:t>java.util</a:t>
            </a:r>
            <a:endParaRPr sz="1000">
              <a:solidFill>
                <a:schemeClr val="lt1"/>
              </a:solidFill>
            </a:endParaRPr>
          </a:p>
        </p:txBody>
      </p:sp>
      <p:sp>
        <p:nvSpPr>
          <p:cNvPr id="158" name="Google Shape;158;p23"/>
          <p:cNvSpPr/>
          <p:nvPr/>
        </p:nvSpPr>
        <p:spPr>
          <a:xfrm>
            <a:off x="3314425" y="2672325"/>
            <a:ext cx="153300" cy="1533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9" name="Google Shape;159;p23"/>
          <p:cNvSpPr/>
          <p:nvPr/>
        </p:nvSpPr>
        <p:spPr>
          <a:xfrm>
            <a:off x="2536654" y="2215950"/>
            <a:ext cx="495300" cy="495300"/>
          </a:xfrm>
          <a:prstGeom prst="ellipse">
            <a:avLst/>
          </a:prstGeom>
          <a:solidFill>
            <a:srgbClr val="FF0000">
              <a:alpha val="446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0" name="Google Shape;160;p23"/>
          <p:cNvSpPr/>
          <p:nvPr/>
        </p:nvSpPr>
        <p:spPr>
          <a:xfrm>
            <a:off x="3389900" y="3200000"/>
            <a:ext cx="954600" cy="9546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1000">
                <a:solidFill>
                  <a:schemeClr val="lt1"/>
                </a:solidFill>
              </a:rPr>
              <a:t>java.net</a:t>
            </a:r>
            <a:endParaRPr sz="1000">
              <a:solidFill>
                <a:schemeClr val="lt1"/>
              </a:solidFill>
            </a:endParaRPr>
          </a:p>
        </p:txBody>
      </p:sp>
      <p:sp>
        <p:nvSpPr>
          <p:cNvPr id="161" name="Google Shape;161;p23"/>
          <p:cNvSpPr/>
          <p:nvPr/>
        </p:nvSpPr>
        <p:spPr>
          <a:xfrm>
            <a:off x="4253288" y="2890088"/>
            <a:ext cx="400200" cy="400200"/>
          </a:xfrm>
          <a:prstGeom prst="ellipse">
            <a:avLst/>
          </a:prstGeom>
          <a:solidFill>
            <a:srgbClr val="FF0000">
              <a:alpha val="446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2" name="Google Shape;162;p23"/>
          <p:cNvSpPr/>
          <p:nvPr/>
        </p:nvSpPr>
        <p:spPr>
          <a:xfrm>
            <a:off x="2942882" y="3535000"/>
            <a:ext cx="348000" cy="348000"/>
          </a:xfrm>
          <a:prstGeom prst="ellipse">
            <a:avLst/>
          </a:prstGeom>
          <a:solidFill>
            <a:srgbClr val="FF0000">
              <a:alpha val="446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3" name="Google Shape;163;p23"/>
          <p:cNvSpPr/>
          <p:nvPr/>
        </p:nvSpPr>
        <p:spPr>
          <a:xfrm>
            <a:off x="2140190" y="3161350"/>
            <a:ext cx="495300" cy="495300"/>
          </a:xfrm>
          <a:prstGeom prst="ellipse">
            <a:avLst/>
          </a:prstGeom>
          <a:solidFill>
            <a:srgbClr val="FF0000">
              <a:alpha val="446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4" name="Google Shape;164;p23"/>
          <p:cNvSpPr/>
          <p:nvPr/>
        </p:nvSpPr>
        <p:spPr>
          <a:xfrm>
            <a:off x="6799140" y="1924613"/>
            <a:ext cx="495300" cy="495300"/>
          </a:xfrm>
          <a:prstGeom prst="ellipse">
            <a:avLst/>
          </a:prstGeom>
          <a:solidFill>
            <a:srgbClr val="FF9900">
              <a:alpha val="4510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6750199" y="1667747"/>
            <a:ext cx="153300" cy="153300"/>
          </a:xfrm>
          <a:prstGeom prst="ellipse">
            <a:avLst/>
          </a:prstGeom>
          <a:solidFill>
            <a:srgbClr val="FF9900">
              <a:alpha val="4510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5378625" y="1137574"/>
            <a:ext cx="1119000" cy="1118700"/>
          </a:xfrm>
          <a:prstGeom prst="ellipse">
            <a:avLst/>
          </a:prstGeom>
          <a:solidFill>
            <a:srgbClr val="FF9900">
              <a:alpha val="4510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com</a:t>
            </a:r>
            <a:br>
              <a:rPr lang="de" sz="1000">
                <a:solidFill>
                  <a:schemeClr val="lt1"/>
                </a:solidFill>
              </a:rPr>
            </a:br>
            <a:r>
              <a:rPr lang="de" sz="1000">
                <a:solidFill>
                  <a:schemeClr val="lt1"/>
                </a:solidFill>
              </a:rPr>
              <a:t>.oracle</a:t>
            </a:r>
            <a:br>
              <a:rPr lang="de" sz="1000">
                <a:solidFill>
                  <a:schemeClr val="lt1"/>
                </a:solidFill>
              </a:rPr>
            </a:br>
            <a:r>
              <a:rPr lang="de" sz="1000">
                <a:solidFill>
                  <a:schemeClr val="lt1"/>
                </a:solidFill>
              </a:rPr>
              <a:t>.svm.core</a:t>
            </a:r>
            <a:endParaRPr sz="1000">
              <a:solidFill>
                <a:schemeClr val="lt1"/>
              </a:solidFill>
            </a:endParaRPr>
          </a:p>
        </p:txBody>
      </p:sp>
      <p:sp>
        <p:nvSpPr>
          <p:cNvPr id="167" name="Google Shape;167;p23"/>
          <p:cNvSpPr/>
          <p:nvPr/>
        </p:nvSpPr>
        <p:spPr>
          <a:xfrm>
            <a:off x="6445209" y="1033875"/>
            <a:ext cx="348000" cy="348000"/>
          </a:xfrm>
          <a:prstGeom prst="ellipse">
            <a:avLst/>
          </a:prstGeom>
          <a:solidFill>
            <a:srgbClr val="FF9900">
              <a:alpha val="4510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6542547" y="1990572"/>
            <a:ext cx="153300" cy="153300"/>
          </a:xfrm>
          <a:prstGeom prst="ellipse">
            <a:avLst/>
          </a:prstGeom>
          <a:solidFill>
            <a:srgbClr val="FF9900">
              <a:alpha val="4510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5301350" y="2896175"/>
            <a:ext cx="954600" cy="954600"/>
          </a:xfrm>
          <a:prstGeom prst="ellipse">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000">
                <a:solidFill>
                  <a:schemeClr val="lt1"/>
                </a:solidFill>
              </a:rPr>
              <a:t>javax.</a:t>
            </a:r>
            <a:br>
              <a:rPr lang="de" sz="1000">
                <a:solidFill>
                  <a:schemeClr val="lt1"/>
                </a:solidFill>
              </a:rPr>
            </a:br>
            <a:r>
              <a:rPr lang="de" sz="1000">
                <a:solidFill>
                  <a:schemeClr val="lt1"/>
                </a:solidFill>
              </a:rPr>
              <a:t>crypto</a:t>
            </a:r>
            <a:endParaRPr sz="1000">
              <a:solidFill>
                <a:schemeClr val="lt1"/>
              </a:solidFill>
            </a:endParaRPr>
          </a:p>
        </p:txBody>
      </p:sp>
      <p:sp>
        <p:nvSpPr>
          <p:cNvPr id="170" name="Google Shape;170;p23"/>
          <p:cNvSpPr/>
          <p:nvPr/>
        </p:nvSpPr>
        <p:spPr>
          <a:xfrm>
            <a:off x="5690475" y="3970625"/>
            <a:ext cx="495300" cy="495300"/>
          </a:xfrm>
          <a:prstGeom prst="ellipse">
            <a:avLst/>
          </a:prstGeom>
          <a:solidFill>
            <a:srgbClr val="4A86E8">
              <a:alpha val="459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6317100" y="3656650"/>
            <a:ext cx="297600" cy="297600"/>
          </a:xfrm>
          <a:prstGeom prst="ellipse">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6542550" y="4292650"/>
            <a:ext cx="348000" cy="348000"/>
          </a:xfrm>
          <a:prstGeom prst="ellipse">
            <a:avLst/>
          </a:prstGeom>
          <a:solidFill>
            <a:srgbClr val="4A86E8">
              <a:alpha val="459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7397750" y="1642475"/>
            <a:ext cx="1441800" cy="14160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Even though “org.graalvm.compiler.java” is bigger than “java.base” one layer above, it’s only 400KB. Its size is relative to the layer.</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Tree 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a:blip r:embed="rId3">
            <a:alphaModFix/>
          </a:blip>
          <a:stretch>
            <a:fillRect/>
          </a:stretch>
        </p:blipFill>
        <p:spPr>
          <a:xfrm>
            <a:off x="1968983" y="1766500"/>
            <a:ext cx="4615541" cy="3300800"/>
          </a:xfrm>
          <a:prstGeom prst="rect">
            <a:avLst/>
          </a:prstGeom>
          <a:noFill/>
          <a:ln>
            <a:noFill/>
          </a:ln>
        </p:spPr>
      </p:pic>
      <p:sp>
        <p:nvSpPr>
          <p:cNvPr id="184" name="Google Shape;184;p25"/>
          <p:cNvSpPr txBox="1"/>
          <p:nvPr/>
        </p:nvSpPr>
        <p:spPr>
          <a:xfrm>
            <a:off x="311700" y="1017725"/>
            <a:ext cx="78303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You can use the Tree Line to find out what images contain and which parts take up how much space. When diffing multiple images, each image has a color, which you can see in the configuration panel. The Tree Line below diffs three images (blue, orange, and red).</a:t>
            </a:r>
            <a:endParaRPr sz="1000"/>
          </a:p>
        </p:txBody>
      </p:sp>
      <p:sp>
        <p:nvSpPr>
          <p:cNvPr id="185" name="Google Shape;185;p25"/>
          <p:cNvSpPr/>
          <p:nvPr/>
        </p:nvSpPr>
        <p:spPr>
          <a:xfrm rot="-10563997">
            <a:off x="2843343" y="2511666"/>
            <a:ext cx="651635" cy="547071"/>
          </a:xfrm>
          <a:prstGeom prst="bentArrow">
            <a:avLst>
              <a:gd fmla="val 25000" name="adj1"/>
              <a:gd fmla="val 25000" name="adj2"/>
              <a:gd fmla="val 25000" name="adj3"/>
              <a:gd fmla="val 43750" name="adj4"/>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nvSpPr>
        <p:spPr>
          <a:xfrm>
            <a:off x="3042291" y="2113782"/>
            <a:ext cx="14301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On the left, there’s a big colorful bar.</a:t>
            </a:r>
            <a:endParaRPr sz="1000"/>
          </a:p>
        </p:txBody>
      </p:sp>
      <p:sp>
        <p:nvSpPr>
          <p:cNvPr id="187" name="Google Shape;187;p25"/>
          <p:cNvSpPr/>
          <p:nvPr/>
        </p:nvSpPr>
        <p:spPr>
          <a:xfrm rot="519595">
            <a:off x="2361509" y="3507998"/>
            <a:ext cx="651528" cy="546883"/>
          </a:xfrm>
          <a:prstGeom prst="bentArrow">
            <a:avLst>
              <a:gd fmla="val 25000" name="adj1"/>
              <a:gd fmla="val 25000" name="adj2"/>
              <a:gd fmla="val 25000" name="adj3"/>
              <a:gd fmla="val 43750" name="adj4"/>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txBox="1"/>
          <p:nvPr/>
        </p:nvSpPr>
        <p:spPr>
          <a:xfrm>
            <a:off x="1240775" y="3973100"/>
            <a:ext cx="15876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On the right, there’s a hierarchy.</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3">
            <a:alphaModFix/>
          </a:blip>
          <a:srcRect b="19865" l="0" r="45684" t="17328"/>
          <a:stretch/>
        </p:blipFill>
        <p:spPr>
          <a:xfrm>
            <a:off x="156250" y="0"/>
            <a:ext cx="6131049" cy="5143499"/>
          </a:xfrm>
          <a:prstGeom prst="rect">
            <a:avLst/>
          </a:prstGeom>
          <a:noFill/>
          <a:ln>
            <a:noFill/>
          </a:ln>
        </p:spPr>
      </p:pic>
      <p:sp>
        <p:nvSpPr>
          <p:cNvPr id="194" name="Google Shape;194;p26"/>
          <p:cNvSpPr txBox="1"/>
          <p:nvPr/>
        </p:nvSpPr>
        <p:spPr>
          <a:xfrm>
            <a:off x="311700" y="1017725"/>
            <a:ext cx="38790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The hierarchy shows what’s in the </a:t>
            </a:r>
            <a:r>
              <a:rPr b="1" lang="de" sz="1000">
                <a:latin typeface="Verdana"/>
                <a:ea typeface="Verdana"/>
                <a:cs typeface="Verdana"/>
                <a:sym typeface="Verdana"/>
              </a:rPr>
              <a:t>union of all images</a:t>
            </a:r>
            <a:r>
              <a:rPr lang="de" sz="1000">
                <a:latin typeface="Verdana"/>
                <a:ea typeface="Verdana"/>
                <a:cs typeface="Verdana"/>
                <a:sym typeface="Verdana"/>
              </a:rPr>
              <a:t>, scaled vertically by the size of the code.</a:t>
            </a:r>
            <a:endParaRPr sz="1000">
              <a:latin typeface="Verdana"/>
              <a:ea typeface="Verdana"/>
              <a:cs typeface="Verdana"/>
              <a:sym typeface="Verdana"/>
            </a:endParaRPr>
          </a:p>
        </p:txBody>
      </p:sp>
      <p:sp>
        <p:nvSpPr>
          <p:cNvPr id="195" name="Google Shape;195;p26"/>
          <p:cNvSpPr txBox="1"/>
          <p:nvPr/>
        </p:nvSpPr>
        <p:spPr>
          <a:xfrm>
            <a:off x="5014325" y="2640425"/>
            <a:ext cx="1476000" cy="9543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We can see that java.util takes up about three times as much space as java.lang.</a:t>
            </a:r>
            <a:endParaRPr sz="1000"/>
          </a:p>
        </p:txBody>
      </p:sp>
      <p:cxnSp>
        <p:nvCxnSpPr>
          <p:cNvPr id="196" name="Google Shape;196;p26"/>
          <p:cNvCxnSpPr/>
          <p:nvPr/>
        </p:nvCxnSpPr>
        <p:spPr>
          <a:xfrm>
            <a:off x="4776100" y="2534438"/>
            <a:ext cx="0" cy="315600"/>
          </a:xfrm>
          <a:prstGeom prst="straightConnector1">
            <a:avLst/>
          </a:prstGeom>
          <a:noFill/>
          <a:ln cap="flat" cmpd="sng" w="19050">
            <a:solidFill>
              <a:schemeClr val="dk2"/>
            </a:solidFill>
            <a:prstDash val="solid"/>
            <a:round/>
            <a:headEnd len="med" w="med" type="triangle"/>
            <a:tailEnd len="med" w="med" type="triangle"/>
          </a:ln>
        </p:spPr>
      </p:cxnSp>
      <p:cxnSp>
        <p:nvCxnSpPr>
          <p:cNvPr id="197" name="Google Shape;197;p26"/>
          <p:cNvCxnSpPr/>
          <p:nvPr/>
        </p:nvCxnSpPr>
        <p:spPr>
          <a:xfrm flipH="1">
            <a:off x="4773700" y="3032113"/>
            <a:ext cx="2400" cy="639300"/>
          </a:xfrm>
          <a:prstGeom prst="straightConnector1">
            <a:avLst/>
          </a:prstGeom>
          <a:noFill/>
          <a:ln cap="flat" cmpd="sng" w="19050">
            <a:solidFill>
              <a:schemeClr val="dk2"/>
            </a:solidFill>
            <a:prstDash val="solid"/>
            <a:round/>
            <a:headEnd len="med" w="med" type="triangle"/>
            <a:tailEnd len="med" w="med" type="triangle"/>
          </a:ln>
        </p:spPr>
      </p:cxnSp>
      <p:sp>
        <p:nvSpPr>
          <p:cNvPr id="198" name="Google Shape;198;p26"/>
          <p:cNvSpPr txBox="1"/>
          <p:nvPr/>
        </p:nvSpPr>
        <p:spPr>
          <a:xfrm>
            <a:off x="535225" y="4072725"/>
            <a:ext cx="25752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Depending on how much visual space is available, the hierarchy shows everything from top-level JARs to individual methods.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7"/>
          <p:cNvPicPr preferRelativeResize="0"/>
          <p:nvPr/>
        </p:nvPicPr>
        <p:blipFill rotWithShape="1">
          <a:blip r:embed="rId3">
            <a:alphaModFix/>
          </a:blip>
          <a:srcRect b="19865" l="0" r="45684" t="17328"/>
          <a:stretch/>
        </p:blipFill>
        <p:spPr>
          <a:xfrm>
            <a:off x="156250" y="0"/>
            <a:ext cx="6131049" cy="5143499"/>
          </a:xfrm>
          <a:prstGeom prst="rect">
            <a:avLst/>
          </a:prstGeom>
          <a:noFill/>
          <a:ln>
            <a:noFill/>
          </a:ln>
        </p:spPr>
      </p:pic>
      <p:sp>
        <p:nvSpPr>
          <p:cNvPr id="204" name="Google Shape;204;p27"/>
          <p:cNvSpPr/>
          <p:nvPr/>
        </p:nvSpPr>
        <p:spPr>
          <a:xfrm>
            <a:off x="196925" y="2915459"/>
            <a:ext cx="3594600" cy="833400"/>
          </a:xfrm>
          <a:prstGeom prst="rect">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txBox="1"/>
          <p:nvPr/>
        </p:nvSpPr>
        <p:spPr>
          <a:xfrm>
            <a:off x="311700" y="1017725"/>
            <a:ext cx="37536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For each leaf you see in the hierarchy, the bar on the left describes its composition over all images.</a:t>
            </a:r>
            <a:endParaRPr sz="1000">
              <a:latin typeface="Verdana"/>
              <a:ea typeface="Verdana"/>
              <a:cs typeface="Verdana"/>
              <a:sym typeface="Verdana"/>
            </a:endParaRPr>
          </a:p>
        </p:txBody>
      </p:sp>
      <p:sp>
        <p:nvSpPr>
          <p:cNvPr id="206" name="Google Shape;206;p27"/>
          <p:cNvSpPr/>
          <p:nvPr/>
        </p:nvSpPr>
        <p:spPr>
          <a:xfrm rot="7336211">
            <a:off x="226133" y="2656470"/>
            <a:ext cx="419732" cy="267825"/>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txBox="1"/>
          <p:nvPr/>
        </p:nvSpPr>
        <p:spPr>
          <a:xfrm>
            <a:off x="430750" y="1903775"/>
            <a:ext cx="18990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Only a tiny amount of the java.util code is used exclusively by the blue image.</a:t>
            </a:r>
            <a:endParaRPr sz="1000"/>
          </a:p>
        </p:txBody>
      </p:sp>
      <p:sp>
        <p:nvSpPr>
          <p:cNvPr id="208" name="Google Shape;208;p27"/>
          <p:cNvSpPr/>
          <p:nvPr/>
        </p:nvSpPr>
        <p:spPr>
          <a:xfrm rot="-5559379">
            <a:off x="314566" y="4026810"/>
            <a:ext cx="1016292" cy="267883"/>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txBox="1"/>
          <p:nvPr/>
        </p:nvSpPr>
        <p:spPr>
          <a:xfrm>
            <a:off x="464625" y="4336000"/>
            <a:ext cx="14760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The red image uses a bigger chunk exclusively.</a:t>
            </a:r>
            <a:endParaRPr sz="1000"/>
          </a:p>
        </p:txBody>
      </p:sp>
      <p:sp>
        <p:nvSpPr>
          <p:cNvPr id="210" name="Google Shape;210;p27"/>
          <p:cNvSpPr/>
          <p:nvPr/>
        </p:nvSpPr>
        <p:spPr>
          <a:xfrm rot="-7626538">
            <a:off x="2203342" y="3717721"/>
            <a:ext cx="891548" cy="267722"/>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nvSpPr>
        <p:spPr>
          <a:xfrm>
            <a:off x="2841125" y="3874100"/>
            <a:ext cx="14760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The vast majority of java.util is used by both the red and the blue image.</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8"/>
          <p:cNvPicPr preferRelativeResize="0"/>
          <p:nvPr/>
        </p:nvPicPr>
        <p:blipFill rotWithShape="1">
          <a:blip r:embed="rId3">
            <a:alphaModFix/>
          </a:blip>
          <a:srcRect b="19865" l="0" r="45684" t="17328"/>
          <a:stretch/>
        </p:blipFill>
        <p:spPr>
          <a:xfrm>
            <a:off x="156250" y="0"/>
            <a:ext cx="6131049" cy="5143499"/>
          </a:xfrm>
          <a:prstGeom prst="rect">
            <a:avLst/>
          </a:prstGeom>
          <a:noFill/>
          <a:ln>
            <a:noFill/>
          </a:ln>
        </p:spPr>
      </p:pic>
      <p:sp>
        <p:nvSpPr>
          <p:cNvPr id="217" name="Google Shape;217;p28"/>
          <p:cNvSpPr txBox="1"/>
          <p:nvPr/>
        </p:nvSpPr>
        <p:spPr>
          <a:xfrm>
            <a:off x="945600" y="1693250"/>
            <a:ext cx="46317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You are intrigued by something you see? The main mode of interaction with the Tree Line is </a:t>
            </a:r>
            <a:r>
              <a:rPr b="1" lang="de" sz="1000">
                <a:latin typeface="Verdana"/>
                <a:ea typeface="Verdana"/>
                <a:cs typeface="Verdana"/>
                <a:sym typeface="Verdana"/>
              </a:rPr>
              <a:t>zooming</a:t>
            </a:r>
            <a:r>
              <a:rPr lang="de" sz="1000">
                <a:latin typeface="Verdana"/>
                <a:ea typeface="Verdana"/>
                <a:cs typeface="Verdana"/>
                <a:sym typeface="Verdana"/>
              </a:rPr>
              <a:t>. Hover over the package you want to focus on and zoom in.</a:t>
            </a:r>
            <a:endParaRPr sz="1000"/>
          </a:p>
        </p:txBody>
      </p:sp>
      <p:sp>
        <p:nvSpPr>
          <p:cNvPr id="218" name="Google Shape;218;p28"/>
          <p:cNvSpPr/>
          <p:nvPr/>
        </p:nvSpPr>
        <p:spPr>
          <a:xfrm>
            <a:off x="196925" y="2915450"/>
            <a:ext cx="8577300" cy="833400"/>
          </a:xfrm>
          <a:prstGeom prst="rect">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8"/>
          <p:cNvPicPr preferRelativeResize="0"/>
          <p:nvPr/>
        </p:nvPicPr>
        <p:blipFill rotWithShape="1">
          <a:blip r:embed="rId4">
            <a:alphaModFix/>
          </a:blip>
          <a:srcRect b="0" l="0" r="53345" t="0"/>
          <a:stretch/>
        </p:blipFill>
        <p:spPr>
          <a:xfrm>
            <a:off x="3590450" y="3069000"/>
            <a:ext cx="326528" cy="526276"/>
          </a:xfrm>
          <a:prstGeom prst="rect">
            <a:avLst/>
          </a:prstGeom>
          <a:noFill/>
          <a:ln>
            <a:noFill/>
          </a:ln>
        </p:spPr>
      </p:pic>
      <p:sp>
        <p:nvSpPr>
          <p:cNvPr id="220" name="Google Shape;220;p28"/>
          <p:cNvSpPr txBox="1"/>
          <p:nvPr/>
        </p:nvSpPr>
        <p:spPr>
          <a:xfrm rot="-336816">
            <a:off x="3867729" y="3114230"/>
            <a:ext cx="1410766" cy="338512"/>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de" sz="1000">
                <a:latin typeface="Verdana"/>
                <a:ea typeface="Verdana"/>
                <a:cs typeface="Verdana"/>
                <a:sym typeface="Verdana"/>
              </a:rPr>
              <a:t>scroll to zoom in</a:t>
            </a:r>
            <a:endParaRPr b="1"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9"/>
          <p:cNvPicPr preferRelativeResize="0"/>
          <p:nvPr/>
        </p:nvPicPr>
        <p:blipFill rotWithShape="1">
          <a:blip r:embed="rId3">
            <a:alphaModFix/>
          </a:blip>
          <a:srcRect b="19205" l="0" r="0" t="19081"/>
          <a:stretch/>
        </p:blipFill>
        <p:spPr>
          <a:xfrm>
            <a:off x="156250" y="0"/>
            <a:ext cx="11282576" cy="5051426"/>
          </a:xfrm>
          <a:prstGeom prst="rect">
            <a:avLst/>
          </a:prstGeom>
          <a:noFill/>
          <a:ln>
            <a:noFill/>
          </a:ln>
        </p:spPr>
      </p:pic>
      <p:sp>
        <p:nvSpPr>
          <p:cNvPr id="226" name="Google Shape;226;p29"/>
          <p:cNvSpPr/>
          <p:nvPr/>
        </p:nvSpPr>
        <p:spPr>
          <a:xfrm>
            <a:off x="156250" y="1306925"/>
            <a:ext cx="8814300" cy="2363400"/>
          </a:xfrm>
          <a:prstGeom prst="rect">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nvSpPr>
        <p:spPr>
          <a:xfrm>
            <a:off x="311700" y="3959525"/>
            <a:ext cx="38430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Boom! At some point, the node you focused on will “</a:t>
            </a:r>
            <a:r>
              <a:rPr b="1" lang="de" sz="1000">
                <a:latin typeface="Verdana"/>
                <a:ea typeface="Verdana"/>
                <a:cs typeface="Verdana"/>
                <a:sym typeface="Verdana"/>
              </a:rPr>
              <a:t>explode</a:t>
            </a:r>
            <a:r>
              <a:rPr lang="de" sz="1000">
                <a:latin typeface="Verdana"/>
                <a:ea typeface="Verdana"/>
                <a:cs typeface="Verdana"/>
                <a:sym typeface="Verdana"/>
              </a:rPr>
              <a:t>” and show its children. When that happens, the bar on the left also changes to show the composition of the children.</a:t>
            </a:r>
            <a:endParaRPr sz="1000"/>
          </a:p>
        </p:txBody>
      </p:sp>
      <p:pic>
        <p:nvPicPr>
          <p:cNvPr id="228" name="Google Shape;228;p29"/>
          <p:cNvPicPr preferRelativeResize="0"/>
          <p:nvPr/>
        </p:nvPicPr>
        <p:blipFill rotWithShape="1">
          <a:blip r:embed="rId4">
            <a:alphaModFix/>
          </a:blip>
          <a:srcRect b="0" l="0" r="53345" t="0"/>
          <a:stretch/>
        </p:blipFill>
        <p:spPr>
          <a:xfrm>
            <a:off x="3590450" y="3069000"/>
            <a:ext cx="326528" cy="526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0"/>
          <p:cNvPicPr preferRelativeResize="0"/>
          <p:nvPr/>
        </p:nvPicPr>
        <p:blipFill rotWithShape="1">
          <a:blip r:embed="rId3">
            <a:alphaModFix/>
          </a:blip>
          <a:srcRect b="19205" l="0" r="0" t="19081"/>
          <a:stretch/>
        </p:blipFill>
        <p:spPr>
          <a:xfrm>
            <a:off x="156250" y="0"/>
            <a:ext cx="11282576" cy="5051426"/>
          </a:xfrm>
          <a:prstGeom prst="rect">
            <a:avLst/>
          </a:prstGeom>
          <a:noFill/>
          <a:ln>
            <a:noFill/>
          </a:ln>
        </p:spPr>
      </p:pic>
      <p:sp>
        <p:nvSpPr>
          <p:cNvPr id="234" name="Google Shape;234;p30"/>
          <p:cNvSpPr/>
          <p:nvPr/>
        </p:nvSpPr>
        <p:spPr>
          <a:xfrm rot="-7595071">
            <a:off x="239183" y="2162809"/>
            <a:ext cx="891431" cy="267665"/>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nvSpPr>
        <p:spPr>
          <a:xfrm>
            <a:off x="671050" y="2541025"/>
            <a:ext cx="19638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You can keep zooming in. For example, what’s this blue part?</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1"/>
          <p:cNvPicPr preferRelativeResize="0"/>
          <p:nvPr/>
        </p:nvPicPr>
        <p:blipFill rotWithShape="1">
          <a:blip r:embed="rId3">
            <a:alphaModFix/>
          </a:blip>
          <a:srcRect b="19674" l="0" r="30920" t="17428"/>
          <a:stretch/>
        </p:blipFill>
        <p:spPr>
          <a:xfrm>
            <a:off x="156250" y="0"/>
            <a:ext cx="7786799" cy="5143499"/>
          </a:xfrm>
          <a:prstGeom prst="rect">
            <a:avLst/>
          </a:prstGeom>
          <a:noFill/>
          <a:ln>
            <a:noFill/>
          </a:ln>
        </p:spPr>
      </p:pic>
      <p:sp>
        <p:nvSpPr>
          <p:cNvPr id="241" name="Google Shape;241;p31"/>
          <p:cNvSpPr txBox="1"/>
          <p:nvPr/>
        </p:nvSpPr>
        <p:spPr>
          <a:xfrm>
            <a:off x="5622725" y="4367975"/>
            <a:ext cx="33318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Why is that happening? That’s a story for another time…</a:t>
            </a:r>
            <a:endParaRPr sz="1000">
              <a:latin typeface="Verdana"/>
              <a:ea typeface="Verdana"/>
              <a:cs typeface="Verdana"/>
              <a:sym typeface="Verdana"/>
            </a:endParaRPr>
          </a:p>
        </p:txBody>
      </p:sp>
      <p:sp>
        <p:nvSpPr>
          <p:cNvPr id="242" name="Google Shape;242;p31"/>
          <p:cNvSpPr txBox="1"/>
          <p:nvPr/>
        </p:nvSpPr>
        <p:spPr>
          <a:xfrm>
            <a:off x="4995925" y="2830175"/>
            <a:ext cx="2665800" cy="646500"/>
          </a:xfrm>
          <a:prstGeom prst="rect">
            <a:avLst/>
          </a:prstGeom>
          <a:solidFill>
            <a:srgbClr val="FFFFFF">
              <a:alpha val="89640"/>
            </a:srgbClr>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de" sz="1000"/>
              <a:t>Name:</a:t>
            </a:r>
            <a:r>
              <a:rPr lang="de" sz="1000"/>
              <a:t> ;java.base;java.util;Calendar;clone()</a:t>
            </a:r>
            <a:endParaRPr sz="1000"/>
          </a:p>
          <a:p>
            <a:pPr indent="0" lvl="0" marL="0" rtl="0" algn="just">
              <a:spcBef>
                <a:spcPts val="0"/>
              </a:spcBef>
              <a:spcAft>
                <a:spcPts val="0"/>
              </a:spcAft>
              <a:buNone/>
            </a:pPr>
            <a:r>
              <a:rPr b="1" lang="de" sz="1000"/>
              <a:t>blue:</a:t>
            </a:r>
            <a:r>
              <a:rPr lang="de" sz="1000"/>
              <a:t> 3.00 KB</a:t>
            </a:r>
            <a:endParaRPr sz="1000"/>
          </a:p>
          <a:p>
            <a:pPr indent="0" lvl="0" marL="0" rtl="0" algn="just">
              <a:spcBef>
                <a:spcPts val="0"/>
              </a:spcBef>
              <a:spcAft>
                <a:spcPts val="0"/>
              </a:spcAft>
              <a:buNone/>
            </a:pPr>
            <a:r>
              <a:rPr b="1" lang="de" sz="1000"/>
              <a:t>red:</a:t>
            </a:r>
            <a:r>
              <a:rPr lang="de" sz="1000"/>
              <a:t> 1.57 KB</a:t>
            </a:r>
            <a:endParaRPr sz="1000"/>
          </a:p>
        </p:txBody>
      </p:sp>
      <p:pic>
        <p:nvPicPr>
          <p:cNvPr id="243" name="Google Shape;243;p31"/>
          <p:cNvPicPr preferRelativeResize="0"/>
          <p:nvPr/>
        </p:nvPicPr>
        <p:blipFill rotWithShape="1">
          <a:blip r:embed="rId4">
            <a:alphaModFix/>
          </a:blip>
          <a:srcRect b="0" l="0" r="53345" t="0"/>
          <a:stretch/>
        </p:blipFill>
        <p:spPr>
          <a:xfrm>
            <a:off x="4669391" y="2626278"/>
            <a:ext cx="326528" cy="526276"/>
          </a:xfrm>
          <a:prstGeom prst="rect">
            <a:avLst/>
          </a:prstGeom>
          <a:noFill/>
          <a:ln>
            <a:noFill/>
          </a:ln>
        </p:spPr>
      </p:pic>
      <p:sp>
        <p:nvSpPr>
          <p:cNvPr id="244" name="Google Shape;244;p31"/>
          <p:cNvSpPr txBox="1"/>
          <p:nvPr/>
        </p:nvSpPr>
        <p:spPr>
          <a:xfrm>
            <a:off x="1418600" y="1671975"/>
            <a:ext cx="33318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Well, looks like GraalVM Native Image is able to simplify the Calendar.clone() function in the red image further than in the blue one.</a:t>
            </a:r>
            <a:endParaRPr sz="10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General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2"/>
          <p:cNvPicPr preferRelativeResize="0"/>
          <p:nvPr/>
        </p:nvPicPr>
        <p:blipFill rotWithShape="1">
          <a:blip r:embed="rId3">
            <a:alphaModFix/>
          </a:blip>
          <a:srcRect b="19674" l="0" r="30920" t="17428"/>
          <a:stretch/>
        </p:blipFill>
        <p:spPr>
          <a:xfrm>
            <a:off x="156250" y="0"/>
            <a:ext cx="7786799" cy="5143499"/>
          </a:xfrm>
          <a:prstGeom prst="rect">
            <a:avLst/>
          </a:prstGeom>
          <a:noFill/>
          <a:ln>
            <a:noFill/>
          </a:ln>
        </p:spPr>
      </p:pic>
      <p:sp>
        <p:nvSpPr>
          <p:cNvPr id="250" name="Google Shape;250;p32"/>
          <p:cNvSpPr/>
          <p:nvPr/>
        </p:nvSpPr>
        <p:spPr>
          <a:xfrm rot="-7817109">
            <a:off x="1640376" y="2315479"/>
            <a:ext cx="1220708" cy="267579"/>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rot="-3233541">
            <a:off x="3505766" y="2592804"/>
            <a:ext cx="1637185" cy="267678"/>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txBox="1"/>
          <p:nvPr/>
        </p:nvSpPr>
        <p:spPr>
          <a:xfrm>
            <a:off x="2366975" y="2774550"/>
            <a:ext cx="19698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By the way: If the left bar only has one style, the node in the hierarchy is also colored in that style.</a:t>
            </a:r>
            <a:endParaRPr sz="1000">
              <a:latin typeface="Verdana"/>
              <a:ea typeface="Verdana"/>
              <a:cs typeface="Verdana"/>
              <a:sym typeface="Verdana"/>
            </a:endParaRPr>
          </a:p>
        </p:txBody>
      </p:sp>
      <p:sp>
        <p:nvSpPr>
          <p:cNvPr id="253" name="Google Shape;253;p32"/>
          <p:cNvSpPr/>
          <p:nvPr/>
        </p:nvSpPr>
        <p:spPr>
          <a:xfrm rot="-8105899">
            <a:off x="6526534" y="2252796"/>
            <a:ext cx="1112634" cy="267711"/>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nvSpPr>
        <p:spPr>
          <a:xfrm>
            <a:off x="6988075" y="2403400"/>
            <a:ext cx="19698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That makes it easy to spot code exclusively used in one image…</a:t>
            </a:r>
            <a:endParaRPr sz="1000">
              <a:latin typeface="Verdana"/>
              <a:ea typeface="Verdana"/>
              <a:cs typeface="Verdana"/>
              <a:sym typeface="Verdana"/>
            </a:endParaRPr>
          </a:p>
        </p:txBody>
      </p:sp>
      <p:sp>
        <p:nvSpPr>
          <p:cNvPr id="255" name="Google Shape;255;p32"/>
          <p:cNvSpPr/>
          <p:nvPr/>
        </p:nvSpPr>
        <p:spPr>
          <a:xfrm rot="10795366">
            <a:off x="6177073" y="3270462"/>
            <a:ext cx="1112701"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txBox="1"/>
          <p:nvPr/>
        </p:nvSpPr>
        <p:spPr>
          <a:xfrm>
            <a:off x="6988075" y="3157925"/>
            <a:ext cx="19698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…or code that’s entirely shared among all images.</a:t>
            </a:r>
            <a:endParaRPr sz="10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3"/>
          <p:cNvPicPr preferRelativeResize="0"/>
          <p:nvPr/>
        </p:nvPicPr>
        <p:blipFill rotWithShape="1">
          <a:blip r:embed="rId3">
            <a:alphaModFix/>
          </a:blip>
          <a:srcRect b="19674" l="0" r="30920" t="17428"/>
          <a:stretch/>
        </p:blipFill>
        <p:spPr>
          <a:xfrm>
            <a:off x="156250" y="0"/>
            <a:ext cx="7786799" cy="5143499"/>
          </a:xfrm>
          <a:prstGeom prst="rect">
            <a:avLst/>
          </a:prstGeom>
          <a:noFill/>
          <a:ln>
            <a:noFill/>
          </a:ln>
        </p:spPr>
      </p:pic>
      <p:sp>
        <p:nvSpPr>
          <p:cNvPr id="262" name="Google Shape;262;p33"/>
          <p:cNvSpPr/>
          <p:nvPr/>
        </p:nvSpPr>
        <p:spPr>
          <a:xfrm rot="-9583546">
            <a:off x="1303962" y="2881967"/>
            <a:ext cx="1220731" cy="267769"/>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rot="8096437">
            <a:off x="447956" y="3832375"/>
            <a:ext cx="1637236" cy="267711"/>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txBox="1"/>
          <p:nvPr/>
        </p:nvSpPr>
        <p:spPr>
          <a:xfrm>
            <a:off x="1764850" y="2898500"/>
            <a:ext cx="19698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For example, you can visually compare the size of these parts.</a:t>
            </a:r>
            <a:endParaRPr sz="1000">
              <a:latin typeface="Verdana"/>
              <a:ea typeface="Verdana"/>
              <a:cs typeface="Verdana"/>
              <a:sym typeface="Verdana"/>
            </a:endParaRPr>
          </a:p>
        </p:txBody>
      </p:sp>
      <p:sp>
        <p:nvSpPr>
          <p:cNvPr id="265" name="Google Shape;265;p33"/>
          <p:cNvSpPr txBox="1"/>
          <p:nvPr/>
        </p:nvSpPr>
        <p:spPr>
          <a:xfrm>
            <a:off x="999925" y="1439363"/>
            <a:ext cx="24819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solidFill>
                  <a:schemeClr val="dk1"/>
                </a:solidFill>
                <a:latin typeface="Verdana"/>
                <a:ea typeface="Verdana"/>
                <a:cs typeface="Verdana"/>
                <a:sym typeface="Verdana"/>
              </a:rPr>
              <a:t>Also</a:t>
            </a:r>
            <a:r>
              <a:rPr lang="de" sz="1000">
                <a:solidFill>
                  <a:schemeClr val="dk1"/>
                </a:solidFill>
                <a:latin typeface="Verdana"/>
                <a:ea typeface="Verdana"/>
                <a:cs typeface="Verdana"/>
                <a:sym typeface="Verdana"/>
              </a:rPr>
              <a:t>, the </a:t>
            </a:r>
            <a:r>
              <a:rPr b="1" lang="de" sz="1000">
                <a:solidFill>
                  <a:schemeClr val="dk1"/>
                </a:solidFill>
                <a:latin typeface="Verdana"/>
                <a:ea typeface="Verdana"/>
                <a:cs typeface="Verdana"/>
                <a:sym typeface="Verdana"/>
              </a:rPr>
              <a:t>area on the left</a:t>
            </a:r>
            <a:r>
              <a:rPr lang="de" sz="1000">
                <a:solidFill>
                  <a:schemeClr val="dk1"/>
                </a:solidFill>
                <a:latin typeface="Verdana"/>
                <a:ea typeface="Verdana"/>
                <a:cs typeface="Verdana"/>
                <a:sym typeface="Verdana"/>
              </a:rPr>
              <a:t> is always directly proportional to the </a:t>
            </a:r>
            <a:r>
              <a:rPr b="1" lang="de" sz="1000">
                <a:solidFill>
                  <a:schemeClr val="dk1"/>
                </a:solidFill>
                <a:latin typeface="Verdana"/>
                <a:ea typeface="Verdana"/>
                <a:cs typeface="Verdana"/>
                <a:sym typeface="Verdana"/>
              </a:rPr>
              <a:t>amount of code</a:t>
            </a:r>
            <a:r>
              <a:rPr lang="de" sz="1000">
                <a:solidFill>
                  <a:schemeClr val="dk1"/>
                </a:solidFill>
                <a:latin typeface="Verdana"/>
                <a:ea typeface="Verdana"/>
                <a:cs typeface="Verdana"/>
                <a:sym typeface="Verdana"/>
              </a:rPr>
              <a:t>.</a:t>
            </a:r>
            <a:endParaRPr sz="1000">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Sankey Tree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cxnSp>
        <p:nvCxnSpPr>
          <p:cNvPr id="275" name="Google Shape;275;p35"/>
          <p:cNvCxnSpPr/>
          <p:nvPr/>
        </p:nvCxnSpPr>
        <p:spPr>
          <a:xfrm>
            <a:off x="386950" y="3017875"/>
            <a:ext cx="2112000" cy="0"/>
          </a:xfrm>
          <a:prstGeom prst="straightConnector1">
            <a:avLst/>
          </a:prstGeom>
          <a:noFill/>
          <a:ln cap="flat" cmpd="sng" w="28575">
            <a:solidFill>
              <a:schemeClr val="dk2"/>
            </a:solidFill>
            <a:prstDash val="solid"/>
            <a:round/>
            <a:headEnd len="med" w="med" type="none"/>
            <a:tailEnd len="med" w="med" type="none"/>
          </a:ln>
        </p:spPr>
      </p:cxnSp>
      <p:sp>
        <p:nvSpPr>
          <p:cNvPr id="276" name="Google Shape;276;p35"/>
          <p:cNvSpPr/>
          <p:nvPr/>
        </p:nvSpPr>
        <p:spPr>
          <a:xfrm>
            <a:off x="945000" y="2941213"/>
            <a:ext cx="153300" cy="15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3234850" y="2763575"/>
            <a:ext cx="110100" cy="51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de"/>
              <a:t>Layer Selection:</a:t>
            </a:r>
            <a:endParaRPr b="1"/>
          </a:p>
          <a:p>
            <a:pPr indent="0" lvl="0" marL="0" rtl="0" algn="l">
              <a:spcBef>
                <a:spcPts val="1200"/>
              </a:spcBef>
              <a:spcAft>
                <a:spcPts val="1200"/>
              </a:spcAft>
              <a:buNone/>
            </a:pPr>
            <a:r>
              <a:t/>
            </a:r>
            <a:endParaRPr/>
          </a:p>
        </p:txBody>
      </p:sp>
      <p:sp>
        <p:nvSpPr>
          <p:cNvPr id="279" name="Google Shape;279;p35"/>
          <p:cNvSpPr/>
          <p:nvPr/>
        </p:nvSpPr>
        <p:spPr>
          <a:xfrm>
            <a:off x="4109350" y="2513150"/>
            <a:ext cx="110100" cy="3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4109350" y="3145250"/>
            <a:ext cx="110100" cy="20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4109350" y="3600200"/>
            <a:ext cx="110100" cy="20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4997525" y="3145250"/>
            <a:ext cx="110100" cy="20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a:off x="5885700" y="326902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5885700" y="312465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 name="Google Shape;285;p35"/>
          <p:cNvCxnSpPr/>
          <p:nvPr/>
        </p:nvCxnSpPr>
        <p:spPr>
          <a:xfrm flipH="1" rot="10800000">
            <a:off x="3344950" y="2683525"/>
            <a:ext cx="764400" cy="257700"/>
          </a:xfrm>
          <a:prstGeom prst="curvedConnector3">
            <a:avLst>
              <a:gd fmla="val 50000" name="adj1"/>
            </a:avLst>
          </a:prstGeom>
          <a:noFill/>
          <a:ln cap="flat" cmpd="sng" w="228600">
            <a:solidFill>
              <a:srgbClr val="A4C2F4"/>
            </a:solidFill>
            <a:prstDash val="solid"/>
            <a:round/>
            <a:headEnd len="med" w="med" type="none"/>
            <a:tailEnd len="med" w="med" type="none"/>
          </a:ln>
        </p:spPr>
      </p:cxnSp>
      <p:cxnSp>
        <p:nvCxnSpPr>
          <p:cNvPr id="286" name="Google Shape;286;p35"/>
          <p:cNvCxnSpPr>
            <a:endCxn id="280" idx="1"/>
          </p:cNvCxnSpPr>
          <p:nvPr/>
        </p:nvCxnSpPr>
        <p:spPr>
          <a:xfrm>
            <a:off x="3344950" y="3104000"/>
            <a:ext cx="764400" cy="142800"/>
          </a:xfrm>
          <a:prstGeom prst="curvedConnector3">
            <a:avLst>
              <a:gd fmla="val 50000" name="adj1"/>
            </a:avLst>
          </a:prstGeom>
          <a:noFill/>
          <a:ln cap="flat" cmpd="sng" w="76200">
            <a:solidFill>
              <a:srgbClr val="A4C2F4"/>
            </a:solidFill>
            <a:prstDash val="solid"/>
            <a:round/>
            <a:headEnd len="med" w="med" type="none"/>
            <a:tailEnd len="med" w="med" type="none"/>
          </a:ln>
        </p:spPr>
      </p:cxnSp>
      <p:cxnSp>
        <p:nvCxnSpPr>
          <p:cNvPr id="287" name="Google Shape;287;p35"/>
          <p:cNvCxnSpPr>
            <a:endCxn id="281" idx="1"/>
          </p:cNvCxnSpPr>
          <p:nvPr/>
        </p:nvCxnSpPr>
        <p:spPr>
          <a:xfrm>
            <a:off x="3344950" y="3193250"/>
            <a:ext cx="764400" cy="508500"/>
          </a:xfrm>
          <a:prstGeom prst="curvedConnector3">
            <a:avLst>
              <a:gd fmla="val 50000" name="adj1"/>
            </a:avLst>
          </a:prstGeom>
          <a:noFill/>
          <a:ln cap="flat" cmpd="sng" w="76200">
            <a:solidFill>
              <a:srgbClr val="A4C2F4"/>
            </a:solidFill>
            <a:prstDash val="solid"/>
            <a:round/>
            <a:headEnd len="med" w="med" type="none"/>
            <a:tailEnd len="med" w="med" type="none"/>
          </a:ln>
        </p:spPr>
      </p:cxnSp>
      <p:cxnSp>
        <p:nvCxnSpPr>
          <p:cNvPr id="288" name="Google Shape;288;p35"/>
          <p:cNvCxnSpPr>
            <a:stCxn id="280" idx="3"/>
            <a:endCxn id="282" idx="1"/>
          </p:cNvCxnSpPr>
          <p:nvPr/>
        </p:nvCxnSpPr>
        <p:spPr>
          <a:xfrm>
            <a:off x="4219450" y="3246800"/>
            <a:ext cx="778200" cy="600"/>
          </a:xfrm>
          <a:prstGeom prst="curvedConnector3">
            <a:avLst>
              <a:gd fmla="val 49992" name="adj1"/>
            </a:avLst>
          </a:prstGeom>
          <a:noFill/>
          <a:ln cap="flat" cmpd="sng" w="76200">
            <a:solidFill>
              <a:srgbClr val="A4C2F4"/>
            </a:solidFill>
            <a:prstDash val="solid"/>
            <a:round/>
            <a:headEnd len="med" w="med" type="none"/>
            <a:tailEnd len="med" w="med" type="none"/>
          </a:ln>
        </p:spPr>
      </p:cxnSp>
      <p:cxnSp>
        <p:nvCxnSpPr>
          <p:cNvPr id="289" name="Google Shape;289;p35"/>
          <p:cNvCxnSpPr>
            <a:stCxn id="282" idx="3"/>
            <a:endCxn id="284" idx="1"/>
          </p:cNvCxnSpPr>
          <p:nvPr/>
        </p:nvCxnSpPr>
        <p:spPr>
          <a:xfrm flipH="1" rot="10800000">
            <a:off x="5107625" y="3182900"/>
            <a:ext cx="778200" cy="639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290" name="Google Shape;290;p35"/>
          <p:cNvCxnSpPr>
            <a:stCxn id="282" idx="3"/>
            <a:endCxn id="283" idx="1"/>
          </p:cNvCxnSpPr>
          <p:nvPr/>
        </p:nvCxnSpPr>
        <p:spPr>
          <a:xfrm>
            <a:off x="5107625" y="3246800"/>
            <a:ext cx="778200" cy="80700"/>
          </a:xfrm>
          <a:prstGeom prst="curvedConnector3">
            <a:avLst>
              <a:gd fmla="val 49992" name="adj1"/>
            </a:avLst>
          </a:prstGeom>
          <a:noFill/>
          <a:ln cap="flat" cmpd="sng" w="9525">
            <a:solidFill>
              <a:srgbClr val="A4C2F4"/>
            </a:solidFill>
            <a:prstDash val="solid"/>
            <a:round/>
            <a:headEnd len="med" w="med" type="none"/>
            <a:tailEnd len="med" w="med" type="none"/>
          </a:ln>
        </p:spPr>
      </p:cxnSp>
      <p:sp>
        <p:nvSpPr>
          <p:cNvPr id="291" name="Google Shape;291;p35"/>
          <p:cNvSpPr txBox="1"/>
          <p:nvPr/>
        </p:nvSpPr>
        <p:spPr>
          <a:xfrm>
            <a:off x="480125" y="1771350"/>
            <a:ext cx="16254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The default for the selected layer is “packages” due to performance reasons.</a:t>
            </a:r>
            <a:endParaRPr sz="1000">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de"/>
              <a:t>Layer Selection:</a:t>
            </a:r>
            <a:endParaRPr b="1"/>
          </a:p>
          <a:p>
            <a:pPr indent="0" lvl="0" marL="0" rtl="0" algn="l">
              <a:spcBef>
                <a:spcPts val="1200"/>
              </a:spcBef>
              <a:spcAft>
                <a:spcPts val="1200"/>
              </a:spcAft>
              <a:buClr>
                <a:schemeClr val="dk1"/>
              </a:buClr>
              <a:buSzPts val="1100"/>
              <a:buFont typeface="Arial"/>
              <a:buNone/>
            </a:pPr>
            <a:r>
              <a:t/>
            </a:r>
            <a:endParaRPr/>
          </a:p>
        </p:txBody>
      </p:sp>
      <p:cxnSp>
        <p:nvCxnSpPr>
          <p:cNvPr id="297" name="Google Shape;297;p36"/>
          <p:cNvCxnSpPr/>
          <p:nvPr/>
        </p:nvCxnSpPr>
        <p:spPr>
          <a:xfrm>
            <a:off x="386950" y="3017863"/>
            <a:ext cx="2112000" cy="0"/>
          </a:xfrm>
          <a:prstGeom prst="straightConnector1">
            <a:avLst/>
          </a:prstGeom>
          <a:noFill/>
          <a:ln cap="flat" cmpd="sng" w="28575">
            <a:solidFill>
              <a:schemeClr val="dk2"/>
            </a:solidFill>
            <a:prstDash val="solid"/>
            <a:round/>
            <a:headEnd len="med" w="med" type="none"/>
            <a:tailEnd len="med" w="med" type="none"/>
          </a:ln>
        </p:spPr>
      </p:cxnSp>
      <p:sp>
        <p:nvSpPr>
          <p:cNvPr id="298" name="Google Shape;298;p36"/>
          <p:cNvSpPr/>
          <p:nvPr/>
        </p:nvSpPr>
        <p:spPr>
          <a:xfrm>
            <a:off x="1581375" y="2941213"/>
            <a:ext cx="153300" cy="15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 name="Google Shape;299;p36"/>
          <p:cNvCxnSpPr/>
          <p:nvPr/>
        </p:nvCxnSpPr>
        <p:spPr>
          <a:xfrm>
            <a:off x="1020325" y="3214088"/>
            <a:ext cx="633300" cy="0"/>
          </a:xfrm>
          <a:prstGeom prst="straightConnector1">
            <a:avLst/>
          </a:prstGeom>
          <a:noFill/>
          <a:ln cap="flat" cmpd="sng" w="28575">
            <a:solidFill>
              <a:srgbClr val="B7B7B7"/>
            </a:solidFill>
            <a:prstDash val="solid"/>
            <a:round/>
            <a:headEnd len="med" w="med" type="none"/>
            <a:tailEnd len="med" w="med" type="triangle"/>
          </a:ln>
        </p:spPr>
      </p:cxnSp>
      <p:cxnSp>
        <p:nvCxnSpPr>
          <p:cNvPr id="300" name="Google Shape;300;p36"/>
          <p:cNvCxnSpPr/>
          <p:nvPr/>
        </p:nvCxnSpPr>
        <p:spPr>
          <a:xfrm>
            <a:off x="1253283" y="3094513"/>
            <a:ext cx="2976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6"/>
          <p:cNvCxnSpPr/>
          <p:nvPr/>
        </p:nvCxnSpPr>
        <p:spPr>
          <a:xfrm>
            <a:off x="1020325" y="3137888"/>
            <a:ext cx="297600" cy="0"/>
          </a:xfrm>
          <a:prstGeom prst="straightConnector1">
            <a:avLst/>
          </a:prstGeom>
          <a:noFill/>
          <a:ln cap="flat" cmpd="sng" w="9525">
            <a:solidFill>
              <a:schemeClr val="dk2"/>
            </a:solidFill>
            <a:prstDash val="solid"/>
            <a:round/>
            <a:headEnd len="med" w="med" type="none"/>
            <a:tailEnd len="med" w="med" type="none"/>
          </a:ln>
        </p:spPr>
      </p:cxnSp>
      <p:sp>
        <p:nvSpPr>
          <p:cNvPr id="302" name="Google Shape;302;p36"/>
          <p:cNvSpPr/>
          <p:nvPr/>
        </p:nvSpPr>
        <p:spPr>
          <a:xfrm>
            <a:off x="3234850" y="2763575"/>
            <a:ext cx="110100" cy="51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4109350" y="2513150"/>
            <a:ext cx="110100" cy="3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4109350" y="3145250"/>
            <a:ext cx="110100" cy="20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4109350" y="3600200"/>
            <a:ext cx="110100" cy="20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4997525" y="3145250"/>
            <a:ext cx="110100" cy="20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5885700" y="326902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5885700" y="312465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36"/>
          <p:cNvCxnSpPr/>
          <p:nvPr/>
        </p:nvCxnSpPr>
        <p:spPr>
          <a:xfrm flipH="1" rot="10800000">
            <a:off x="3344950" y="2683525"/>
            <a:ext cx="764400" cy="257700"/>
          </a:xfrm>
          <a:prstGeom prst="curvedConnector3">
            <a:avLst>
              <a:gd fmla="val 50000" name="adj1"/>
            </a:avLst>
          </a:prstGeom>
          <a:noFill/>
          <a:ln cap="flat" cmpd="sng" w="228600">
            <a:solidFill>
              <a:srgbClr val="A4C2F4"/>
            </a:solidFill>
            <a:prstDash val="solid"/>
            <a:round/>
            <a:headEnd len="med" w="med" type="none"/>
            <a:tailEnd len="med" w="med" type="none"/>
          </a:ln>
        </p:spPr>
      </p:cxnSp>
      <p:cxnSp>
        <p:nvCxnSpPr>
          <p:cNvPr id="310" name="Google Shape;310;p36"/>
          <p:cNvCxnSpPr>
            <a:endCxn id="304" idx="1"/>
          </p:cNvCxnSpPr>
          <p:nvPr/>
        </p:nvCxnSpPr>
        <p:spPr>
          <a:xfrm>
            <a:off x="3344950" y="3104000"/>
            <a:ext cx="764400" cy="142800"/>
          </a:xfrm>
          <a:prstGeom prst="curvedConnector3">
            <a:avLst>
              <a:gd fmla="val 50000" name="adj1"/>
            </a:avLst>
          </a:prstGeom>
          <a:noFill/>
          <a:ln cap="flat" cmpd="sng" w="76200">
            <a:solidFill>
              <a:srgbClr val="A4C2F4"/>
            </a:solidFill>
            <a:prstDash val="solid"/>
            <a:round/>
            <a:headEnd len="med" w="med" type="none"/>
            <a:tailEnd len="med" w="med" type="none"/>
          </a:ln>
        </p:spPr>
      </p:cxnSp>
      <p:cxnSp>
        <p:nvCxnSpPr>
          <p:cNvPr id="311" name="Google Shape;311;p36"/>
          <p:cNvCxnSpPr>
            <a:endCxn id="305" idx="1"/>
          </p:cNvCxnSpPr>
          <p:nvPr/>
        </p:nvCxnSpPr>
        <p:spPr>
          <a:xfrm>
            <a:off x="3344950" y="3193250"/>
            <a:ext cx="764400" cy="508500"/>
          </a:xfrm>
          <a:prstGeom prst="curvedConnector3">
            <a:avLst>
              <a:gd fmla="val 50000" name="adj1"/>
            </a:avLst>
          </a:prstGeom>
          <a:noFill/>
          <a:ln cap="flat" cmpd="sng" w="76200">
            <a:solidFill>
              <a:srgbClr val="A4C2F4"/>
            </a:solidFill>
            <a:prstDash val="solid"/>
            <a:round/>
            <a:headEnd len="med" w="med" type="none"/>
            <a:tailEnd len="med" w="med" type="none"/>
          </a:ln>
        </p:spPr>
      </p:cxnSp>
      <p:cxnSp>
        <p:nvCxnSpPr>
          <p:cNvPr id="312" name="Google Shape;312;p36"/>
          <p:cNvCxnSpPr>
            <a:stCxn id="304" idx="3"/>
            <a:endCxn id="306" idx="1"/>
          </p:cNvCxnSpPr>
          <p:nvPr/>
        </p:nvCxnSpPr>
        <p:spPr>
          <a:xfrm>
            <a:off x="4219450" y="3246800"/>
            <a:ext cx="778200" cy="600"/>
          </a:xfrm>
          <a:prstGeom prst="curvedConnector3">
            <a:avLst>
              <a:gd fmla="val 49992" name="adj1"/>
            </a:avLst>
          </a:prstGeom>
          <a:noFill/>
          <a:ln cap="flat" cmpd="sng" w="76200">
            <a:solidFill>
              <a:srgbClr val="A4C2F4"/>
            </a:solidFill>
            <a:prstDash val="solid"/>
            <a:round/>
            <a:headEnd len="med" w="med" type="none"/>
            <a:tailEnd len="med" w="med" type="none"/>
          </a:ln>
        </p:spPr>
      </p:cxnSp>
      <p:cxnSp>
        <p:nvCxnSpPr>
          <p:cNvPr id="313" name="Google Shape;313;p36"/>
          <p:cNvCxnSpPr>
            <a:stCxn id="306" idx="3"/>
            <a:endCxn id="308" idx="1"/>
          </p:cNvCxnSpPr>
          <p:nvPr/>
        </p:nvCxnSpPr>
        <p:spPr>
          <a:xfrm flipH="1" rot="10800000">
            <a:off x="5107625" y="3182900"/>
            <a:ext cx="778200" cy="639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14" name="Google Shape;314;p36"/>
          <p:cNvCxnSpPr>
            <a:stCxn id="306" idx="3"/>
            <a:endCxn id="307" idx="1"/>
          </p:cNvCxnSpPr>
          <p:nvPr/>
        </p:nvCxnSpPr>
        <p:spPr>
          <a:xfrm>
            <a:off x="5107625" y="3246800"/>
            <a:ext cx="778200" cy="80700"/>
          </a:xfrm>
          <a:prstGeom prst="curvedConnector3">
            <a:avLst>
              <a:gd fmla="val 49992" name="adj1"/>
            </a:avLst>
          </a:prstGeom>
          <a:noFill/>
          <a:ln cap="flat" cmpd="sng" w="9525">
            <a:solidFill>
              <a:srgbClr val="A4C2F4"/>
            </a:solidFill>
            <a:prstDash val="solid"/>
            <a:round/>
            <a:headEnd len="med" w="med" type="none"/>
            <a:tailEnd len="med" w="med" type="none"/>
          </a:ln>
        </p:spPr>
      </p:cxnSp>
      <p:sp>
        <p:nvSpPr>
          <p:cNvPr id="315" name="Google Shape;315;p36"/>
          <p:cNvSpPr/>
          <p:nvPr/>
        </p:nvSpPr>
        <p:spPr>
          <a:xfrm>
            <a:off x="6773875" y="189745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6773875" y="175307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6773875" y="218620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6773875" y="204182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6773875" y="247495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6773875" y="233057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6773875" y="276370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6773875" y="261932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6773875" y="305245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6773875" y="290807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6773875" y="334120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6773875" y="319682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6773875" y="362995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6773875" y="348557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6773875" y="391870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6773875" y="377432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6773875" y="420745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6773875" y="406307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6773875" y="4496200"/>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6773875" y="4351825"/>
            <a:ext cx="1101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6"/>
          <p:cNvCxnSpPr>
            <a:stCxn id="308" idx="3"/>
            <a:endCxn id="316" idx="1"/>
          </p:cNvCxnSpPr>
          <p:nvPr/>
        </p:nvCxnSpPr>
        <p:spPr>
          <a:xfrm flipH="1" rot="10800000">
            <a:off x="5995800" y="1811400"/>
            <a:ext cx="778200" cy="13716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36" name="Google Shape;336;p36"/>
          <p:cNvCxnSpPr>
            <a:stCxn id="308" idx="3"/>
            <a:endCxn id="315" idx="1"/>
          </p:cNvCxnSpPr>
          <p:nvPr/>
        </p:nvCxnSpPr>
        <p:spPr>
          <a:xfrm flipH="1" rot="10800000">
            <a:off x="5995800" y="1955700"/>
            <a:ext cx="778200" cy="12273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37" name="Google Shape;337;p36"/>
          <p:cNvCxnSpPr>
            <a:stCxn id="308" idx="3"/>
            <a:endCxn id="318" idx="1"/>
          </p:cNvCxnSpPr>
          <p:nvPr/>
        </p:nvCxnSpPr>
        <p:spPr>
          <a:xfrm flipH="1" rot="10800000">
            <a:off x="5995800" y="2100300"/>
            <a:ext cx="778200" cy="10827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38" name="Google Shape;338;p36"/>
          <p:cNvCxnSpPr>
            <a:stCxn id="308" idx="3"/>
            <a:endCxn id="317" idx="1"/>
          </p:cNvCxnSpPr>
          <p:nvPr/>
        </p:nvCxnSpPr>
        <p:spPr>
          <a:xfrm flipH="1" rot="10800000">
            <a:off x="5995800" y="2244600"/>
            <a:ext cx="778200" cy="9384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39" name="Google Shape;339;p36"/>
          <p:cNvCxnSpPr>
            <a:stCxn id="308" idx="3"/>
            <a:endCxn id="320" idx="1"/>
          </p:cNvCxnSpPr>
          <p:nvPr/>
        </p:nvCxnSpPr>
        <p:spPr>
          <a:xfrm flipH="1" rot="10800000">
            <a:off x="5995800" y="2388900"/>
            <a:ext cx="778200" cy="7941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0" name="Google Shape;340;p36"/>
          <p:cNvCxnSpPr>
            <a:stCxn id="308" idx="3"/>
            <a:endCxn id="319" idx="1"/>
          </p:cNvCxnSpPr>
          <p:nvPr/>
        </p:nvCxnSpPr>
        <p:spPr>
          <a:xfrm flipH="1" rot="10800000">
            <a:off x="5995800" y="2533200"/>
            <a:ext cx="778200" cy="6498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1" name="Google Shape;341;p36"/>
          <p:cNvCxnSpPr>
            <a:stCxn id="308" idx="3"/>
            <a:endCxn id="322" idx="1"/>
          </p:cNvCxnSpPr>
          <p:nvPr/>
        </p:nvCxnSpPr>
        <p:spPr>
          <a:xfrm flipH="1" rot="10800000">
            <a:off x="5995800" y="2677800"/>
            <a:ext cx="778200" cy="5052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2" name="Google Shape;342;p36"/>
          <p:cNvCxnSpPr>
            <a:stCxn id="308" idx="3"/>
            <a:endCxn id="321" idx="1"/>
          </p:cNvCxnSpPr>
          <p:nvPr/>
        </p:nvCxnSpPr>
        <p:spPr>
          <a:xfrm flipH="1" rot="10800000">
            <a:off x="5995800" y="2822100"/>
            <a:ext cx="778200" cy="3609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3" name="Google Shape;343;p36"/>
          <p:cNvCxnSpPr>
            <a:stCxn id="308" idx="3"/>
            <a:endCxn id="324" idx="1"/>
          </p:cNvCxnSpPr>
          <p:nvPr/>
        </p:nvCxnSpPr>
        <p:spPr>
          <a:xfrm flipH="1" rot="10800000">
            <a:off x="5995800" y="2966400"/>
            <a:ext cx="778200" cy="2166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4" name="Google Shape;344;p36"/>
          <p:cNvCxnSpPr>
            <a:stCxn id="308" idx="3"/>
            <a:endCxn id="323" idx="1"/>
          </p:cNvCxnSpPr>
          <p:nvPr/>
        </p:nvCxnSpPr>
        <p:spPr>
          <a:xfrm flipH="1" rot="10800000">
            <a:off x="5995800" y="3110700"/>
            <a:ext cx="778200" cy="723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5" name="Google Shape;345;p36"/>
          <p:cNvCxnSpPr>
            <a:stCxn id="308" idx="3"/>
            <a:endCxn id="326" idx="1"/>
          </p:cNvCxnSpPr>
          <p:nvPr/>
        </p:nvCxnSpPr>
        <p:spPr>
          <a:xfrm>
            <a:off x="5995800" y="3183000"/>
            <a:ext cx="778200" cy="723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6" name="Google Shape;346;p36"/>
          <p:cNvCxnSpPr>
            <a:stCxn id="308" idx="3"/>
            <a:endCxn id="325" idx="1"/>
          </p:cNvCxnSpPr>
          <p:nvPr/>
        </p:nvCxnSpPr>
        <p:spPr>
          <a:xfrm>
            <a:off x="5995800" y="3183000"/>
            <a:ext cx="778200" cy="2166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7" name="Google Shape;347;p36"/>
          <p:cNvCxnSpPr>
            <a:stCxn id="308" idx="3"/>
            <a:endCxn id="328" idx="1"/>
          </p:cNvCxnSpPr>
          <p:nvPr/>
        </p:nvCxnSpPr>
        <p:spPr>
          <a:xfrm>
            <a:off x="5995800" y="3183000"/>
            <a:ext cx="778200" cy="3609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8" name="Google Shape;348;p36"/>
          <p:cNvCxnSpPr>
            <a:stCxn id="308" idx="3"/>
            <a:endCxn id="327" idx="1"/>
          </p:cNvCxnSpPr>
          <p:nvPr/>
        </p:nvCxnSpPr>
        <p:spPr>
          <a:xfrm>
            <a:off x="5995800" y="3183000"/>
            <a:ext cx="778200" cy="5052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49" name="Google Shape;349;p36"/>
          <p:cNvCxnSpPr>
            <a:stCxn id="308" idx="3"/>
            <a:endCxn id="330" idx="1"/>
          </p:cNvCxnSpPr>
          <p:nvPr/>
        </p:nvCxnSpPr>
        <p:spPr>
          <a:xfrm>
            <a:off x="5995800" y="3183000"/>
            <a:ext cx="778200" cy="6498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50" name="Google Shape;350;p36"/>
          <p:cNvCxnSpPr>
            <a:stCxn id="308" idx="3"/>
            <a:endCxn id="329" idx="1"/>
          </p:cNvCxnSpPr>
          <p:nvPr/>
        </p:nvCxnSpPr>
        <p:spPr>
          <a:xfrm>
            <a:off x="5995800" y="3183000"/>
            <a:ext cx="778200" cy="7941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51" name="Google Shape;351;p36"/>
          <p:cNvCxnSpPr>
            <a:stCxn id="308" idx="3"/>
            <a:endCxn id="332" idx="1"/>
          </p:cNvCxnSpPr>
          <p:nvPr/>
        </p:nvCxnSpPr>
        <p:spPr>
          <a:xfrm>
            <a:off x="5995800" y="3183000"/>
            <a:ext cx="778200" cy="9384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52" name="Google Shape;352;p36"/>
          <p:cNvCxnSpPr>
            <a:stCxn id="308" idx="3"/>
            <a:endCxn id="331" idx="1"/>
          </p:cNvCxnSpPr>
          <p:nvPr/>
        </p:nvCxnSpPr>
        <p:spPr>
          <a:xfrm>
            <a:off x="5995800" y="3183000"/>
            <a:ext cx="778200" cy="10827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53" name="Google Shape;353;p36"/>
          <p:cNvCxnSpPr>
            <a:stCxn id="308" idx="3"/>
            <a:endCxn id="334" idx="1"/>
          </p:cNvCxnSpPr>
          <p:nvPr/>
        </p:nvCxnSpPr>
        <p:spPr>
          <a:xfrm>
            <a:off x="5995800" y="3183000"/>
            <a:ext cx="778200" cy="1227300"/>
          </a:xfrm>
          <a:prstGeom prst="curvedConnector3">
            <a:avLst>
              <a:gd fmla="val 49992" name="adj1"/>
            </a:avLst>
          </a:prstGeom>
          <a:noFill/>
          <a:ln cap="flat" cmpd="sng" w="9525">
            <a:solidFill>
              <a:srgbClr val="A4C2F4"/>
            </a:solidFill>
            <a:prstDash val="solid"/>
            <a:round/>
            <a:headEnd len="med" w="med" type="none"/>
            <a:tailEnd len="med" w="med" type="none"/>
          </a:ln>
        </p:spPr>
      </p:cxnSp>
      <p:cxnSp>
        <p:nvCxnSpPr>
          <p:cNvPr id="354" name="Google Shape;354;p36"/>
          <p:cNvCxnSpPr>
            <a:stCxn id="308" idx="3"/>
            <a:endCxn id="333" idx="1"/>
          </p:cNvCxnSpPr>
          <p:nvPr/>
        </p:nvCxnSpPr>
        <p:spPr>
          <a:xfrm>
            <a:off x="5995800" y="3183000"/>
            <a:ext cx="778200" cy="1371600"/>
          </a:xfrm>
          <a:prstGeom prst="curvedConnector3">
            <a:avLst>
              <a:gd fmla="val 49992" name="adj1"/>
            </a:avLst>
          </a:prstGeom>
          <a:noFill/>
          <a:ln cap="flat" cmpd="sng" w="9525">
            <a:solidFill>
              <a:srgbClr val="A4C2F4"/>
            </a:solidFill>
            <a:prstDash val="solid"/>
            <a:round/>
            <a:headEnd len="med" w="med" type="none"/>
            <a:tailEnd len="med" w="med" type="none"/>
          </a:ln>
        </p:spPr>
      </p:cxnSp>
      <p:sp>
        <p:nvSpPr>
          <p:cNvPr id="355" name="Google Shape;355;p36"/>
          <p:cNvSpPr txBox="1"/>
          <p:nvPr/>
        </p:nvSpPr>
        <p:spPr>
          <a:xfrm>
            <a:off x="478975" y="1767400"/>
            <a:ext cx="1716000" cy="9543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Changing the layer to a finer granularity allows for expanding the tree to a deeper level but sacrifices performance.</a:t>
            </a:r>
            <a:endParaRPr sz="1000">
              <a:latin typeface="Verdana"/>
              <a:ea typeface="Verdana"/>
              <a:cs typeface="Verdana"/>
              <a:sym typeface="Verdana"/>
            </a:endParaRPr>
          </a:p>
        </p:txBody>
      </p:sp>
      <p:sp>
        <p:nvSpPr>
          <p:cNvPr id="356" name="Google Shape;356;p36"/>
          <p:cNvSpPr txBox="1"/>
          <p:nvPr/>
        </p:nvSpPr>
        <p:spPr>
          <a:xfrm>
            <a:off x="7181100" y="2465675"/>
            <a:ext cx="1651200" cy="11082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When rebuilding the sankey tree, a random branch is expanded to its deepest level to demonstrate the granularity change.</a:t>
            </a:r>
            <a:endParaRPr sz="100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de"/>
              <a:t>[NOTE] </a:t>
            </a:r>
            <a:r>
              <a:rPr b="1" lang="de"/>
              <a:t>Filtering for a custom nodes selection:</a:t>
            </a:r>
            <a:endParaRPr b="1"/>
          </a:p>
          <a:p>
            <a:pPr indent="0" lvl="0" marL="0" rtl="0" algn="l">
              <a:spcBef>
                <a:spcPts val="1200"/>
              </a:spcBef>
              <a:spcAft>
                <a:spcPts val="0"/>
              </a:spcAft>
              <a:buNone/>
            </a:pPr>
            <a:r>
              <a:rPr lang="de"/>
              <a:t>Please, note that when filtering for a custom selection, branches where nodes other than the node </a:t>
            </a:r>
            <a:r>
              <a:rPr b="1" lang="de"/>
              <a:t>at the end</a:t>
            </a:r>
            <a:r>
              <a:rPr i="1" lang="de"/>
              <a:t> </a:t>
            </a:r>
            <a:r>
              <a:rPr lang="de"/>
              <a:t>of a hierarchy level X is selected get filtered out and don’t appear on screen. </a:t>
            </a:r>
            <a:endParaRPr/>
          </a:p>
          <a:p>
            <a:pPr indent="0" lvl="0" marL="0" rtl="0" algn="l">
              <a:spcBef>
                <a:spcPts val="1200"/>
              </a:spcBef>
              <a:spcAft>
                <a:spcPts val="0"/>
              </a:spcAft>
              <a:buNone/>
            </a:pPr>
            <a:r>
              <a:rPr lang="de"/>
              <a:t>For example, only when node </a:t>
            </a:r>
            <a:r>
              <a:rPr lang="de">
                <a:solidFill>
                  <a:schemeClr val="accent5"/>
                </a:solidFill>
                <a:latin typeface="Roboto Mono"/>
                <a:ea typeface="Roboto Mono"/>
                <a:cs typeface="Roboto Mono"/>
                <a:sym typeface="Roboto Mono"/>
              </a:rPr>
              <a:t>ci</a:t>
            </a:r>
            <a:r>
              <a:rPr lang="de"/>
              <a:t> or </a:t>
            </a:r>
            <a:r>
              <a:rPr lang="de">
                <a:solidFill>
                  <a:schemeClr val="accent5"/>
                </a:solidFill>
                <a:latin typeface="Roboto Mono"/>
                <a:ea typeface="Roboto Mono"/>
                <a:cs typeface="Roboto Mono"/>
                <a:sym typeface="Roboto Mono"/>
              </a:rPr>
              <a:t>code </a:t>
            </a:r>
            <a:r>
              <a:rPr lang="de"/>
              <a:t>(=last node on the branch) from </a:t>
            </a:r>
            <a:r>
              <a:rPr lang="de">
                <a:solidFill>
                  <a:schemeClr val="accent5"/>
                </a:solidFill>
                <a:latin typeface="Roboto Mono"/>
                <a:ea typeface="Roboto Mono"/>
                <a:cs typeface="Roboto Mono"/>
                <a:sym typeface="Roboto Mono"/>
              </a:rPr>
              <a:t>;jdk.internal.vm.ci;jdk.vm.ci.code</a:t>
            </a:r>
            <a:r>
              <a:rPr lang="de"/>
              <a:t> is selected, the branch containing this node is filtered in. Selecting any other node here (e.g., </a:t>
            </a:r>
            <a:r>
              <a:rPr lang="de">
                <a:solidFill>
                  <a:schemeClr val="accent5"/>
                </a:solidFill>
                <a:latin typeface="Roboto Mono"/>
                <a:ea typeface="Roboto Mono"/>
                <a:cs typeface="Roboto Mono"/>
                <a:sym typeface="Roboto Mono"/>
              </a:rPr>
              <a:t>;jdk</a:t>
            </a:r>
            <a:r>
              <a:rPr lang="de"/>
              <a:t>), filters this branch out.</a:t>
            </a:r>
            <a:endParaRPr/>
          </a:p>
          <a:p>
            <a:pPr indent="0" lvl="0" marL="0" rtl="0" algn="l">
              <a:spcBef>
                <a:spcPts val="1200"/>
              </a:spcBef>
              <a:spcAft>
                <a:spcPts val="1200"/>
              </a:spcAft>
              <a:buNone/>
            </a:pPr>
            <a:r>
              <a:rPr lang="de"/>
              <a:t>A node’s position </a:t>
            </a:r>
            <a:r>
              <a:rPr lang="de"/>
              <a:t>in the hierarchy is indicated by its path, shown in the tooltip.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CutTool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9"/>
          <p:cNvPicPr preferRelativeResize="0"/>
          <p:nvPr/>
        </p:nvPicPr>
        <p:blipFill>
          <a:blip r:embed="rId3">
            <a:alphaModFix/>
          </a:blip>
          <a:stretch>
            <a:fillRect/>
          </a:stretch>
        </p:blipFill>
        <p:spPr>
          <a:xfrm>
            <a:off x="1147650" y="1128513"/>
            <a:ext cx="6588401" cy="3585765"/>
          </a:xfrm>
          <a:prstGeom prst="rect">
            <a:avLst/>
          </a:prstGeom>
          <a:noFill/>
          <a:ln>
            <a:noFill/>
          </a:ln>
          <a:effectLst>
            <a:outerShdw blurRad="57150" rotWithShape="0" algn="bl" dir="5400000" dist="19050">
              <a:srgbClr val="000000">
                <a:alpha val="50000"/>
              </a:srgbClr>
            </a:outerShdw>
          </a:effectLst>
        </p:spPr>
      </p:pic>
      <p:sp>
        <p:nvSpPr>
          <p:cNvPr id="372" name="Google Shape;372;p39"/>
          <p:cNvSpPr/>
          <p:nvPr/>
        </p:nvSpPr>
        <p:spPr>
          <a:xfrm>
            <a:off x="4376550" y="1123800"/>
            <a:ext cx="3359700" cy="35904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txBox="1"/>
          <p:nvPr/>
        </p:nvSpPr>
        <p:spPr>
          <a:xfrm>
            <a:off x="7375550" y="1200725"/>
            <a:ext cx="1254000" cy="8313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de">
                <a:solidFill>
                  <a:schemeClr val="dk1"/>
                </a:solidFill>
                <a:latin typeface="Open Sans"/>
                <a:ea typeface="Open Sans"/>
                <a:cs typeface="Open Sans"/>
                <a:sym typeface="Open Sans"/>
              </a:rPr>
              <a:t>See what</a:t>
            </a:r>
            <a:r>
              <a:rPr lang="de" sz="1000">
                <a:solidFill>
                  <a:schemeClr val="dk1"/>
                </a:solidFill>
                <a:latin typeface="Verdana"/>
                <a:ea typeface="Verdana"/>
                <a:cs typeface="Verdana"/>
                <a:sym typeface="Verdana"/>
              </a:rPr>
              <a:t> </a:t>
            </a:r>
            <a:r>
              <a:rPr lang="de">
                <a:solidFill>
                  <a:schemeClr val="dk1"/>
                </a:solidFill>
                <a:latin typeface="Open Sans"/>
                <a:ea typeface="Open Sans"/>
                <a:cs typeface="Open Sans"/>
                <a:sym typeface="Open Sans"/>
              </a:rPr>
              <a:t>takes space in the image</a:t>
            </a:r>
            <a:endParaRPr>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40"/>
          <p:cNvPicPr preferRelativeResize="0"/>
          <p:nvPr/>
        </p:nvPicPr>
        <p:blipFill>
          <a:blip r:embed="rId3">
            <a:alphaModFix/>
          </a:blip>
          <a:stretch>
            <a:fillRect/>
          </a:stretch>
        </p:blipFill>
        <p:spPr>
          <a:xfrm>
            <a:off x="1147650" y="1128513"/>
            <a:ext cx="6588401" cy="3585765"/>
          </a:xfrm>
          <a:prstGeom prst="rect">
            <a:avLst/>
          </a:prstGeom>
          <a:noFill/>
          <a:ln>
            <a:noFill/>
          </a:ln>
          <a:effectLst>
            <a:outerShdw blurRad="57150" rotWithShape="0" algn="bl" dir="5400000" dist="19050">
              <a:srgbClr val="000000">
                <a:alpha val="50000"/>
              </a:srgbClr>
            </a:outerShdw>
          </a:effectLst>
        </p:spPr>
      </p:pic>
      <p:sp>
        <p:nvSpPr>
          <p:cNvPr id="379" name="Google Shape;379;p40"/>
          <p:cNvSpPr/>
          <p:nvPr/>
        </p:nvSpPr>
        <p:spPr>
          <a:xfrm>
            <a:off x="1147650" y="1116825"/>
            <a:ext cx="3235800" cy="36045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txBox="1"/>
          <p:nvPr/>
        </p:nvSpPr>
        <p:spPr>
          <a:xfrm>
            <a:off x="69800" y="2015000"/>
            <a:ext cx="1493700" cy="615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de">
                <a:solidFill>
                  <a:schemeClr val="dk1"/>
                </a:solidFill>
                <a:latin typeface="Open Sans"/>
                <a:ea typeface="Open Sans"/>
                <a:cs typeface="Open Sans"/>
                <a:sym typeface="Open Sans"/>
              </a:rPr>
              <a:t>Prediction of cutoff potential</a:t>
            </a:r>
            <a:endParaRPr>
              <a:solidFill>
                <a:schemeClr val="dk1"/>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1"/>
          <p:cNvPicPr preferRelativeResize="0"/>
          <p:nvPr/>
        </p:nvPicPr>
        <p:blipFill rotWithShape="1">
          <a:blip r:embed="rId3">
            <a:alphaModFix/>
          </a:blip>
          <a:srcRect b="0" l="0" r="0" t="0"/>
          <a:stretch/>
        </p:blipFill>
        <p:spPr>
          <a:xfrm>
            <a:off x="1147650" y="1128513"/>
            <a:ext cx="6588401" cy="3585765"/>
          </a:xfrm>
          <a:prstGeom prst="rect">
            <a:avLst/>
          </a:prstGeom>
          <a:noFill/>
          <a:ln>
            <a:noFill/>
          </a:ln>
          <a:effectLst>
            <a:outerShdw blurRad="57150" rotWithShape="0" algn="bl" dir="5400000" dist="19050">
              <a:srgbClr val="000000">
                <a:alpha val="50000"/>
              </a:srgbClr>
            </a:outerShdw>
          </a:effectLst>
        </p:spPr>
      </p:pic>
      <p:sp>
        <p:nvSpPr>
          <p:cNvPr id="386" name="Google Shape;386;p41"/>
          <p:cNvSpPr txBox="1"/>
          <p:nvPr/>
        </p:nvSpPr>
        <p:spPr>
          <a:xfrm>
            <a:off x="2636825" y="4024125"/>
            <a:ext cx="1460400" cy="615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de">
                <a:solidFill>
                  <a:schemeClr val="dk1"/>
                </a:solidFill>
                <a:latin typeface="Open Sans"/>
                <a:ea typeface="Open Sans"/>
                <a:cs typeface="Open Sans"/>
                <a:sym typeface="Open Sans"/>
              </a:rPr>
              <a:t>Preview cut result on hover</a:t>
            </a:r>
            <a:endParaRPr>
              <a:solidFill>
                <a:schemeClr val="dk1"/>
              </a:solidFill>
              <a:latin typeface="Open Sans"/>
              <a:ea typeface="Open Sans"/>
              <a:cs typeface="Open Sans"/>
              <a:sym typeface="Open Sans"/>
            </a:endParaRPr>
          </a:p>
        </p:txBody>
      </p:sp>
      <p:cxnSp>
        <p:nvCxnSpPr>
          <p:cNvPr id="387" name="Google Shape;387;p41"/>
          <p:cNvCxnSpPr/>
          <p:nvPr/>
        </p:nvCxnSpPr>
        <p:spPr>
          <a:xfrm>
            <a:off x="3713450" y="2561725"/>
            <a:ext cx="0" cy="1465800"/>
          </a:xfrm>
          <a:prstGeom prst="straightConnector1">
            <a:avLst/>
          </a:prstGeom>
          <a:noFill/>
          <a:ln cap="flat" cmpd="sng" w="9525">
            <a:solidFill>
              <a:schemeClr val="dk1"/>
            </a:solidFill>
            <a:prstDash val="dash"/>
            <a:round/>
            <a:headEnd len="med" w="med" type="oval"/>
            <a:tailEnd len="med" w="med" type="none"/>
          </a:ln>
        </p:spPr>
      </p:cxnSp>
      <p:cxnSp>
        <p:nvCxnSpPr>
          <p:cNvPr id="388" name="Google Shape;388;p41"/>
          <p:cNvCxnSpPr/>
          <p:nvPr/>
        </p:nvCxnSpPr>
        <p:spPr>
          <a:xfrm>
            <a:off x="4097350" y="4215900"/>
            <a:ext cx="405000" cy="0"/>
          </a:xfrm>
          <a:prstGeom prst="straightConnector1">
            <a:avLst/>
          </a:prstGeom>
          <a:noFill/>
          <a:ln cap="flat" cmpd="sng" w="9525">
            <a:solidFill>
              <a:schemeClr val="dk1"/>
            </a:solidFill>
            <a:prstDash val="dash"/>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65900" y="152400"/>
            <a:ext cx="6683554" cy="4838699"/>
          </a:xfrm>
          <a:prstGeom prst="rect">
            <a:avLst/>
          </a:prstGeom>
          <a:noFill/>
          <a:ln>
            <a:noFill/>
          </a:ln>
        </p:spPr>
      </p:pic>
      <p:sp>
        <p:nvSpPr>
          <p:cNvPr id="67" name="Google Shape;67;p15"/>
          <p:cNvSpPr/>
          <p:nvPr/>
        </p:nvSpPr>
        <p:spPr>
          <a:xfrm rot="10795366">
            <a:off x="2663973" y="2329112"/>
            <a:ext cx="1112701"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nvSpPr>
        <p:spPr>
          <a:xfrm>
            <a:off x="3465275" y="2062700"/>
            <a:ext cx="20109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Upload a Reachability or Causality Export of  GraalVM Native Images </a:t>
            </a:r>
            <a:br>
              <a:rPr lang="de" sz="1000">
                <a:latin typeface="Verdana"/>
                <a:ea typeface="Verdana"/>
                <a:cs typeface="Verdana"/>
                <a:sym typeface="Verdana"/>
              </a:rPr>
            </a:br>
            <a:r>
              <a:rPr lang="de" sz="1000">
                <a:latin typeface="Verdana"/>
                <a:ea typeface="Verdana"/>
                <a:cs typeface="Verdana"/>
                <a:sym typeface="Verdana"/>
              </a:rPr>
              <a:t>( = Universes)</a:t>
            </a:r>
            <a:endParaRPr sz="1000">
              <a:latin typeface="Verdana"/>
              <a:ea typeface="Verdana"/>
              <a:cs typeface="Verdana"/>
              <a:sym typeface="Verdana"/>
            </a:endParaRPr>
          </a:p>
        </p:txBody>
      </p:sp>
      <p:sp>
        <p:nvSpPr>
          <p:cNvPr id="69" name="Google Shape;69;p15"/>
          <p:cNvSpPr/>
          <p:nvPr/>
        </p:nvSpPr>
        <p:spPr>
          <a:xfrm rot="10795375">
            <a:off x="2663924" y="3480510"/>
            <a:ext cx="2006702"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4466686" y="3214700"/>
            <a:ext cx="20109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Export your current configurations, e.g. uploads, selectios, filters, … and share them with others</a:t>
            </a:r>
            <a:endParaRPr sz="1000">
              <a:latin typeface="Verdana"/>
              <a:ea typeface="Verdana"/>
              <a:cs typeface="Verdana"/>
              <a:sym typeface="Verdana"/>
            </a:endParaRPr>
          </a:p>
        </p:txBody>
      </p:sp>
      <p:sp>
        <p:nvSpPr>
          <p:cNvPr id="71" name="Google Shape;71;p15"/>
          <p:cNvSpPr/>
          <p:nvPr/>
        </p:nvSpPr>
        <p:spPr>
          <a:xfrm rot="10795415">
            <a:off x="2710123" y="1528816"/>
            <a:ext cx="3823803"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6477586" y="1261700"/>
            <a:ext cx="20109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Import a previously exported configuration of the observatory the recreate your state</a:t>
            </a:r>
            <a:endParaRPr sz="1000">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2"/>
          <p:cNvPicPr preferRelativeResize="0"/>
          <p:nvPr/>
        </p:nvPicPr>
        <p:blipFill rotWithShape="1">
          <a:blip r:embed="rId3">
            <a:alphaModFix/>
          </a:blip>
          <a:srcRect b="0" l="0" r="0" t="0"/>
          <a:stretch/>
        </p:blipFill>
        <p:spPr>
          <a:xfrm>
            <a:off x="1147650" y="1128513"/>
            <a:ext cx="6588401" cy="3585765"/>
          </a:xfrm>
          <a:prstGeom prst="rect">
            <a:avLst/>
          </a:prstGeom>
          <a:noFill/>
          <a:ln>
            <a:noFill/>
          </a:ln>
          <a:effectLst>
            <a:outerShdw blurRad="57150" rotWithShape="0" algn="bl" dir="5400000" dist="19050">
              <a:srgbClr val="000000">
                <a:alpha val="50000"/>
              </a:srgbClr>
            </a:outerShdw>
          </a:effectLst>
        </p:spPr>
      </p:pic>
      <p:sp>
        <p:nvSpPr>
          <p:cNvPr id="394" name="Google Shape;394;p42"/>
          <p:cNvSpPr txBox="1"/>
          <p:nvPr/>
        </p:nvSpPr>
        <p:spPr>
          <a:xfrm>
            <a:off x="2369700" y="4024125"/>
            <a:ext cx="1727400" cy="615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de">
                <a:solidFill>
                  <a:schemeClr val="dk1"/>
                </a:solidFill>
                <a:latin typeface="Open Sans"/>
                <a:ea typeface="Open Sans"/>
                <a:cs typeface="Open Sans"/>
                <a:sym typeface="Open Sans"/>
              </a:rPr>
              <a:t>Add to permanent cutting selection</a:t>
            </a:r>
            <a:endParaRPr>
              <a:solidFill>
                <a:schemeClr val="dk1"/>
              </a:solidFill>
              <a:latin typeface="Open Sans"/>
              <a:ea typeface="Open Sans"/>
              <a:cs typeface="Open Sans"/>
              <a:sym typeface="Open Sans"/>
            </a:endParaRPr>
          </a:p>
        </p:txBody>
      </p:sp>
      <p:cxnSp>
        <p:nvCxnSpPr>
          <p:cNvPr id="395" name="Google Shape;395;p42"/>
          <p:cNvCxnSpPr/>
          <p:nvPr/>
        </p:nvCxnSpPr>
        <p:spPr>
          <a:xfrm>
            <a:off x="3713450" y="2561725"/>
            <a:ext cx="0" cy="1465800"/>
          </a:xfrm>
          <a:prstGeom prst="straightConnector1">
            <a:avLst/>
          </a:prstGeom>
          <a:noFill/>
          <a:ln cap="flat" cmpd="sng" w="9525">
            <a:solidFill>
              <a:schemeClr val="dk1"/>
            </a:solidFill>
            <a:prstDash val="dash"/>
            <a:round/>
            <a:headEnd len="med" w="med" type="oval"/>
            <a:tailEnd len="med" w="med" type="none"/>
          </a:ln>
        </p:spPr>
      </p:cxnSp>
      <p:cxnSp>
        <p:nvCxnSpPr>
          <p:cNvPr id="396" name="Google Shape;396;p42"/>
          <p:cNvCxnSpPr/>
          <p:nvPr/>
        </p:nvCxnSpPr>
        <p:spPr>
          <a:xfrm>
            <a:off x="4097350" y="4215900"/>
            <a:ext cx="405000" cy="0"/>
          </a:xfrm>
          <a:prstGeom prst="straightConnector1">
            <a:avLst/>
          </a:prstGeom>
          <a:noFill/>
          <a:ln cap="flat" cmpd="sng" w="9525">
            <a:solidFill>
              <a:schemeClr val="dk1"/>
            </a:solidFill>
            <a:prstDash val="dash"/>
            <a:round/>
            <a:headEnd len="med" w="med" type="none"/>
            <a:tailEnd len="med" w="med" type="triangle"/>
          </a:ln>
        </p:spPr>
      </p:cxnSp>
      <p:sp>
        <p:nvSpPr>
          <p:cNvPr id="397" name="Google Shape;397;p42"/>
          <p:cNvSpPr txBox="1"/>
          <p:nvPr/>
        </p:nvSpPr>
        <p:spPr>
          <a:xfrm>
            <a:off x="61625" y="1845275"/>
            <a:ext cx="1445700" cy="4002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de">
                <a:solidFill>
                  <a:schemeClr val="dk1"/>
                </a:solidFill>
                <a:latin typeface="Open Sans"/>
                <a:ea typeface="Open Sans"/>
                <a:cs typeface="Open Sans"/>
                <a:sym typeface="Open Sans"/>
              </a:rPr>
              <a:t>Explore further</a:t>
            </a:r>
            <a:endParaRPr>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43"/>
          <p:cNvPicPr preferRelativeResize="0"/>
          <p:nvPr/>
        </p:nvPicPr>
        <p:blipFill rotWithShape="1">
          <a:blip r:embed="rId3">
            <a:alphaModFix/>
          </a:blip>
          <a:srcRect b="0" l="0" r="0" t="0"/>
          <a:stretch/>
        </p:blipFill>
        <p:spPr>
          <a:xfrm>
            <a:off x="1147650" y="1128513"/>
            <a:ext cx="6588401" cy="3585765"/>
          </a:xfrm>
          <a:prstGeom prst="rect">
            <a:avLst/>
          </a:prstGeom>
          <a:noFill/>
          <a:ln>
            <a:noFill/>
          </a:ln>
          <a:effectLst>
            <a:outerShdw blurRad="57150" rotWithShape="0" algn="bl" dir="5400000" dist="19050">
              <a:srgbClr val="000000">
                <a:alpha val="50000"/>
              </a:srgbClr>
            </a:outerShdw>
          </a:effectLst>
        </p:spPr>
      </p:pic>
      <p:sp>
        <p:nvSpPr>
          <p:cNvPr id="403" name="Google Shape;403;p43"/>
          <p:cNvSpPr txBox="1"/>
          <p:nvPr>
            <p:ph idx="12" type="sldNum"/>
          </p:nvPr>
        </p:nvSpPr>
        <p:spPr>
          <a:xfrm>
            <a:off x="9472033"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404" name="Google Shape;404;p43"/>
          <p:cNvSpPr txBox="1"/>
          <p:nvPr/>
        </p:nvSpPr>
        <p:spPr>
          <a:xfrm>
            <a:off x="5212900" y="1923075"/>
            <a:ext cx="2523300" cy="4002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de">
                <a:solidFill>
                  <a:schemeClr val="dk1"/>
                </a:solidFill>
                <a:latin typeface="Open Sans"/>
                <a:ea typeface="Open Sans"/>
                <a:cs typeface="Open Sans"/>
                <a:sym typeface="Open Sans"/>
              </a:rPr>
              <a:t>Path making log4j reachable</a:t>
            </a:r>
            <a:endParaRPr>
              <a:solidFill>
                <a:schemeClr val="dk1"/>
              </a:solidFill>
              <a:latin typeface="Open Sans"/>
              <a:ea typeface="Open Sans"/>
              <a:cs typeface="Open Sans"/>
              <a:sym typeface="Open Sans"/>
            </a:endParaRPr>
          </a:p>
        </p:txBody>
      </p:sp>
      <p:cxnSp>
        <p:nvCxnSpPr>
          <p:cNvPr id="405" name="Google Shape;405;p43"/>
          <p:cNvCxnSpPr/>
          <p:nvPr/>
        </p:nvCxnSpPr>
        <p:spPr>
          <a:xfrm>
            <a:off x="4872150" y="2191775"/>
            <a:ext cx="342000" cy="0"/>
          </a:xfrm>
          <a:prstGeom prst="straightConnector1">
            <a:avLst/>
          </a:prstGeom>
          <a:noFill/>
          <a:ln cap="flat" cmpd="sng" w="9525">
            <a:solidFill>
              <a:schemeClr val="dk1"/>
            </a:solidFill>
            <a:prstDash val="dash"/>
            <a:round/>
            <a:headEnd len="med" w="med" type="oval"/>
            <a:tailEnd len="med" w="med" type="none"/>
          </a:ln>
        </p:spPr>
      </p:cxnSp>
      <p:sp>
        <p:nvSpPr>
          <p:cNvPr id="406" name="Google Shape;406;p43"/>
          <p:cNvSpPr txBox="1"/>
          <p:nvPr/>
        </p:nvSpPr>
        <p:spPr>
          <a:xfrm>
            <a:off x="5862400" y="768000"/>
            <a:ext cx="1584300" cy="4002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de">
                <a:solidFill>
                  <a:schemeClr val="dk1"/>
                </a:solidFill>
                <a:latin typeface="Open Sans"/>
                <a:ea typeface="Open Sans"/>
                <a:cs typeface="Open Sans"/>
                <a:sym typeface="Open Sans"/>
              </a:rPr>
              <a:t>Select for details</a:t>
            </a:r>
            <a:endParaRPr>
              <a:solidFill>
                <a:schemeClr val="dk1"/>
              </a:solidFill>
              <a:latin typeface="Open Sans"/>
              <a:ea typeface="Open Sans"/>
              <a:cs typeface="Open Sans"/>
              <a:sym typeface="Open Sans"/>
            </a:endParaRPr>
          </a:p>
        </p:txBody>
      </p:sp>
      <p:cxnSp>
        <p:nvCxnSpPr>
          <p:cNvPr id="407" name="Google Shape;407;p43"/>
          <p:cNvCxnSpPr>
            <a:endCxn id="406" idx="2"/>
          </p:cNvCxnSpPr>
          <p:nvPr/>
        </p:nvCxnSpPr>
        <p:spPr>
          <a:xfrm rot="10800000">
            <a:off x="6654550" y="1168200"/>
            <a:ext cx="0" cy="132900"/>
          </a:xfrm>
          <a:prstGeom prst="straightConnector1">
            <a:avLst/>
          </a:prstGeom>
          <a:noFill/>
          <a:ln cap="flat" cmpd="sng" w="9525">
            <a:solidFill>
              <a:schemeClr val="dk1"/>
            </a:solidFill>
            <a:prstDash val="dash"/>
            <a:round/>
            <a:headEnd len="med" w="med" type="oval"/>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14244" l="0" r="0" t="0"/>
          <a:stretch/>
        </p:blipFill>
        <p:spPr>
          <a:xfrm>
            <a:off x="365900" y="191813"/>
            <a:ext cx="3770950" cy="4759874"/>
          </a:xfrm>
          <a:prstGeom prst="rect">
            <a:avLst/>
          </a:prstGeom>
          <a:noFill/>
          <a:ln>
            <a:noFill/>
          </a:ln>
        </p:spPr>
      </p:pic>
      <p:sp>
        <p:nvSpPr>
          <p:cNvPr id="78" name="Google Shape;78;p16"/>
          <p:cNvSpPr/>
          <p:nvPr/>
        </p:nvSpPr>
        <p:spPr>
          <a:xfrm rot="10795366">
            <a:off x="2663948" y="2969637"/>
            <a:ext cx="1112701"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3465250" y="2703225"/>
            <a:ext cx="2010900" cy="6465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Your uploaded universes will appear here. Double click the text to rename them!</a:t>
            </a:r>
            <a:endParaRPr sz="10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52400" y="152400"/>
            <a:ext cx="3566037" cy="4838699"/>
          </a:xfrm>
          <a:prstGeom prst="rect">
            <a:avLst/>
          </a:prstGeom>
          <a:noFill/>
          <a:ln>
            <a:noFill/>
          </a:ln>
        </p:spPr>
      </p:pic>
      <p:sp>
        <p:nvSpPr>
          <p:cNvPr id="85" name="Google Shape;85;p17"/>
          <p:cNvSpPr/>
          <p:nvPr/>
        </p:nvSpPr>
        <p:spPr>
          <a:xfrm rot="10795366">
            <a:off x="2095598" y="2104312"/>
            <a:ext cx="1112701"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2896900" y="1991800"/>
            <a:ext cx="20109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Set chosen universes visible in the visualization</a:t>
            </a:r>
            <a:endParaRPr sz="10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52400" y="152400"/>
            <a:ext cx="3566037" cy="4838699"/>
          </a:xfrm>
          <a:prstGeom prst="rect">
            <a:avLst/>
          </a:prstGeom>
          <a:noFill/>
          <a:ln>
            <a:noFill/>
          </a:ln>
        </p:spPr>
      </p:pic>
      <p:sp>
        <p:nvSpPr>
          <p:cNvPr id="92" name="Google Shape;92;p18"/>
          <p:cNvSpPr/>
          <p:nvPr/>
        </p:nvSpPr>
        <p:spPr>
          <a:xfrm rot="10795445">
            <a:off x="2095674" y="2731926"/>
            <a:ext cx="2264402"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4148935" y="2412850"/>
            <a:ext cx="20109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Type in names of Modules, Packages, etc., to highlight every item containing the search term</a:t>
            </a:r>
            <a:endParaRPr sz="1000">
              <a:latin typeface="Verdana"/>
              <a:ea typeface="Verdana"/>
              <a:cs typeface="Verdana"/>
              <a:sym typeface="Verdana"/>
            </a:endParaRPr>
          </a:p>
        </p:txBody>
      </p:sp>
      <p:sp>
        <p:nvSpPr>
          <p:cNvPr id="94" name="Google Shape;94;p18"/>
          <p:cNvSpPr/>
          <p:nvPr/>
        </p:nvSpPr>
        <p:spPr>
          <a:xfrm rot="7809553">
            <a:off x="1756396" y="2013109"/>
            <a:ext cx="1530902" cy="267772"/>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2095685" y="1246875"/>
            <a:ext cx="2010900" cy="492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Click “+” to add the current term as a filter</a:t>
            </a:r>
            <a:endParaRPr sz="10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52400" y="152400"/>
            <a:ext cx="3566037" cy="4838699"/>
          </a:xfrm>
          <a:prstGeom prst="rect">
            <a:avLst/>
          </a:prstGeom>
          <a:noFill/>
          <a:ln>
            <a:noFill/>
          </a:ln>
        </p:spPr>
      </p:pic>
      <p:sp>
        <p:nvSpPr>
          <p:cNvPr id="101" name="Google Shape;101;p19"/>
          <p:cNvSpPr/>
          <p:nvPr/>
        </p:nvSpPr>
        <p:spPr>
          <a:xfrm rot="10795595">
            <a:off x="1798124" y="3119819"/>
            <a:ext cx="1872902"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3566560" y="2776475"/>
            <a:ext cx="2010900" cy="9543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Click to display all of your selected items. Usually by pressing (ctr +) left click on an item. The “x” will clear the selection</a:t>
            </a:r>
            <a:endParaRPr sz="10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152400" y="152400"/>
            <a:ext cx="3566037" cy="4838699"/>
          </a:xfrm>
          <a:prstGeom prst="rect">
            <a:avLst/>
          </a:prstGeom>
          <a:noFill/>
          <a:ln>
            <a:noFill/>
          </a:ln>
        </p:spPr>
      </p:pic>
      <p:sp>
        <p:nvSpPr>
          <p:cNvPr id="108" name="Google Shape;108;p20"/>
          <p:cNvSpPr/>
          <p:nvPr/>
        </p:nvSpPr>
        <p:spPr>
          <a:xfrm rot="10795595">
            <a:off x="1769024" y="3847694"/>
            <a:ext cx="1872902" cy="267600"/>
          </a:xfrm>
          <a:prstGeom prst="rightArrow">
            <a:avLst>
              <a:gd fmla="val 50000" name="adj1"/>
              <a:gd fmla="val 50000" name="adj2"/>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3566560" y="3581300"/>
            <a:ext cx="2010900" cy="8004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de" sz="1000">
                <a:latin typeface="Verdana"/>
                <a:ea typeface="Verdana"/>
                <a:cs typeface="Verdana"/>
                <a:sym typeface="Verdana"/>
              </a:rPr>
              <a:t>Use the filters to display nodes only having a certain attribute. Or, all nodes </a:t>
            </a:r>
            <a:r>
              <a:rPr b="1" lang="de" sz="1000">
                <a:latin typeface="Verdana"/>
                <a:ea typeface="Verdana"/>
                <a:cs typeface="Verdana"/>
                <a:sym typeface="Verdana"/>
              </a:rPr>
              <a:t>not </a:t>
            </a:r>
            <a:r>
              <a:rPr lang="de" sz="1000">
                <a:latin typeface="Verdana"/>
                <a:ea typeface="Verdana"/>
                <a:cs typeface="Verdana"/>
                <a:sym typeface="Verdana"/>
              </a:rPr>
              <a:t>having this attribute. </a:t>
            </a:r>
            <a:endParaRPr sz="10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Venn Sets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