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7" r:id="rId9"/>
    <p:sldId id="268" r:id="rId10"/>
    <p:sldId id="259" r:id="rId11"/>
    <p:sldId id="269" r:id="rId12"/>
    <p:sldId id="270" r:id="rId13"/>
    <p:sldId id="263" r:id="rId14"/>
    <p:sldId id="264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22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3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8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2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0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D40A0-23FC-4217-B89E-06EA2A897EA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69B-9C05-4B53-8FB6-47484886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9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Learning:</a:t>
            </a:r>
            <a:br>
              <a:rPr lang="en-US" dirty="0"/>
            </a:br>
            <a:r>
              <a:rPr lang="en-US" dirty="0"/>
              <a:t>Satellite 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</a:t>
            </a:r>
            <a:r>
              <a:rPr lang="en-US" dirty="0" err="1"/>
              <a:t>Pincket</a:t>
            </a:r>
            <a:endParaRPr lang="en-US" dirty="0"/>
          </a:p>
          <a:p>
            <a:r>
              <a:rPr lang="en-US" dirty="0"/>
              <a:t>Dan Wang</a:t>
            </a:r>
          </a:p>
        </p:txBody>
      </p:sp>
    </p:spTree>
    <p:extLst>
      <p:ext uri="{BB962C8B-B14F-4D97-AF65-F5344CB8AC3E}">
        <p14:creationId xmlns:p14="http://schemas.microsoft.com/office/powerpoint/2010/main" val="255547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Grayscale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Typically not too bad</a:t>
            </a:r>
          </a:p>
          <a:p>
            <a:r>
              <a:rPr lang="en-US" dirty="0"/>
              <a:t>Information loss can be particularly severe in cases such as bodies of water</a:t>
            </a:r>
          </a:p>
          <a:p>
            <a:pPr lvl="1"/>
            <a:r>
              <a:rPr lang="en-US" dirty="0"/>
              <a:t>Wooded area…? (people could be living there) Or lake…? (they probably aren’t)</a:t>
            </a:r>
          </a:p>
          <a:p>
            <a:r>
              <a:rPr lang="en-US" dirty="0"/>
              <a:t>Slightly better than random at binary classification (~56%)</a:t>
            </a:r>
          </a:p>
        </p:txBody>
      </p:sp>
      <p:pic>
        <p:nvPicPr>
          <p:cNvPr id="9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62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Unpopulated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area unpopulated?</a:t>
            </a:r>
          </a:p>
          <a:p>
            <a:r>
              <a:rPr lang="en-US" dirty="0"/>
              <a:t>Type I error: we predict unpopulated, but this area is actually populated</a:t>
            </a:r>
          </a:p>
          <a:p>
            <a:r>
              <a:rPr lang="en-US" dirty="0"/>
              <a:t>Type II error: we predict populated, but this area is actually unpopulated</a:t>
            </a:r>
          </a:p>
          <a:p>
            <a:r>
              <a:rPr lang="en-US" dirty="0"/>
              <a:t>It’s nice to minimize both, but Type I error should especially be avoided</a:t>
            </a:r>
          </a:p>
          <a:p>
            <a:r>
              <a:rPr lang="en-US" dirty="0"/>
              <a:t>Consider: firefighters need to know which areas to evacuate from a wildfire</a:t>
            </a:r>
          </a:p>
        </p:txBody>
      </p:sp>
    </p:spTree>
    <p:extLst>
      <p:ext uri="{BB962C8B-B14F-4D97-AF65-F5344CB8AC3E}">
        <p14:creationId xmlns:p14="http://schemas.microsoft.com/office/powerpoint/2010/main" val="4490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at Zero-Density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Unpopulated defined as &lt;1.0 person per square kilometer</a:t>
            </a:r>
          </a:p>
          <a:p>
            <a:r>
              <a:rPr lang="en-US" dirty="0"/>
              <a:t>False positive rate of only &lt;6%</a:t>
            </a:r>
          </a:p>
          <a:p>
            <a:pPr lvl="1"/>
            <a:r>
              <a:rPr lang="en-US" dirty="0"/>
              <a:t>Only 14 of 236 test images identified as unpopulated were actually populated</a:t>
            </a:r>
          </a:p>
          <a:p>
            <a:r>
              <a:rPr lang="en-US" dirty="0"/>
              <a:t>In other words:</a:t>
            </a:r>
          </a:p>
          <a:p>
            <a:pPr lvl="1"/>
            <a:r>
              <a:rPr lang="en-US" dirty="0"/>
              <a:t>Many populated areas get labeled as unpopulated (unfortunately)</a:t>
            </a:r>
          </a:p>
          <a:p>
            <a:pPr lvl="1"/>
            <a:r>
              <a:rPr lang="en-US" dirty="0"/>
              <a:t>But when our model says nobody lives in a place, that’s almost always true</a:t>
            </a:r>
          </a:p>
        </p:txBody>
      </p:sp>
    </p:spTree>
    <p:extLst>
      <p:ext uri="{BB962C8B-B14F-4D97-AF65-F5344CB8AC3E}">
        <p14:creationId xmlns:p14="http://schemas.microsoft.com/office/powerpoint/2010/main" val="140602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agencies put zero effort into making it easy</a:t>
            </a:r>
          </a:p>
          <a:p>
            <a:r>
              <a:rPr lang="en-US" dirty="0"/>
              <a:t>Large images are painful</a:t>
            </a:r>
          </a:p>
          <a:p>
            <a:r>
              <a:rPr lang="en-US" dirty="0"/>
              <a:t>It’s not great, but it’s not too bad either</a:t>
            </a:r>
          </a:p>
          <a:p>
            <a:r>
              <a:rPr lang="en-US" dirty="0"/>
              <a:t>Is the model trustworthy?</a:t>
            </a:r>
          </a:p>
        </p:txBody>
      </p:sp>
    </p:spTree>
    <p:extLst>
      <p:ext uri="{BB962C8B-B14F-4D97-AF65-F5344CB8AC3E}">
        <p14:creationId xmlns:p14="http://schemas.microsoft.com/office/powerpoint/2010/main" val="326750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                      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predict the population density of a given region on the basis of satellite imagery of that region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U.S. Census Bureau knows where people are and where people aren’t within the United States.</a:t>
            </a:r>
          </a:p>
          <a:p>
            <a:r>
              <a:rPr lang="en-US" dirty="0"/>
              <a:t>The same isn’t true of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51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UC Santa Barbara</a:t>
            </a:r>
          </a:p>
          <a:p>
            <a:pPr lvl="1"/>
            <a:r>
              <a:rPr lang="en-US" dirty="0"/>
              <a:t>1997</a:t>
            </a:r>
          </a:p>
          <a:p>
            <a:pPr lvl="1"/>
            <a:r>
              <a:rPr lang="en-US" dirty="0"/>
              <a:t>Linear regression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Arnhold</a:t>
            </a:r>
            <a:r>
              <a:rPr lang="en-US" dirty="0"/>
              <a:t> Institute</a:t>
            </a:r>
          </a:p>
          <a:p>
            <a:pPr lvl="1"/>
            <a:r>
              <a:rPr lang="en-US" dirty="0"/>
              <a:t>2016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endParaRPr lang="en-US" dirty="0"/>
          </a:p>
        </p:txBody>
      </p:sp>
      <p:pic>
        <p:nvPicPr>
          <p:cNvPr id="1044" name="Picture 20" descr="http://www.arnholdinstitute.org/wp-content/uploads/2015/10/MSMC-Icahn-Arnhold-RGB-Hztl1-300x84.png?44d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20343"/>
            <a:ext cx="2857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physics.ucsb.edu/sites/secure.lsit.ucsb.edu.phys.d7/themes/at_lsit/images/department/ucsbwave-bl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0" y="3817144"/>
            <a:ext cx="2838450" cy="150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Santa Barbara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Night-time satellite imagery</a:t>
            </a:r>
          </a:p>
          <a:p>
            <a:r>
              <a:rPr lang="en-US" dirty="0"/>
              <a:t>Luminosity as proxy for human presence</a:t>
            </a:r>
          </a:p>
          <a:p>
            <a:r>
              <a:rPr lang="en-US" dirty="0"/>
              <a:t>Works well for developed regions with high access to electric lighting</a:t>
            </a:r>
          </a:p>
          <a:p>
            <a:r>
              <a:rPr lang="en-US" dirty="0"/>
              <a:t>Limited in extensibility to the rest of the world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133" y="1200150"/>
            <a:ext cx="3257997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Arnhold</a:t>
            </a:r>
            <a:r>
              <a:rPr lang="en-US" dirty="0"/>
              <a:t> </a:t>
            </a:r>
            <a:r>
              <a:rPr lang="en-US" dirty="0" err="1"/>
              <a:t>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Applicable to daytime satellite imagery</a:t>
            </a:r>
          </a:p>
          <a:p>
            <a:r>
              <a:rPr lang="en-US" dirty="0"/>
              <a:t>High R</a:t>
            </a:r>
            <a:r>
              <a:rPr lang="en-US" baseline="30000" dirty="0"/>
              <a:t>2</a:t>
            </a:r>
            <a:r>
              <a:rPr lang="en-US" dirty="0"/>
              <a:t> coefficient (here, a metric of explaining spatial variance in population)</a:t>
            </a:r>
          </a:p>
          <a:p>
            <a:r>
              <a:rPr lang="en-US" dirty="0"/>
              <a:t>Very weak at identifying regions of zero population</a:t>
            </a:r>
          </a:p>
        </p:txBody>
      </p:sp>
      <p:pic>
        <p:nvPicPr>
          <p:cNvPr id="5" name="Picture 6" descr="https://cdn-images-1.medium.com/max/800/1*A1CPBSwXE1u0iu_WiMCg3Q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93" y="2249488"/>
            <a:ext cx="4694827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0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Federal Communications Commission (FCC) API</a:t>
            </a:r>
          </a:p>
          <a:p>
            <a:pPr lvl="1"/>
            <a:r>
              <a:rPr lang="en-US" dirty="0"/>
              <a:t>Find census block by latitude and longitude</a:t>
            </a:r>
          </a:p>
          <a:p>
            <a:pPr lvl="1"/>
            <a:r>
              <a:rPr lang="en-US" dirty="0"/>
              <a:t>"FIPS":"360775908001027"</a:t>
            </a:r>
          </a:p>
          <a:p>
            <a:r>
              <a:rPr lang="en-US" dirty="0"/>
              <a:t>Reduce to state + county + tract code by block name format</a:t>
            </a:r>
          </a:p>
          <a:p>
            <a:r>
              <a:rPr lang="en-US" dirty="0"/>
              <a:t>Find tract data in Census Gazetteer</a:t>
            </a:r>
          </a:p>
          <a:p>
            <a:pPr lvl="1"/>
            <a:r>
              <a:rPr lang="en-US" dirty="0"/>
              <a:t>Population</a:t>
            </a:r>
          </a:p>
          <a:p>
            <a:pPr lvl="1"/>
            <a:r>
              <a:rPr lang="en-US" dirty="0"/>
              <a:t>Longitudinal and latitudinal boundaries</a:t>
            </a:r>
          </a:p>
          <a:p>
            <a:r>
              <a:rPr lang="en-US" dirty="0"/>
              <a:t>Calculate population density and compare with NASA imagery</a:t>
            </a:r>
          </a:p>
        </p:txBody>
      </p:sp>
    </p:spTree>
    <p:extLst>
      <p:ext uri="{BB962C8B-B14F-4D97-AF65-F5344CB8AC3E}">
        <p14:creationId xmlns:p14="http://schemas.microsoft.com/office/powerpoint/2010/main" val="1394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</a:t>
            </a:r>
            <a:r>
              <a:rPr lang="en-US" dirty="0" err="1"/>
              <a:t>LandSat</a:t>
            </a:r>
            <a:r>
              <a:rPr lang="en-US" dirty="0"/>
              <a:t> 8 imagery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313" y="2249488"/>
            <a:ext cx="3543300" cy="3541712"/>
          </a:xfrm>
          <a:prstGeom prst="rect">
            <a:avLst/>
          </a:prstGeom>
        </p:spPr>
      </p:pic>
      <p:pic>
        <p:nvPicPr>
          <p:cNvPr id="1026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8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images scale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too well</a:t>
            </a:r>
          </a:p>
          <a:p>
            <a:r>
              <a:rPr lang="en-US" dirty="0"/>
              <a:t>28 x 28 = 784 pixels = 784 bytes</a:t>
            </a:r>
          </a:p>
          <a:p>
            <a:r>
              <a:rPr lang="en-US" dirty="0"/>
              <a:t>512 x 512 = 262,144 pixels</a:t>
            </a:r>
          </a:p>
          <a:p>
            <a:r>
              <a:rPr lang="en-US" dirty="0"/>
              <a:t>With color: 262,144 pixels x (3 bytes / pixel) = 786432 bytes</a:t>
            </a:r>
          </a:p>
          <a:p>
            <a:r>
              <a:rPr lang="en-US" dirty="0"/>
              <a:t>It’s difficult, but not impossible</a:t>
            </a:r>
          </a:p>
        </p:txBody>
      </p:sp>
    </p:spTree>
    <p:extLst>
      <p:ext uri="{BB962C8B-B14F-4D97-AF65-F5344CB8AC3E}">
        <p14:creationId xmlns:p14="http://schemas.microsoft.com/office/powerpoint/2010/main" val="15031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</a:t>
            </a:r>
            <a:r>
              <a:rPr lang="en-US" dirty="0" err="1"/>
              <a:t>LandSat</a:t>
            </a:r>
            <a:r>
              <a:rPr lang="en-US" dirty="0"/>
              <a:t> 8 imagery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313" y="2249488"/>
            <a:ext cx="3543300" cy="3541712"/>
          </a:xfrm>
          <a:prstGeom prst="rect">
            <a:avLst/>
          </a:prstGeom>
        </p:spPr>
      </p:pic>
      <p:pic>
        <p:nvPicPr>
          <p:cNvPr id="1026" name="Picture 2" descr="https://earthengine.googleapis.com/api/thumb?thumbid=d36cfc07bc9a6aba93219987f2979223&amp;token=1afa3983a6eec4464e848dfdb5f8cdf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4948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</TotalTime>
  <Words>440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Deep Learning: Satellite Imagery</vt:lpstr>
      <vt:lpstr>Objective                        MOTIVATION</vt:lpstr>
      <vt:lpstr>Existing Models</vt:lpstr>
      <vt:lpstr>UC Santa Barbara Model</vt:lpstr>
      <vt:lpstr>Arnhold INstitute</vt:lpstr>
      <vt:lpstr>Data Integration</vt:lpstr>
      <vt:lpstr>NASA LandSat 8 imagery</vt:lpstr>
      <vt:lpstr>How images scale</vt:lpstr>
      <vt:lpstr>NASA LandSat 8 imagery</vt:lpstr>
      <vt:lpstr>Grayscale</vt:lpstr>
      <vt:lpstr>Our Model</vt:lpstr>
      <vt:lpstr>Our Model (Cont.)</vt:lpstr>
      <vt:lpstr>Identification of Unpopulated Areas</vt:lpstr>
      <vt:lpstr>Our Model at Zero-Density Identification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Satellite Imagery</dc:title>
  <dc:creator>Dan Wang</dc:creator>
  <cp:lastModifiedBy>Dan Wang</cp:lastModifiedBy>
  <cp:revision>23</cp:revision>
  <dcterms:created xsi:type="dcterms:W3CDTF">2016-12-05T04:29:35Z</dcterms:created>
  <dcterms:modified xsi:type="dcterms:W3CDTF">2016-12-07T02:34:36Z</dcterms:modified>
</cp:coreProperties>
</file>