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8" r:id="rId2"/>
    <p:sldId id="258" r:id="rId3"/>
    <p:sldId id="269" r:id="rId4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8ACF6A10-BF9C-4111-8906-7AFB24F1911E}">
          <p14:sldIdLst>
            <p14:sldId id="268"/>
            <p14:sldId id="25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4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F46"/>
    <a:srgbClr val="CF3C3A"/>
    <a:srgbClr val="E44E46"/>
    <a:srgbClr val="E65343"/>
    <a:srgbClr val="DB3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" autoAdjust="0"/>
    <p:restoredTop sz="94655"/>
  </p:normalViewPr>
  <p:slideViewPr>
    <p:cSldViewPr>
      <p:cViewPr varScale="1">
        <p:scale>
          <a:sx n="230" d="100"/>
          <a:sy n="230" d="100"/>
        </p:scale>
        <p:origin x="712" y="1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5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70CDE-D9CE-4354-94E4-1FD6DB967311}" type="datetimeFigureOut">
              <a:rPr lang="nb-NO" smtClean="0"/>
              <a:t>16.01.2021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25AF9-6F74-472F-B3FF-34E5DD3183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5144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DE89A-F0D7-4FF6-B2F1-98DC7792C91E}" type="datetimeFigureOut">
              <a:rPr lang="nb-NO" smtClean="0"/>
              <a:t>16.01.2021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2AF7-2D85-4421-9B02-2B5F9CC374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8446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rst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115616" y="843558"/>
            <a:ext cx="6912768" cy="1912609"/>
          </a:xfrm>
        </p:spPr>
        <p:txBody>
          <a:bodyPr lIns="0" tIns="0" rIns="0" anchor="b" anchorCtr="0">
            <a:normAutofit/>
          </a:bodyPr>
          <a:lstStyle>
            <a:lvl1pPr marL="0" algn="ctr">
              <a:lnSpc>
                <a:spcPct val="100000"/>
              </a:lnSpc>
              <a:defRPr sz="3000" b="1" i="0" u="none" cap="none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115616" y="3147510"/>
            <a:ext cx="6912768" cy="93640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nb-NO" dirty="0" err="1"/>
              <a:t>University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Bergen</a:t>
            </a:r>
          </a:p>
        </p:txBody>
      </p:sp>
      <p:cxnSp>
        <p:nvCxnSpPr>
          <p:cNvPr id="7" name="Rett pil 6">
            <a:extLst>
              <a:ext uri="{FF2B5EF4-FFF2-40B4-BE49-F238E27FC236}">
                <a16:creationId xmlns:a16="http://schemas.microsoft.com/office/drawing/2014/main" id="{A34C3436-C71A-FB4A-8C35-92B3E09D274B}"/>
              </a:ext>
            </a:extLst>
          </p:cNvPr>
          <p:cNvCxnSpPr/>
          <p:nvPr userDrawn="1"/>
        </p:nvCxnSpPr>
        <p:spPr>
          <a:xfrm>
            <a:off x="4551995" y="-308570"/>
            <a:ext cx="0" cy="2107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>
            <a:extLst>
              <a:ext uri="{FF2B5EF4-FFF2-40B4-BE49-F238E27FC236}">
                <a16:creationId xmlns:a16="http://schemas.microsoft.com/office/drawing/2014/main" id="{8082DCD5-A22D-9844-A292-6B0CC74A5CBA}"/>
              </a:ext>
            </a:extLst>
          </p:cNvPr>
          <p:cNvSpPr txBox="1"/>
          <p:nvPr userDrawn="1"/>
        </p:nvSpPr>
        <p:spPr>
          <a:xfrm>
            <a:off x="1094929" y="-762054"/>
            <a:ext cx="6933455" cy="40011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You can write unit/affiliation.</a:t>
            </a:r>
            <a:br>
              <a:rPr lang="en-US" sz="1000" i="1" dirty="0"/>
            </a:br>
            <a:r>
              <a:rPr lang="en-US" sz="1000" i="1" dirty="0"/>
              <a:t>To change content go to: Menu -&gt; Insert (Mac = Display) -&gt; Header and Footer</a:t>
            </a:r>
            <a:endParaRPr lang="nb-NO" sz="1000" i="1" dirty="0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72349FA0-A53E-6647-88C5-8931F1B337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833" y="3948983"/>
            <a:ext cx="378253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9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with subtitl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1022920" y="1581640"/>
            <a:ext cx="3420000" cy="43204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00" y="1581640"/>
            <a:ext cx="3420000" cy="43204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1022920" y="2092345"/>
            <a:ext cx="3420000" cy="235161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11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752400" y="2092345"/>
            <a:ext cx="3420000" cy="235161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12" name="Tittel 1"/>
          <p:cNvSpPr>
            <a:spLocks noGrp="1"/>
          </p:cNvSpPr>
          <p:nvPr>
            <p:ph type="title" hasCustomPrompt="1"/>
          </p:nvPr>
        </p:nvSpPr>
        <p:spPr>
          <a:xfrm>
            <a:off x="1022920" y="804231"/>
            <a:ext cx="7149480" cy="4897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1" i="0"/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nb-NO"/>
              <a:t>Date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b-NO"/>
              <a:t>University of Bergen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nb-NO" dirty="0"/>
              <a:t>PAGE </a:t>
            </a:r>
            <a:fld id="{06C54713-27B5-4268-B680-29C9FB350413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4" name="Bilde 13" descr="Et bilde som inneholder foto, flaske, stang, klokke&#10;&#10;Automatisk generert beskrivelse">
            <a:extLst>
              <a:ext uri="{FF2B5EF4-FFF2-40B4-BE49-F238E27FC236}">
                <a16:creationId xmlns:a16="http://schemas.microsoft.com/office/drawing/2014/main" id="{6625D749-1D54-444E-B79C-64C657009E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94898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duction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589570" y="1455950"/>
            <a:ext cx="4597350" cy="291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022921" y="1455950"/>
            <a:ext cx="2360241" cy="2916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</p:txBody>
      </p:sp>
      <p:sp>
        <p:nvSpPr>
          <p:cNvPr id="8" name="Tittel 1"/>
          <p:cNvSpPr>
            <a:spLocks noGrp="1"/>
          </p:cNvSpPr>
          <p:nvPr>
            <p:ph type="title" hasCustomPrompt="1"/>
          </p:nvPr>
        </p:nvSpPr>
        <p:spPr>
          <a:xfrm>
            <a:off x="1022920" y="804231"/>
            <a:ext cx="7149480" cy="4897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1" i="0"/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nb-NO"/>
              <a:t>Date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University of Bergen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nb-NO" dirty="0"/>
              <a:t>PAGE </a:t>
            </a:r>
            <a:fld id="{06C54713-27B5-4268-B680-29C9FB350413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0" name="Bilde 9" descr="Et bilde som inneholder foto, flaske, stang, klokke&#10;&#10;Automatisk generert beskrivelse">
            <a:extLst>
              <a:ext uri="{FF2B5EF4-FFF2-40B4-BE49-F238E27FC236}">
                <a16:creationId xmlns:a16="http://schemas.microsoft.com/office/drawing/2014/main" id="{0A9A097B-2D2F-C342-9F0F-01464EE5DC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94898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1022920" y="3514848"/>
            <a:ext cx="7164000" cy="425054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500" b="1" i="0">
                <a:solidFill>
                  <a:srgbClr val="E54F46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1022920" y="843558"/>
            <a:ext cx="7164000" cy="259822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photo</a:t>
            </a:r>
            <a:r>
              <a:rPr lang="nb-NO" dirty="0"/>
              <a:t> or </a:t>
            </a:r>
            <a:r>
              <a:rPr lang="nb-NO" dirty="0" err="1"/>
              <a:t>illustration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022920" y="4047914"/>
            <a:ext cx="6285384" cy="39604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nb-NO"/>
              <a:t>Date</a:t>
            </a:r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University of Bergen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nb-NO" dirty="0"/>
              <a:t>Page </a:t>
            </a:r>
            <a:fld id="{06C54713-27B5-4268-B680-29C9FB350413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0" name="Bilde 9" descr="Et bilde som inneholder foto, flaske, stang, klokke&#10;&#10;Automatisk generert beskrivelse">
            <a:extLst>
              <a:ext uri="{FF2B5EF4-FFF2-40B4-BE49-F238E27FC236}">
                <a16:creationId xmlns:a16="http://schemas.microsoft.com/office/drawing/2014/main" id="{1523E00E-B9FA-CB49-AF2A-F3BDFBEA1B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94898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66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University of Bergen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4680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5E514FDA-87D0-F24D-A4E3-0F229EE1F0E1}"/>
              </a:ext>
            </a:extLst>
          </p:cNvPr>
          <p:cNvSpPr/>
          <p:nvPr userDrawn="1"/>
        </p:nvSpPr>
        <p:spPr>
          <a:xfrm>
            <a:off x="261000" y="143977"/>
            <a:ext cx="8622000" cy="4855546"/>
          </a:xfrm>
          <a:prstGeom prst="rect">
            <a:avLst/>
          </a:prstGeom>
          <a:solidFill>
            <a:srgbClr val="E54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4" name="Bilde 3" descr="Et bilde som inneholder klokke&#10;&#10;Automatisk generert beskrivelse">
            <a:extLst>
              <a:ext uri="{FF2B5EF4-FFF2-40B4-BE49-F238E27FC236}">
                <a16:creationId xmlns:a16="http://schemas.microsoft.com/office/drawing/2014/main" id="{DE44B76B-F552-6745-8FD4-0DE05C8B6E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275606"/>
            <a:ext cx="2019300" cy="2019300"/>
          </a:xfrm>
          <a:prstGeom prst="rect">
            <a:avLst/>
          </a:prstGeom>
        </p:spPr>
      </p:pic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9F4FCB4C-80B3-F24D-8BDB-01A91D3846B3}"/>
              </a:ext>
            </a:extLst>
          </p:cNvPr>
          <p:cNvCxnSpPr>
            <a:cxnSpLocks/>
          </p:cNvCxnSpPr>
          <p:nvPr userDrawn="1"/>
        </p:nvCxnSpPr>
        <p:spPr>
          <a:xfrm>
            <a:off x="2030012" y="3579862"/>
            <a:ext cx="508397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2E2D51E0-D553-7444-A2FF-FE22249ED9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244" y="3795886"/>
            <a:ext cx="4989513" cy="4333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2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nb-NO" dirty="0" err="1"/>
              <a:t>uib.no</a:t>
            </a:r>
            <a:endParaRPr lang="nb-NO" dirty="0"/>
          </a:p>
        </p:txBody>
      </p:sp>
      <p:pic>
        <p:nvPicPr>
          <p:cNvPr id="16" name="Bilde 15" descr="Et bilde som inneholder bord&#10;&#10;Automatisk generert beskrivelse">
            <a:extLst>
              <a:ext uri="{FF2B5EF4-FFF2-40B4-BE49-F238E27FC236}">
                <a16:creationId xmlns:a16="http://schemas.microsoft.com/office/drawing/2014/main" id="{C4CE5DA3-83B9-024C-A8B5-5F3CB4058A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rst page with pink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115616" y="843558"/>
            <a:ext cx="6912768" cy="1912609"/>
          </a:xfrm>
        </p:spPr>
        <p:txBody>
          <a:bodyPr lIns="0" tIns="0" rIns="0" anchor="b" anchorCtr="0">
            <a:normAutofit/>
          </a:bodyPr>
          <a:lstStyle>
            <a:lvl1pPr marL="0" algn="ctr">
              <a:lnSpc>
                <a:spcPct val="100000"/>
              </a:lnSpc>
              <a:defRPr sz="3000" b="1" i="0" u="none" cap="none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115616" y="3147510"/>
            <a:ext cx="6912768" cy="93640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nb-NO" dirty="0" err="1"/>
              <a:t>University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Bergen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1D185F72-5C4F-B34D-90E7-52435FF834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833" y="3948983"/>
            <a:ext cx="3782535" cy="720000"/>
          </a:xfrm>
          <a:prstGeom prst="rect">
            <a:avLst/>
          </a:prstGeom>
        </p:spPr>
      </p:pic>
      <p:cxnSp>
        <p:nvCxnSpPr>
          <p:cNvPr id="12" name="Rett pil 11">
            <a:extLst>
              <a:ext uri="{FF2B5EF4-FFF2-40B4-BE49-F238E27FC236}">
                <a16:creationId xmlns:a16="http://schemas.microsoft.com/office/drawing/2014/main" id="{439F1D30-E75C-384D-BE56-671A855B017F}"/>
              </a:ext>
            </a:extLst>
          </p:cNvPr>
          <p:cNvCxnSpPr/>
          <p:nvPr userDrawn="1"/>
        </p:nvCxnSpPr>
        <p:spPr>
          <a:xfrm>
            <a:off x="4551995" y="-308570"/>
            <a:ext cx="0" cy="2107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7C9F3718-DF27-0A43-B932-6B42AC990253}"/>
              </a:ext>
            </a:extLst>
          </p:cNvPr>
          <p:cNvSpPr txBox="1"/>
          <p:nvPr userDrawn="1"/>
        </p:nvSpPr>
        <p:spPr>
          <a:xfrm>
            <a:off x="1094929" y="-762054"/>
            <a:ext cx="6933455" cy="40011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You can write unit/affiliation.</a:t>
            </a:r>
            <a:br>
              <a:rPr lang="en-US" sz="1000" i="1" dirty="0"/>
            </a:br>
            <a:r>
              <a:rPr lang="en-US" sz="1000" i="1" dirty="0"/>
              <a:t>To change content go to: Menu -&gt; Insert (Mac = Display) -&gt; Header and Footer</a:t>
            </a:r>
            <a:endParaRPr lang="nb-NO" sz="1000" i="1" dirty="0"/>
          </a:p>
        </p:txBody>
      </p:sp>
    </p:spTree>
    <p:extLst>
      <p:ext uri="{BB962C8B-B14F-4D97-AF65-F5344CB8AC3E}">
        <p14:creationId xmlns:p14="http://schemas.microsoft.com/office/powerpoint/2010/main" val="223258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4">
            <a:extLst>
              <a:ext uri="{FF2B5EF4-FFF2-40B4-BE49-F238E27FC236}">
                <a16:creationId xmlns:a16="http://schemas.microsoft.com/office/drawing/2014/main" id="{9F581FC9-99B3-254C-94AA-E2A348666E3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9200" y="259200"/>
            <a:ext cx="8622000" cy="2703600"/>
          </a:xfrm>
        </p:spPr>
        <p:txBody>
          <a:bodyPr/>
          <a:lstStyle/>
          <a:p>
            <a:r>
              <a:rPr lang="nb-NO" dirty="0"/>
              <a:t>Picture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C451960-1C73-5142-9372-646907BA7A21}"/>
              </a:ext>
            </a:extLst>
          </p:cNvPr>
          <p:cNvSpPr/>
          <p:nvPr userDrawn="1"/>
        </p:nvSpPr>
        <p:spPr>
          <a:xfrm>
            <a:off x="259200" y="2962800"/>
            <a:ext cx="8622000" cy="2016224"/>
          </a:xfrm>
          <a:prstGeom prst="rect">
            <a:avLst/>
          </a:prstGeom>
          <a:solidFill>
            <a:srgbClr val="E54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115616" y="3169730"/>
            <a:ext cx="6120680" cy="842180"/>
          </a:xfrm>
        </p:spPr>
        <p:txBody>
          <a:bodyPr lIns="0" tIns="0" rIns="0" anchor="b" anchorCtr="0">
            <a:normAutofit/>
          </a:bodyPr>
          <a:lstStyle>
            <a:lvl1pPr marL="0" algn="l">
              <a:lnSpc>
                <a:spcPct val="100000"/>
              </a:lnSpc>
              <a:defRPr sz="3000" b="1" i="0" u="none" cap="none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115616" y="4083614"/>
            <a:ext cx="6120680" cy="671086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University of Bergen</a:t>
            </a:r>
            <a:endParaRPr lang="nb-NO" dirty="0"/>
          </a:p>
        </p:txBody>
      </p:sp>
      <p:pic>
        <p:nvPicPr>
          <p:cNvPr id="20" name="Bilde 19" descr="Et bilde som inneholder bord&#10;&#10;Automatisk generert beskrivelse">
            <a:extLst>
              <a:ext uri="{FF2B5EF4-FFF2-40B4-BE49-F238E27FC236}">
                <a16:creationId xmlns:a16="http://schemas.microsoft.com/office/drawing/2014/main" id="{CEE9D729-C29A-1946-A8F1-7593F293FD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1E508563-5736-5F46-BC43-BC967D2725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4368" y="3948983"/>
            <a:ext cx="720000" cy="720000"/>
          </a:xfrm>
          <a:prstGeom prst="rect">
            <a:avLst/>
          </a:prstGeom>
        </p:spPr>
      </p:pic>
      <p:cxnSp>
        <p:nvCxnSpPr>
          <p:cNvPr id="11" name="Rett pil 10">
            <a:extLst>
              <a:ext uri="{FF2B5EF4-FFF2-40B4-BE49-F238E27FC236}">
                <a16:creationId xmlns:a16="http://schemas.microsoft.com/office/drawing/2014/main" id="{3B23B4CB-6C19-5A46-AB2F-5A30A7EBDF25}"/>
              </a:ext>
            </a:extLst>
          </p:cNvPr>
          <p:cNvCxnSpPr/>
          <p:nvPr userDrawn="1"/>
        </p:nvCxnSpPr>
        <p:spPr>
          <a:xfrm>
            <a:off x="4551995" y="-308570"/>
            <a:ext cx="0" cy="2107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5062446D-F9CC-7F4E-944B-00DFEB18B396}"/>
              </a:ext>
            </a:extLst>
          </p:cNvPr>
          <p:cNvSpPr txBox="1"/>
          <p:nvPr userDrawn="1"/>
        </p:nvSpPr>
        <p:spPr>
          <a:xfrm>
            <a:off x="1094929" y="-762054"/>
            <a:ext cx="6933455" cy="40011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You can write unit/affiliation.</a:t>
            </a:r>
            <a:br>
              <a:rPr lang="en-US" sz="1000" i="1" dirty="0"/>
            </a:br>
            <a:r>
              <a:rPr lang="en-US" sz="1000" i="1" dirty="0"/>
              <a:t>To change content go to: Menu -&gt; Insert (Mac = Display) -&gt; Header and Footer</a:t>
            </a:r>
            <a:endParaRPr lang="nb-NO" sz="1000" i="1" dirty="0"/>
          </a:p>
        </p:txBody>
      </p:sp>
    </p:spTree>
    <p:extLst>
      <p:ext uri="{BB962C8B-B14F-4D97-AF65-F5344CB8AC3E}">
        <p14:creationId xmlns:p14="http://schemas.microsoft.com/office/powerpoint/2010/main" val="37606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1022920" y="804231"/>
            <a:ext cx="7077472" cy="4897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1" i="0"/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1022920" y="1455950"/>
            <a:ext cx="7077472" cy="2916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67544" y="4587974"/>
            <a:ext cx="936104" cy="162018"/>
          </a:xfrm>
        </p:spPr>
        <p:txBody>
          <a:bodyPr/>
          <a:lstStyle>
            <a:lvl1pPr>
              <a:defRPr sz="900"/>
            </a:lvl1pPr>
          </a:lstStyle>
          <a:p>
            <a:r>
              <a:rPr lang="nb-NO"/>
              <a:t>Date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University of Bergen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1702418" y="4587974"/>
            <a:ext cx="709342" cy="162018"/>
          </a:xfrm>
        </p:spPr>
        <p:txBody>
          <a:bodyPr/>
          <a:lstStyle>
            <a:lvl1pPr>
              <a:defRPr sz="900"/>
            </a:lvl1pPr>
          </a:lstStyle>
          <a:p>
            <a:r>
              <a:rPr lang="nb-NO" dirty="0"/>
              <a:t>Page </a:t>
            </a:r>
            <a:fld id="{06C54713-27B5-4268-B680-29C9FB350413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8" name="Bilde 7" descr="Et bilde som inneholder foto, flaske, stang, klokke&#10;&#10;Automatisk generert beskrivelse">
            <a:extLst>
              <a:ext uri="{FF2B5EF4-FFF2-40B4-BE49-F238E27FC236}">
                <a16:creationId xmlns:a16="http://schemas.microsoft.com/office/drawing/2014/main" id="{6E6226CF-0285-E742-94F3-EEAD2EAE03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94898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4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pink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1022920" y="804231"/>
            <a:ext cx="7077472" cy="4897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1" i="0"/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1022920" y="1455950"/>
            <a:ext cx="7077472" cy="2916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67544" y="4587974"/>
            <a:ext cx="936104" cy="162018"/>
          </a:xfrm>
        </p:spPr>
        <p:txBody>
          <a:bodyPr/>
          <a:lstStyle>
            <a:lvl1pPr>
              <a:defRPr sz="900"/>
            </a:lvl1pPr>
          </a:lstStyle>
          <a:p>
            <a:r>
              <a:rPr lang="nb-NO"/>
              <a:t>Date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University of Bergen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1702418" y="4587974"/>
            <a:ext cx="709342" cy="162018"/>
          </a:xfrm>
        </p:spPr>
        <p:txBody>
          <a:bodyPr/>
          <a:lstStyle>
            <a:lvl1pPr>
              <a:defRPr sz="900"/>
            </a:lvl1pPr>
          </a:lstStyle>
          <a:p>
            <a:r>
              <a:rPr lang="nb-NO" dirty="0"/>
              <a:t>Page </a:t>
            </a:r>
            <a:fld id="{06C54713-27B5-4268-B680-29C9FB350413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8" name="Bilde 7" descr="Et bilde som inneholder foto, flaske, stang, klokke&#10;&#10;Automatisk generert beskrivelse">
            <a:extLst>
              <a:ext uri="{FF2B5EF4-FFF2-40B4-BE49-F238E27FC236}">
                <a16:creationId xmlns:a16="http://schemas.microsoft.com/office/drawing/2014/main" id="{6E6226CF-0285-E742-94F3-EEAD2EAE03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94898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white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1022920" y="804231"/>
            <a:ext cx="7077472" cy="4897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1" i="0"/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1022920" y="1455950"/>
            <a:ext cx="7077472" cy="2916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67544" y="4587974"/>
            <a:ext cx="936104" cy="162018"/>
          </a:xfrm>
        </p:spPr>
        <p:txBody>
          <a:bodyPr/>
          <a:lstStyle>
            <a:lvl1pPr>
              <a:defRPr sz="900"/>
            </a:lvl1pPr>
          </a:lstStyle>
          <a:p>
            <a:r>
              <a:rPr lang="nb-NO"/>
              <a:t>Date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University of Bergen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1702418" y="4587974"/>
            <a:ext cx="709342" cy="162018"/>
          </a:xfrm>
        </p:spPr>
        <p:txBody>
          <a:bodyPr/>
          <a:lstStyle>
            <a:lvl1pPr>
              <a:defRPr sz="900"/>
            </a:lvl1pPr>
          </a:lstStyle>
          <a:p>
            <a:r>
              <a:rPr lang="nb-NO" dirty="0"/>
              <a:t>Page </a:t>
            </a:r>
            <a:fld id="{06C54713-27B5-4268-B680-29C9FB350413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8" name="Bilde 7" descr="Et bilde som inneholder foto, flaske, stang, klokke&#10;&#10;Automatisk generert beskrivelse">
            <a:extLst>
              <a:ext uri="{FF2B5EF4-FFF2-40B4-BE49-F238E27FC236}">
                <a16:creationId xmlns:a16="http://schemas.microsoft.com/office/drawing/2014/main" id="{6E6226CF-0285-E742-94F3-EEAD2EAE03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94898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5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1022920" y="839911"/>
            <a:ext cx="6584776" cy="2649941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4000" b="1" i="0" u="none"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9940676-B87A-AB4F-9011-1DA74DCA39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4368" y="394898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9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empl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4">
            <a:extLst>
              <a:ext uri="{FF2B5EF4-FFF2-40B4-BE49-F238E27FC236}">
                <a16:creationId xmlns:a16="http://schemas.microsoft.com/office/drawing/2014/main" id="{9F581FC9-99B3-254C-94AA-E2A348666E3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9200" y="259200"/>
            <a:ext cx="8622000" cy="4616806"/>
          </a:xfrm>
          <a:noFill/>
        </p:spPr>
        <p:txBody>
          <a:bodyPr/>
          <a:lstStyle/>
          <a:p>
            <a:r>
              <a:rPr lang="nb-NO" dirty="0"/>
              <a:t>Picture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err="1"/>
              <a:t>University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Bergen</a:t>
            </a:r>
          </a:p>
        </p:txBody>
      </p:sp>
      <p:pic>
        <p:nvPicPr>
          <p:cNvPr id="20" name="Bilde 19" descr="Et bilde som inneholder bord&#10;&#10;Automatisk generert beskrivelse">
            <a:extLst>
              <a:ext uri="{FF2B5EF4-FFF2-40B4-BE49-F238E27FC236}">
                <a16:creationId xmlns:a16="http://schemas.microsoft.com/office/drawing/2014/main" id="{CEE9D729-C29A-1946-A8F1-7593F293FD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05A95DCC-209D-E646-9131-A3D365FF01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4368" y="394898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1022920" y="1455626"/>
            <a:ext cx="3405064" cy="2916324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752400" y="1455626"/>
            <a:ext cx="3420000" cy="29163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  <a:p>
            <a:pPr lvl="0"/>
            <a:endParaRPr lang="nb-NO" dirty="0"/>
          </a:p>
        </p:txBody>
      </p:sp>
      <p:sp>
        <p:nvSpPr>
          <p:cNvPr id="10" name="Tittel 1"/>
          <p:cNvSpPr>
            <a:spLocks noGrp="1"/>
          </p:cNvSpPr>
          <p:nvPr>
            <p:ph type="title" hasCustomPrompt="1"/>
          </p:nvPr>
        </p:nvSpPr>
        <p:spPr>
          <a:xfrm>
            <a:off x="1022920" y="804231"/>
            <a:ext cx="7149480" cy="4897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1" i="0"/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nb-NO"/>
              <a:t>Date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University of Bergen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nb-NO" dirty="0"/>
              <a:t>PAGE </a:t>
            </a:r>
            <a:fld id="{06C54713-27B5-4268-B680-29C9FB350413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 descr="Et bilde som inneholder foto, flaske, stang, klokke&#10;&#10;Automatisk generert beskrivelse">
            <a:extLst>
              <a:ext uri="{FF2B5EF4-FFF2-40B4-BE49-F238E27FC236}">
                <a16:creationId xmlns:a16="http://schemas.microsoft.com/office/drawing/2014/main" id="{F450508E-D4BA-C740-BC0E-0EBD17C09D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94898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2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22920" y="804231"/>
            <a:ext cx="7149480" cy="4897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22920" y="1455950"/>
            <a:ext cx="7149480" cy="29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67544" y="4587974"/>
            <a:ext cx="936104" cy="1620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nb-NO"/>
              <a:t>Date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702418" y="4587974"/>
            <a:ext cx="709342" cy="1620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cap="all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nb-NO" dirty="0"/>
              <a:t>PAGE </a:t>
            </a:r>
            <a:fld id="{06C54713-27B5-4268-B680-29C9FB350413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04000" y="388800"/>
            <a:ext cx="6336000" cy="3852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200" cap="all" spc="100" baseline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nb-NO"/>
              <a:t>University of Bergen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504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4" r:id="rId3"/>
    <p:sldLayoutId id="2147483663" r:id="rId4"/>
    <p:sldLayoutId id="2147483667" r:id="rId5"/>
    <p:sldLayoutId id="2147483668" r:id="rId6"/>
    <p:sldLayoutId id="2147483660" r:id="rId7"/>
    <p:sldLayoutId id="2147483665" r:id="rId8"/>
    <p:sldLayoutId id="2147483652" r:id="rId9"/>
    <p:sldLayoutId id="2147483653" r:id="rId10"/>
    <p:sldLayoutId id="2147483656" r:id="rId11"/>
    <p:sldLayoutId id="2147483657" r:id="rId12"/>
    <p:sldLayoutId id="2147483662" r:id="rId13"/>
    <p:sldLayoutId id="2147483655" r:id="rId14"/>
  </p:sldLayoutIdLst>
  <p:hf sldNum="0" hdr="0" dt="0"/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sz="2800" b="1" i="0" u="none" kern="1200" cap="none" spc="0" normalizeH="0" baseline="0">
          <a:solidFill>
            <a:srgbClr val="E54F46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92F5857C-0A5A-C64F-8DB0-671CC50FD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Business process simulation as a service</a:t>
            </a:r>
          </a:p>
        </p:txBody>
      </p:sp>
      <p:sp>
        <p:nvSpPr>
          <p:cNvPr id="16" name="Undertittel 15">
            <a:extLst>
              <a:ext uri="{FF2B5EF4-FFF2-40B4-BE49-F238E27FC236}">
                <a16:creationId xmlns:a16="http://schemas.microsoft.com/office/drawing/2014/main" id="{3D73EE0C-814E-B349-A9DE-746C25EA9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Herman S. </a:t>
            </a:r>
            <a:r>
              <a:rPr lang="en-GB" dirty="0" err="1"/>
              <a:t>Platou</a:t>
            </a:r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7FC78EE-4A4C-364B-B854-76085A56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err="1"/>
              <a:t>University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Bergen</a:t>
            </a:r>
          </a:p>
        </p:txBody>
      </p:sp>
    </p:spTree>
    <p:extLst>
      <p:ext uri="{BB962C8B-B14F-4D97-AF65-F5344CB8AC3E}">
        <p14:creationId xmlns:p14="http://schemas.microsoft.com/office/powerpoint/2010/main" val="166432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2DD738CD-B15E-8D45-B944-967A326B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F920298D-73A7-824D-AD84-6E19D98D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Create a tool </a:t>
            </a:r>
            <a:r>
              <a:rPr lang="en-GB" dirty="0"/>
              <a:t>for conducting </a:t>
            </a:r>
            <a:r>
              <a:rPr lang="en-GB" b="1" dirty="0"/>
              <a:t>business process simulation</a:t>
            </a:r>
          </a:p>
          <a:p>
            <a:endParaRPr lang="en-GB" dirty="0"/>
          </a:p>
          <a:p>
            <a:r>
              <a:rPr lang="en-GB" dirty="0"/>
              <a:t>BPS as a tool for </a:t>
            </a:r>
            <a:r>
              <a:rPr lang="en-GB" b="1" dirty="0"/>
              <a:t>process enhancement </a:t>
            </a:r>
          </a:p>
          <a:p>
            <a:pPr lvl="1"/>
            <a:r>
              <a:rPr lang="en-GB" sz="1400" b="1" dirty="0"/>
              <a:t>How can we increase efficiencies?</a:t>
            </a:r>
          </a:p>
          <a:p>
            <a:pPr lvl="1"/>
            <a:r>
              <a:rPr lang="en-GB" sz="1400" b="1" dirty="0"/>
              <a:t>Answers questions regarding process performance</a:t>
            </a:r>
          </a:p>
          <a:p>
            <a:endParaRPr lang="en-GB" dirty="0"/>
          </a:p>
          <a:p>
            <a:r>
              <a:rPr lang="en-GB" dirty="0"/>
              <a:t> BPS gives answers to </a:t>
            </a:r>
            <a:r>
              <a:rPr lang="en-GB" b="1" i="1" dirty="0"/>
              <a:t>what if questions</a:t>
            </a:r>
            <a:endParaRPr lang="en-GB" i="1" dirty="0"/>
          </a:p>
          <a:p>
            <a:pPr lvl="1"/>
            <a:r>
              <a:rPr lang="en-GB" sz="1400" dirty="0"/>
              <a:t>How does the process perform if we add or remove a resource?</a:t>
            </a:r>
          </a:p>
          <a:p>
            <a:pPr lvl="1"/>
            <a:r>
              <a:rPr lang="en-GB" sz="1400" dirty="0"/>
              <a:t>Where are our current bottlenecks?</a:t>
            </a:r>
          </a:p>
          <a:p>
            <a:pPr lvl="1"/>
            <a:r>
              <a:rPr lang="en-GB" sz="1400" dirty="0"/>
              <a:t>How does the process perform in specific scenarios?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81C0DC5-705E-8540-B656-6905EEBE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err="1"/>
              <a:t>University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Bergen</a:t>
            </a:r>
          </a:p>
        </p:txBody>
      </p:sp>
    </p:spTree>
    <p:extLst>
      <p:ext uri="{BB962C8B-B14F-4D97-AF65-F5344CB8AC3E}">
        <p14:creationId xmlns:p14="http://schemas.microsoft.com/office/powerpoint/2010/main" val="165479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2DD738CD-B15E-8D45-B944-967A326B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Artefact</a:t>
            </a:r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F920298D-73A7-824D-AD84-6E19D98D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There is a need for a tool which</a:t>
            </a:r>
          </a:p>
          <a:p>
            <a:pPr lvl="1"/>
            <a:r>
              <a:rPr lang="en-GB" sz="1400" dirty="0"/>
              <a:t>Is open source</a:t>
            </a:r>
          </a:p>
          <a:p>
            <a:pPr lvl="1"/>
            <a:r>
              <a:rPr lang="en-GB" sz="1400" dirty="0"/>
              <a:t>Is easy to configure</a:t>
            </a:r>
          </a:p>
          <a:p>
            <a:pPr lvl="1"/>
            <a:r>
              <a:rPr lang="en-GB" sz="1400" dirty="0"/>
              <a:t>Is reusable</a:t>
            </a:r>
          </a:p>
          <a:p>
            <a:pPr lvl="1"/>
            <a:endParaRPr lang="en-GB" sz="1400" b="1" dirty="0"/>
          </a:p>
          <a:p>
            <a:r>
              <a:rPr lang="en-GB" b="1" dirty="0"/>
              <a:t>Limitations of current tooling</a:t>
            </a:r>
          </a:p>
          <a:p>
            <a:pPr lvl="1"/>
            <a:r>
              <a:rPr lang="en-GB" sz="1400" b="1" dirty="0"/>
              <a:t>Commercial</a:t>
            </a:r>
          </a:p>
          <a:p>
            <a:pPr lvl="1"/>
            <a:r>
              <a:rPr lang="en-GB" sz="1400" dirty="0"/>
              <a:t>Closed source</a:t>
            </a:r>
          </a:p>
          <a:p>
            <a:pPr lvl="1"/>
            <a:r>
              <a:rPr lang="en-GB" sz="1400" dirty="0"/>
              <a:t>Uses BPMN models directly as simulation models. (BPMN has no formal semantics)</a:t>
            </a:r>
          </a:p>
          <a:p>
            <a:pPr lvl="2"/>
            <a:r>
              <a:rPr lang="en-GB" sz="1400" dirty="0"/>
              <a:t>Implies some subjective model transformations from BPMN to the simulation engine input format.</a:t>
            </a:r>
          </a:p>
          <a:p>
            <a:pPr lvl="1"/>
            <a:r>
              <a:rPr lang="en-GB" sz="1400" b="1" dirty="0"/>
              <a:t>Academic</a:t>
            </a:r>
          </a:p>
          <a:p>
            <a:pPr lvl="2"/>
            <a:r>
              <a:rPr lang="en-GB" sz="1400" dirty="0"/>
              <a:t>No existing tool that easily allows for the creation of a executable simulation model for CPN</a:t>
            </a:r>
          </a:p>
          <a:p>
            <a:pPr lvl="2"/>
            <a:r>
              <a:rPr lang="en-GB" sz="1400" dirty="0"/>
              <a:t>Current practices require lots of manual work</a:t>
            </a:r>
          </a:p>
          <a:p>
            <a:pPr lvl="1"/>
            <a:r>
              <a:rPr lang="en-GB" sz="1400" b="1" dirty="0"/>
              <a:t>Both</a:t>
            </a:r>
          </a:p>
          <a:p>
            <a:pPr lvl="2"/>
            <a:r>
              <a:rPr lang="en-GB" sz="1400" dirty="0"/>
              <a:t>Not reusable in your own project or system. Require manual interaction via GUI</a:t>
            </a:r>
          </a:p>
          <a:p>
            <a:r>
              <a:rPr lang="en-GB" sz="2100" b="1" dirty="0"/>
              <a:t>My contribution</a:t>
            </a:r>
          </a:p>
          <a:p>
            <a:pPr lvl="1"/>
            <a:r>
              <a:rPr lang="en-GB" sz="1400" dirty="0"/>
              <a:t>Proposing an open source tool for the creation, simulation, and subsequent analysis of operational processes with CPN Tools.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81C0DC5-705E-8540-B656-6905EEBE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err="1"/>
              <a:t>University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Bergen</a:t>
            </a:r>
          </a:p>
        </p:txBody>
      </p:sp>
    </p:spTree>
    <p:extLst>
      <p:ext uri="{BB962C8B-B14F-4D97-AF65-F5344CB8AC3E}">
        <p14:creationId xmlns:p14="http://schemas.microsoft.com/office/powerpoint/2010/main" val="1466149352"/>
      </p:ext>
    </p:extLst>
  </p:cSld>
  <p:clrMapOvr>
    <a:masterClrMapping/>
  </p:clrMapOvr>
</p:sld>
</file>

<file path=ppt/theme/theme1.xml><?xml version="1.0" encoding="utf-8"?>
<a:theme xmlns:a="http://schemas.openxmlformats.org/drawingml/2006/main" name="UiB_norsk_rød-gen">
  <a:themeElements>
    <a:clrScheme name="UiB fargepalett">
      <a:dk1>
        <a:sysClr val="windowText" lastClr="000000"/>
      </a:dk1>
      <a:lt1>
        <a:srgbClr val="FFFFFF"/>
      </a:lt1>
      <a:dk2>
        <a:srgbClr val="716657"/>
      </a:dk2>
      <a:lt2>
        <a:srgbClr val="F5F5F5"/>
      </a:lt2>
      <a:accent1>
        <a:srgbClr val="DB3F3D"/>
      </a:accent1>
      <a:accent2>
        <a:srgbClr val="4EA0B7"/>
      </a:accent2>
      <a:accent3>
        <a:srgbClr val="789A5B"/>
      </a:accent3>
      <a:accent4>
        <a:srgbClr val="CDAB3F"/>
      </a:accent4>
      <a:accent5>
        <a:srgbClr val="705686"/>
      </a:accent5>
      <a:accent6>
        <a:srgbClr val="847268"/>
      </a:accent6>
      <a:hlink>
        <a:srgbClr val="4EA0B7"/>
      </a:hlink>
      <a:folHlink>
        <a:srgbClr val="004C70"/>
      </a:folHlink>
    </a:clrScheme>
    <a:fontScheme name="UiB Maler 20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198</Words>
  <Application>Microsoft Macintosh PowerPoint</Application>
  <PresentationFormat>On-screen Show (16:9)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Times New Roman</vt:lpstr>
      <vt:lpstr>UiB_norsk_rød-gen</vt:lpstr>
      <vt:lpstr>Business process simulation as a service</vt:lpstr>
      <vt:lpstr>Objective</vt:lpstr>
      <vt:lpstr>Artefact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Microsoft Office User</dc:creator>
  <cp:lastModifiedBy>Herman Platou</cp:lastModifiedBy>
  <cp:revision>101</cp:revision>
  <dcterms:created xsi:type="dcterms:W3CDTF">2020-08-24T13:39:32Z</dcterms:created>
  <dcterms:modified xsi:type="dcterms:W3CDTF">2021-01-18T09:15:05Z</dcterms:modified>
</cp:coreProperties>
</file>