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72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9C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4B29A-166C-78E2-EEC0-038E77388585}" v="7" dt="2025-01-24T11:41:48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8731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229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8947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4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96103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1863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95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1243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39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6899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2009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cc-java-programming-languag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2311826"/>
            <a:ext cx="5313400" cy="788883"/>
          </a:xfrm>
        </p:spPr>
        <p:txBody>
          <a:bodyPr>
            <a:normAutofit/>
          </a:bodyPr>
          <a:lstStyle/>
          <a:p>
            <a:r>
              <a:rPr lang="en-US" dirty="0"/>
              <a:t>SwitchPoint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Tim: 16.1 &lt;SwitchPoint&gt;</a:t>
            </a:r>
          </a:p>
          <a:p>
            <a:r>
              <a:rPr lang="en-US" sz="1600" dirty="0"/>
              <a:t>Ak. god 2024/2025</a:t>
            </a:r>
          </a:p>
          <a:p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CA3B1825-B5B6-C2FE-D7E4-9058E84B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9" r="23852" b="-3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467F99-EACD-C0B2-75D9-4E40C602B87C}"/>
              </a:ext>
            </a:extLst>
          </p:cNvPr>
          <p:cNvSpPr txBox="1"/>
          <p:nvPr/>
        </p:nvSpPr>
        <p:spPr>
          <a:xfrm>
            <a:off x="526327" y="1947075"/>
            <a:ext cx="3718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Programsko</a:t>
            </a:r>
            <a:r>
              <a:rPr lang="en-US" dirty="0"/>
              <a:t> </a:t>
            </a:r>
            <a:r>
              <a:rPr lang="en-US" dirty="0" err="1"/>
              <a:t>inženjerstvo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54B9-6939-51DD-6190-25C6F57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7A75B8B8-4A70-FB3F-349E-3DC7F056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  <p:pic>
        <p:nvPicPr>
          <p:cNvPr id="3" name="2025-01-24 12-09-59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A0CB7FCB-C99D-B377-1DB2-333D78975A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211" y="-2036"/>
            <a:ext cx="12182917" cy="68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0F9C-50EF-8D80-6982-6107515C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ORGANIZACIJA RADA: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D9DC-7B0B-0C12-943E-E70CD275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01081"/>
            <a:ext cx="11129650" cy="951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/>
              <a:t>Redoviti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 </a:t>
            </a:r>
            <a:r>
              <a:rPr lang="en-US" dirty="0" err="1"/>
              <a:t>uživo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sastanak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discordu</a:t>
            </a:r>
            <a:r>
              <a:rPr lang="en-US" dirty="0"/>
              <a:t>(</a:t>
            </a:r>
            <a:r>
              <a:rPr lang="en-US" dirty="0" err="1"/>
              <a:t>minimalno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tjedno</a:t>
            </a:r>
            <a:r>
              <a:rPr lang="en-US" dirty="0"/>
              <a:t>)</a:t>
            </a:r>
          </a:p>
          <a:p>
            <a:pPr marL="342900" indent="-342900">
              <a:buChar char="•"/>
            </a:pPr>
            <a:r>
              <a:rPr lang="en-US" u="sng" dirty="0" err="1"/>
              <a:t>Učestalo</a:t>
            </a:r>
            <a:r>
              <a:rPr lang="en-US" u="sng" dirty="0"/>
              <a:t> "</a:t>
            </a:r>
            <a:r>
              <a:rPr lang="en-US" u="sng" dirty="0" err="1"/>
              <a:t>pushanje</a:t>
            </a:r>
            <a:r>
              <a:rPr lang="en-US" u="sng" dirty="0"/>
              <a:t>" </a:t>
            </a:r>
            <a:r>
              <a:rPr lang="en-US" u="sng" dirty="0" err="1"/>
              <a:t>na</a:t>
            </a:r>
            <a:r>
              <a:rPr lang="en-US" u="sng" dirty="0"/>
              <a:t> git hub </a:t>
            </a:r>
            <a:r>
              <a:rPr lang="en-US" u="sng" dirty="0" err="1"/>
              <a:t>uz</a:t>
            </a:r>
            <a:r>
              <a:rPr lang="en-US" u="sng" dirty="0"/>
              <a:t> </a:t>
            </a:r>
            <a:r>
              <a:rPr lang="en-US" u="sng" dirty="0" err="1"/>
              <a:t>detaljne</a:t>
            </a:r>
            <a:r>
              <a:rPr lang="en-US" u="sng" dirty="0"/>
              <a:t> </a:t>
            </a:r>
            <a:r>
              <a:rPr lang="en-US" u="sng" dirty="0" err="1"/>
              <a:t>opise</a:t>
            </a:r>
            <a:r>
              <a:rPr lang="en-US" u="sng" dirty="0"/>
              <a:t> </a:t>
            </a:r>
            <a:r>
              <a:rPr lang="en-US" u="sng" dirty="0" err="1"/>
              <a:t>dodataka</a:t>
            </a:r>
          </a:p>
          <a:p>
            <a:endParaRPr lang="en-US" u="sng" dirty="0"/>
          </a:p>
          <a:p>
            <a:pPr marL="342900" indent="-342900"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C7BB9-83E1-A9B6-8093-1D6E29531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42121"/>
              </p:ext>
            </p:extLst>
          </p:nvPr>
        </p:nvGraphicFramePr>
        <p:xfrm>
          <a:off x="1121812" y="3584262"/>
          <a:ext cx="8729579" cy="29881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3279">
                  <a:extLst>
                    <a:ext uri="{9D8B030D-6E8A-4147-A177-3AD203B41FA5}">
                      <a16:colId xmlns:a16="http://schemas.microsoft.com/office/drawing/2014/main" val="1321753122"/>
                    </a:ext>
                  </a:extLst>
                </a:gridCol>
                <a:gridCol w="2974102">
                  <a:extLst>
                    <a:ext uri="{9D8B030D-6E8A-4147-A177-3AD203B41FA5}">
                      <a16:colId xmlns:a16="http://schemas.microsoft.com/office/drawing/2014/main" val="560032252"/>
                    </a:ext>
                  </a:extLst>
                </a:gridCol>
                <a:gridCol w="1278040">
                  <a:extLst>
                    <a:ext uri="{9D8B030D-6E8A-4147-A177-3AD203B41FA5}">
                      <a16:colId xmlns:a16="http://schemas.microsoft.com/office/drawing/2014/main" val="711377239"/>
                    </a:ext>
                  </a:extLst>
                </a:gridCol>
                <a:gridCol w="3154158">
                  <a:extLst>
                    <a:ext uri="{9D8B030D-6E8A-4147-A177-3AD203B41FA5}">
                      <a16:colId xmlns:a16="http://schemas.microsoft.com/office/drawing/2014/main" val="3183741143"/>
                    </a:ext>
                  </a:extLst>
                </a:gridCol>
              </a:tblGrid>
              <a:tr h="44514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/>
                        <a:t>1.tjedan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/>
                        <a:t>Upoznavanje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err="1"/>
                        <a:t>tima</a:t>
                      </a:r>
                      <a:r>
                        <a:rPr lang="en-US" sz="1200" b="0" dirty="0"/>
                        <a:t>.</a:t>
                      </a:r>
                      <a:endParaRPr lang="en-US" sz="1200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Odmor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nakon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0" dirty="0" err="1"/>
                        <a:t>ispita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57614"/>
                  </a:ext>
                </a:extLst>
              </a:tr>
              <a:tr h="546893">
                <a:tc>
                  <a:txBody>
                    <a:bodyPr/>
                    <a:lstStyle/>
                    <a:p>
                      <a:r>
                        <a:rPr lang="en-US" dirty="0"/>
                        <a:t>2.tjedan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Dodijela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zadataka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svakom</a:t>
                      </a:r>
                      <a:r>
                        <a:rPr lang="en-US" sz="1200" dirty="0"/>
                        <a:t> u </a:t>
                      </a:r>
                      <a:r>
                        <a:rPr lang="en-US" sz="1200" err="1"/>
                        <a:t>timu</a:t>
                      </a:r>
                      <a:r>
                        <a:rPr lang="en-US" sz="1200" dirty="0"/>
                        <a:t>, </a:t>
                      </a:r>
                      <a:r>
                        <a:rPr lang="en-US" sz="1200" err="1"/>
                        <a:t>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površna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razrada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zadatka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Pisanje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koda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9609"/>
                  </a:ext>
                </a:extLst>
              </a:tr>
              <a:tr h="546893">
                <a:tc>
                  <a:txBody>
                    <a:bodyPr/>
                    <a:lstStyle/>
                    <a:p>
                      <a:r>
                        <a:rPr lang="en-US" dirty="0"/>
                        <a:t>3.tjedan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Detaljna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razrada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zadatka</a:t>
                      </a:r>
                      <a:r>
                        <a:rPr lang="en-US" sz="1200" dirty="0"/>
                        <a:t>, </a:t>
                      </a:r>
                      <a:r>
                        <a:rPr lang="en-US" sz="1200" err="1"/>
                        <a:t>početak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pisanja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koda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Detaljna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razrada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potpune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dokumentacije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uz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edtaljnu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razradu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dizajna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aplikacije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55854"/>
                  </a:ext>
                </a:extLst>
              </a:tr>
              <a:tr h="445145">
                <a:tc>
                  <a:txBody>
                    <a:bodyPr/>
                    <a:lstStyle/>
                    <a:p>
                      <a:r>
                        <a:rPr lang="en-US" dirty="0"/>
                        <a:t>4.tjedan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Dogovor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oko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dizajna</a:t>
                      </a:r>
                      <a:r>
                        <a:rPr lang="en-US" sz="1200" dirty="0"/>
                        <a:t> web </a:t>
                      </a:r>
                      <a:r>
                        <a:rPr lang="en-US" sz="1200" err="1"/>
                        <a:t>aplikacije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Dovršavanje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arhitekrure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 backend </a:t>
                      </a:r>
                      <a:r>
                        <a:rPr lang="en-US" sz="1200" dirty="0" err="1"/>
                        <a:t>koda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03024"/>
                  </a:ext>
                </a:extLst>
              </a:tr>
              <a:tr h="546893">
                <a:tc>
                  <a:txBody>
                    <a:bodyPr/>
                    <a:lstStyle/>
                    <a:p>
                      <a:r>
                        <a:rPr lang="en-US" dirty="0"/>
                        <a:t>5.tjedan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Pisanje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dokumentacije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err="1"/>
                        <a:t>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dovršavanje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koda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Dovršavanje</a:t>
                      </a:r>
                      <a:r>
                        <a:rPr lang="en-US" sz="1200" dirty="0"/>
                        <a:t> frontend </a:t>
                      </a:r>
                      <a:r>
                        <a:rPr lang="en-US" sz="1200" dirty="0" err="1"/>
                        <a:t>koda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79527"/>
                  </a:ext>
                </a:extLst>
              </a:tr>
              <a:tr h="445145">
                <a:tc>
                  <a:txBody>
                    <a:bodyPr/>
                    <a:lstStyle/>
                    <a:p>
                      <a:r>
                        <a:rPr lang="en-US" dirty="0"/>
                        <a:t>6.tjedan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Detaljno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pisanje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dokumentacije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puštanje</a:t>
                      </a:r>
                      <a:r>
                        <a:rPr lang="en-US" sz="1200" dirty="0"/>
                        <a:t> web </a:t>
                      </a:r>
                      <a:r>
                        <a:rPr lang="en-US" sz="1200" dirty="0" err="1"/>
                        <a:t>aplikacije</a:t>
                      </a:r>
                      <a:r>
                        <a:rPr lang="en-US" sz="1200" dirty="0"/>
                        <a:t> u </a:t>
                      </a:r>
                      <a:r>
                        <a:rPr lang="en-US" sz="1200" dirty="0" err="1"/>
                        <a:t>pogon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12.tjedan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Dovršavanje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dokumentacije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izrada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prezentacije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4722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885DD-536C-B342-23B0-F5E7FCC5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0ECB-21A4-D1B1-F3E2-860D1DE0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TABLICA RADA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792984-6A5C-614E-6C99-799DDDE7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88" y="0"/>
            <a:ext cx="713710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90F2-3D6B-68C9-D253-0204604E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9658-0B67-60E6-58AA-CDD4BC1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ZAKLJUČAK: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066C-509E-62A4-B544-56D2DC0B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2893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Uz </a:t>
            </a:r>
            <a:r>
              <a:rPr lang="en-US" dirty="0" err="1"/>
              <a:t>dobru</a:t>
            </a:r>
            <a:r>
              <a:rPr lang="en-US" dirty="0"/>
              <a:t> </a:t>
            </a:r>
            <a:r>
              <a:rPr lang="en-US" dirty="0" err="1"/>
              <a:t>organizaciju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koji </a:t>
            </a:r>
            <a:r>
              <a:rPr lang="en-US" dirty="0" err="1"/>
              <a:t>želi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je </a:t>
            </a:r>
            <a:r>
              <a:rPr lang="en-US" dirty="0" err="1"/>
              <a:t>moguće</a:t>
            </a:r>
            <a:endParaRPr lang="en-US" dirty="0"/>
          </a:p>
          <a:p>
            <a:r>
              <a:rPr lang="en-US" b="1" dirty="0"/>
              <a:t>Ono </a:t>
            </a:r>
            <a:r>
              <a:rPr lang="en-US" b="1" dirty="0" err="1"/>
              <a:t>što</a:t>
            </a:r>
            <a:r>
              <a:rPr lang="en-US" b="1" dirty="0"/>
              <a:t> </a:t>
            </a:r>
            <a:r>
              <a:rPr lang="en-US" b="1" dirty="0" err="1"/>
              <a:t>smo</a:t>
            </a:r>
            <a:r>
              <a:rPr lang="en-US" b="1" dirty="0"/>
              <a:t> dobro </a:t>
            </a:r>
            <a:r>
              <a:rPr lang="en-US" b="1" dirty="0" err="1"/>
              <a:t>napravili</a:t>
            </a:r>
            <a:r>
              <a:rPr lang="en-US" b="1" dirty="0"/>
              <a:t>:</a:t>
            </a:r>
          </a:p>
          <a:p>
            <a:pPr marL="342900" indent="-342900">
              <a:buChar char="•"/>
            </a:pPr>
            <a:r>
              <a:rPr lang="en-US" sz="1800" dirty="0" err="1"/>
              <a:t>Redoviti</a:t>
            </a:r>
            <a:r>
              <a:rPr lang="en-US" sz="1800" dirty="0"/>
              <a:t> </a:t>
            </a:r>
            <a:r>
              <a:rPr lang="en-US" sz="1800" dirty="0" err="1"/>
              <a:t>sastanci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dobra </a:t>
            </a:r>
            <a:r>
              <a:rPr lang="en-US" sz="1800" dirty="0" err="1"/>
              <a:t>komunikacija</a:t>
            </a:r>
            <a:r>
              <a:rPr lang="en-US" sz="1800" dirty="0"/>
              <a:t> </a:t>
            </a:r>
          </a:p>
          <a:p>
            <a:pPr marL="342900" indent="-342900">
              <a:buChar char="•"/>
            </a:pPr>
            <a:r>
              <a:rPr lang="en-US" sz="1800" dirty="0"/>
              <a:t>Dobra </a:t>
            </a:r>
            <a:r>
              <a:rPr lang="en-US" sz="1800" dirty="0" err="1"/>
              <a:t>raspodijela</a:t>
            </a:r>
            <a:r>
              <a:rPr lang="en-US" sz="1800" dirty="0"/>
              <a:t> </a:t>
            </a:r>
            <a:r>
              <a:rPr lang="en-US" sz="1800" dirty="0" err="1"/>
              <a:t>poslova</a:t>
            </a:r>
            <a:r>
              <a:rPr lang="en-US" sz="1800" dirty="0"/>
              <a:t> za backend 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dokumetaciju</a:t>
            </a:r>
            <a:endParaRPr lang="en-US" sz="1800" dirty="0"/>
          </a:p>
          <a:p>
            <a:r>
              <a:rPr lang="en-US" b="1" dirty="0"/>
              <a:t>Ono </a:t>
            </a:r>
            <a:r>
              <a:rPr lang="en-US" b="1" dirty="0" err="1"/>
              <a:t>što</a:t>
            </a:r>
            <a:r>
              <a:rPr lang="en-US" b="1" dirty="0"/>
              <a:t> </a:t>
            </a:r>
            <a:r>
              <a:rPr lang="en-US" b="1" dirty="0" err="1"/>
              <a:t>smo</a:t>
            </a:r>
            <a:r>
              <a:rPr lang="en-US" b="1" dirty="0"/>
              <a:t> </a:t>
            </a:r>
            <a:r>
              <a:rPr lang="en-US" b="1" dirty="0" err="1"/>
              <a:t>loše</a:t>
            </a:r>
            <a:r>
              <a:rPr lang="en-US" b="1" dirty="0"/>
              <a:t>  </a:t>
            </a:r>
            <a:r>
              <a:rPr lang="en-US" b="1" dirty="0" err="1"/>
              <a:t>napravili</a:t>
            </a:r>
            <a:r>
              <a:rPr lang="en-US" b="1" dirty="0"/>
              <a:t>:</a:t>
            </a:r>
          </a:p>
          <a:p>
            <a:pPr marL="342900" indent="-342900">
              <a:buChar char="•"/>
            </a:pPr>
            <a:r>
              <a:rPr lang="en-US" sz="1800" dirty="0" err="1"/>
              <a:t>Premalo</a:t>
            </a:r>
            <a:r>
              <a:rPr lang="en-US" sz="1800" dirty="0"/>
              <a:t> </a:t>
            </a:r>
            <a:r>
              <a:rPr lang="en-US" sz="1800" dirty="0" err="1"/>
              <a:t>ljudi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frontendu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8F286-4454-6287-89AE-EB46A27BA9B1}"/>
              </a:ext>
            </a:extLst>
          </p:cNvPr>
          <p:cNvSpPr txBox="1"/>
          <p:nvPr/>
        </p:nvSpPr>
        <p:spPr>
          <a:xfrm>
            <a:off x="6098322" y="5782114"/>
            <a:ext cx="42207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HVALA NA PAŽNJI!!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2A81-0544-8FAA-98CA-D4ADC278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85D3-22CE-A79B-4097-9ABC6856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D62-6AE3-E853-6A69-04ED19A8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424996" cy="4078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i="1" dirty="0"/>
              <a:t>Marko Subašić</a:t>
            </a:r>
            <a:r>
              <a:rPr lang="en-US" dirty="0"/>
              <a:t> - </a:t>
            </a:r>
            <a:r>
              <a:rPr lang="en-US" sz="1800" err="1"/>
              <a:t>puštanje</a:t>
            </a:r>
            <a:r>
              <a:rPr lang="en-US" sz="1800" dirty="0"/>
              <a:t> </a:t>
            </a:r>
            <a:r>
              <a:rPr lang="en-US" sz="1800" err="1"/>
              <a:t>aplikacije</a:t>
            </a:r>
            <a:r>
              <a:rPr lang="en-US" sz="1800" dirty="0"/>
              <a:t> u </a:t>
            </a:r>
            <a:r>
              <a:rPr lang="en-US" sz="1800" err="1"/>
              <a:t>pogon</a:t>
            </a:r>
            <a:r>
              <a:rPr lang="en-US" sz="1800" dirty="0"/>
              <a:t>, Backend developer, </a:t>
            </a:r>
            <a:r>
              <a:rPr lang="en-US" sz="1800" err="1"/>
              <a:t>ispitivanje</a:t>
            </a:r>
            <a:r>
              <a:rPr lang="en-US" sz="1800" dirty="0"/>
              <a:t> web </a:t>
            </a:r>
            <a:r>
              <a:rPr lang="en-US" sz="1800" err="1"/>
              <a:t>aplikacije</a:t>
            </a:r>
            <a:endParaRPr lang="en-US" sz="1800"/>
          </a:p>
          <a:p>
            <a:pPr marL="342900" indent="-342900">
              <a:buChar char="•"/>
            </a:pPr>
            <a:r>
              <a:rPr lang="en-US" i="1" dirty="0"/>
              <a:t>Sven </a:t>
            </a:r>
            <a:r>
              <a:rPr lang="en-US" i="1" err="1"/>
              <a:t>Sonicki</a:t>
            </a:r>
            <a:r>
              <a:rPr lang="en-US" dirty="0"/>
              <a:t> – </a:t>
            </a:r>
            <a:r>
              <a:rPr lang="en-US" sz="1800" dirty="0"/>
              <a:t>Backend developer, </a:t>
            </a:r>
            <a:r>
              <a:rPr lang="en-US" sz="1800" err="1"/>
              <a:t>organizacija</a:t>
            </a:r>
            <a:r>
              <a:rPr lang="en-US" sz="1800" dirty="0"/>
              <a:t> Baze </a:t>
            </a:r>
            <a:r>
              <a:rPr lang="en-US" sz="1800" err="1"/>
              <a:t>podataka</a:t>
            </a:r>
            <a:endParaRPr lang="en-US" sz="1800"/>
          </a:p>
          <a:p>
            <a:pPr marL="342900" indent="-342900">
              <a:buChar char="•"/>
            </a:pPr>
            <a:r>
              <a:rPr lang="en-US" i="1" dirty="0"/>
              <a:t>Marijan </a:t>
            </a:r>
            <a:r>
              <a:rPr lang="en-US" i="1" err="1"/>
              <a:t>Tadijal</a:t>
            </a:r>
            <a:r>
              <a:rPr lang="en-US" dirty="0"/>
              <a:t> – </a:t>
            </a:r>
            <a:r>
              <a:rPr lang="en-US" sz="1800" dirty="0"/>
              <a:t>Frontend developer -&gt; </a:t>
            </a:r>
            <a:r>
              <a:rPr lang="en-US" sz="1800" err="1"/>
              <a:t>dizaj</a:t>
            </a:r>
            <a:r>
              <a:rPr lang="en-US" sz="1800" dirty="0"/>
              <a:t> web </a:t>
            </a:r>
            <a:r>
              <a:rPr lang="en-US" sz="1800" err="1"/>
              <a:t>aplikacije</a:t>
            </a:r>
            <a:endParaRPr lang="en-US" sz="1800"/>
          </a:p>
          <a:p>
            <a:pPr marL="342900" indent="-342900">
              <a:buChar char="•"/>
            </a:pPr>
            <a:r>
              <a:rPr lang="en-US" i="1" dirty="0"/>
              <a:t>Zvonko Čagalj</a:t>
            </a:r>
            <a:r>
              <a:rPr lang="en-US" dirty="0"/>
              <a:t> - </a:t>
            </a:r>
            <a:r>
              <a:rPr lang="en-US" sz="1800" err="1"/>
              <a:t>leader,pisanje</a:t>
            </a:r>
            <a:r>
              <a:rPr lang="en-US" sz="1800" dirty="0"/>
              <a:t> </a:t>
            </a:r>
            <a:r>
              <a:rPr lang="en-US" sz="1800" err="1"/>
              <a:t>dokumentacije</a:t>
            </a:r>
            <a:r>
              <a:rPr lang="en-US" sz="1800" dirty="0"/>
              <a:t>, </a:t>
            </a:r>
            <a:r>
              <a:rPr lang="en-US" sz="1800" err="1"/>
              <a:t>ispitivanje</a:t>
            </a:r>
            <a:r>
              <a:rPr lang="en-US" sz="1800" dirty="0"/>
              <a:t> web </a:t>
            </a:r>
            <a:r>
              <a:rPr lang="en-US" sz="1800" err="1"/>
              <a:t>aplikacije</a:t>
            </a:r>
            <a:endParaRPr lang="en-US" sz="1800"/>
          </a:p>
          <a:p>
            <a:pPr marL="342900" indent="-342900">
              <a:buChar char="•"/>
            </a:pPr>
            <a:r>
              <a:rPr lang="en-US" i="1" dirty="0"/>
              <a:t>Haris </a:t>
            </a:r>
            <a:r>
              <a:rPr lang="en-US" i="1" dirty="0" err="1"/>
              <a:t>Plančić</a:t>
            </a:r>
            <a:r>
              <a:rPr lang="en-US" dirty="0"/>
              <a:t> - </a:t>
            </a:r>
            <a:r>
              <a:rPr lang="en-US" sz="1800" dirty="0" err="1"/>
              <a:t>opširno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detaljno</a:t>
            </a:r>
            <a:r>
              <a:rPr lang="en-US" sz="1800" dirty="0"/>
              <a:t> </a:t>
            </a:r>
            <a:r>
              <a:rPr lang="en-US" sz="1800" dirty="0" err="1"/>
              <a:t>pisanje</a:t>
            </a:r>
            <a:r>
              <a:rPr lang="en-US" sz="1800" dirty="0"/>
              <a:t> </a:t>
            </a:r>
            <a:r>
              <a:rPr lang="en-US" sz="1800" dirty="0" err="1"/>
              <a:t>dokumentacije</a:t>
            </a:r>
            <a:r>
              <a:rPr lang="en-US" sz="1800" dirty="0"/>
              <a:t>, </a:t>
            </a:r>
            <a:r>
              <a:rPr lang="en-US" sz="1800" dirty="0" err="1"/>
              <a:t>puštanje</a:t>
            </a:r>
            <a:r>
              <a:rPr lang="en-US" sz="1800" dirty="0"/>
              <a:t> </a:t>
            </a:r>
            <a:r>
              <a:rPr lang="en-US" sz="1800" dirty="0" err="1"/>
              <a:t>aplikacije</a:t>
            </a:r>
            <a:r>
              <a:rPr lang="en-US" sz="1800" dirty="0"/>
              <a:t> u </a:t>
            </a:r>
            <a:r>
              <a:rPr lang="en-US" sz="1800" dirty="0" err="1"/>
              <a:t>pogon</a:t>
            </a:r>
            <a:r>
              <a:rPr lang="en-US" sz="1800" dirty="0"/>
              <a:t> </a:t>
            </a:r>
          </a:p>
          <a:p>
            <a:pPr marL="342900" indent="-342900">
              <a:buChar char="•"/>
            </a:pPr>
            <a:r>
              <a:rPr lang="en-US" i="1" dirty="0"/>
              <a:t>Roko Peran</a:t>
            </a:r>
            <a:r>
              <a:rPr lang="en-US" dirty="0"/>
              <a:t> – </a:t>
            </a:r>
            <a:r>
              <a:rPr lang="en-US" sz="1800" dirty="0"/>
              <a:t>Full-Stack developer</a:t>
            </a:r>
          </a:p>
          <a:p>
            <a:pPr marL="342900" indent="-342900">
              <a:buChar char="•"/>
            </a:pPr>
            <a:r>
              <a:rPr lang="en-US" i="1" dirty="0"/>
              <a:t>Filip </a:t>
            </a:r>
            <a:r>
              <a:rPr lang="en-US" i="1" err="1"/>
              <a:t>Crnoja</a:t>
            </a:r>
            <a:r>
              <a:rPr lang="en-US" dirty="0"/>
              <a:t> – </a:t>
            </a:r>
            <a:r>
              <a:rPr lang="en-US" sz="1800" dirty="0"/>
              <a:t>Frontend developer -&gt; </a:t>
            </a:r>
            <a:r>
              <a:rPr lang="en-US" sz="1800" err="1"/>
              <a:t>obavio</a:t>
            </a:r>
            <a:r>
              <a:rPr lang="en-US" sz="1800" dirty="0"/>
              <a:t> </a:t>
            </a:r>
            <a:r>
              <a:rPr lang="en-US" sz="1800" err="1"/>
              <a:t>većinu</a:t>
            </a:r>
            <a:r>
              <a:rPr lang="en-US" sz="1800" dirty="0"/>
              <a:t> </a:t>
            </a:r>
            <a:r>
              <a:rPr lang="en-US" sz="1800" err="1"/>
              <a:t>organizacije</a:t>
            </a:r>
            <a:r>
              <a:rPr lang="en-US" sz="1800" dirty="0"/>
              <a:t> </a:t>
            </a:r>
            <a:r>
              <a:rPr lang="en-US" sz="1800" err="1"/>
              <a:t>i</a:t>
            </a:r>
            <a:r>
              <a:rPr lang="en-US" sz="1800" dirty="0"/>
              <a:t> </a:t>
            </a:r>
            <a:r>
              <a:rPr lang="en-US" sz="1800" err="1"/>
              <a:t>stvaranja</a:t>
            </a:r>
            <a:r>
              <a:rPr lang="en-US" sz="1800" dirty="0"/>
              <a:t> web </a:t>
            </a:r>
          </a:p>
          <a:p>
            <a:r>
              <a:rPr lang="en-US" sz="1800" dirty="0"/>
              <a:t>   </a:t>
            </a:r>
            <a:r>
              <a:rPr lang="en-US" sz="1800" dirty="0" err="1"/>
              <a:t>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9BA32-931B-534E-4739-7FD5B81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368A-1240-03B7-2C42-7C4DEFA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PROJEKTU: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C421-FC45-E666-786F-6E90ECE4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Koja je </a:t>
            </a:r>
            <a:r>
              <a:rPr lang="en-US" b="1" dirty="0" err="1"/>
              <a:t>svrha</a:t>
            </a:r>
            <a:r>
              <a:rPr lang="en-US" b="1" dirty="0"/>
              <a:t> </a:t>
            </a:r>
            <a:r>
              <a:rPr lang="en-US" b="1" dirty="0" err="1"/>
              <a:t>aplikacije</a:t>
            </a:r>
            <a:r>
              <a:rPr lang="en-US" b="1" dirty="0"/>
              <a:t>?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razmijenu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gramofonskih</a:t>
            </a:r>
            <a:r>
              <a:rPr lang="en-US" dirty="0"/>
              <a:t> </a:t>
            </a:r>
            <a:r>
              <a:rPr lang="en-US" dirty="0" err="1"/>
              <a:t>ploča</a:t>
            </a:r>
            <a:r>
              <a:rPr lang="en-US" dirty="0"/>
              <a:t> bez </a:t>
            </a:r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novčanih</a:t>
            </a:r>
            <a:r>
              <a:rPr lang="en-US" dirty="0"/>
              <a:t> </a:t>
            </a:r>
            <a:r>
              <a:rPr lang="en-US" dirty="0" err="1"/>
              <a:t>sredstava</a:t>
            </a:r>
            <a:r>
              <a:rPr lang="en-US" dirty="0"/>
              <a:t>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dirty="0"/>
          </a:p>
          <a:p>
            <a:r>
              <a:rPr lang="en-US" b="1" err="1"/>
              <a:t>Što</a:t>
            </a:r>
            <a:r>
              <a:rPr lang="en-US" b="1" dirty="0"/>
              <a:t> </a:t>
            </a:r>
            <a:r>
              <a:rPr lang="en-US" b="1" err="1"/>
              <a:t>aplikacija</a:t>
            </a:r>
            <a:r>
              <a:rPr lang="en-US" b="1" dirty="0"/>
              <a:t> </a:t>
            </a:r>
            <a:r>
              <a:rPr lang="en-US" b="1" err="1"/>
              <a:t>riješava</a:t>
            </a:r>
            <a:r>
              <a:rPr lang="en-US" b="1" dirty="0"/>
              <a:t>?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riješava</a:t>
            </a:r>
            <a:r>
              <a:rPr lang="en-US" dirty="0"/>
              <a:t> problem </a:t>
            </a:r>
            <a:r>
              <a:rPr lang="en-US" dirty="0" err="1"/>
              <a:t>nužne</a:t>
            </a:r>
            <a:r>
              <a:rPr lang="en-US" dirty="0"/>
              <a:t> </a:t>
            </a:r>
            <a:r>
              <a:rPr lang="en-US" dirty="0" err="1"/>
              <a:t>zamjene</a:t>
            </a:r>
            <a:r>
              <a:rPr lang="en-US" dirty="0"/>
              <a:t> </a:t>
            </a:r>
            <a:r>
              <a:rPr lang="en-US" dirty="0" err="1"/>
              <a:t>novca</a:t>
            </a:r>
            <a:r>
              <a:rPr lang="en-US" dirty="0"/>
              <a:t> za </a:t>
            </a:r>
            <a:r>
              <a:rPr lang="en-US" dirty="0" err="1"/>
              <a:t>gramofonsku</a:t>
            </a:r>
            <a:r>
              <a:rPr lang="en-US" dirty="0"/>
              <a:t> </a:t>
            </a:r>
            <a:r>
              <a:rPr lang="en-US" dirty="0" err="1"/>
              <a:t>ploču</a:t>
            </a:r>
            <a:r>
              <a:rPr lang="en-US" dirty="0"/>
              <a:t>. U </a:t>
            </a:r>
            <a:r>
              <a:rPr lang="en-US" dirty="0" err="1"/>
              <a:t>današnje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imaš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gramofonske</a:t>
            </a:r>
            <a:r>
              <a:rPr lang="en-US" dirty="0"/>
              <a:t> </a:t>
            </a:r>
            <a:r>
              <a:rPr lang="en-US" dirty="0" err="1"/>
              <a:t>ploče</a:t>
            </a:r>
            <a:r>
              <a:rPr lang="en-US" dirty="0"/>
              <a:t> </a:t>
            </a:r>
            <a:r>
              <a:rPr lang="en-US" dirty="0" err="1"/>
              <a:t>moraš</a:t>
            </a:r>
            <a:r>
              <a:rPr lang="en-US" dirty="0"/>
              <a:t> je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objaviti</a:t>
            </a:r>
            <a:r>
              <a:rPr lang="en-US" dirty="0"/>
              <a:t> za </a:t>
            </a:r>
            <a:r>
              <a:rPr lang="en-US" dirty="0" err="1"/>
              <a:t>prodaju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možeš</a:t>
            </a:r>
            <a:r>
              <a:rPr lang="en-US" dirty="0"/>
              <a:t> </a:t>
            </a:r>
            <a:r>
              <a:rPr lang="en-US" dirty="0" err="1"/>
              <a:t>novcem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željenu</a:t>
            </a:r>
            <a:r>
              <a:rPr lang="en-US" dirty="0"/>
              <a:t> </a:t>
            </a:r>
            <a:r>
              <a:rPr lang="en-US" dirty="0" err="1"/>
              <a:t>ploču</a:t>
            </a:r>
            <a:r>
              <a:rPr lang="en-US" dirty="0"/>
              <a:t>. </a:t>
            </a:r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skraćuje</a:t>
            </a:r>
            <a:r>
              <a:rPr lang="en-US" dirty="0"/>
              <a:t> put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željene</a:t>
            </a:r>
            <a:r>
              <a:rPr lang="en-US" dirty="0"/>
              <a:t> </a:t>
            </a:r>
            <a:r>
              <a:rPr lang="en-US" dirty="0" err="1"/>
              <a:t>ploče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E5778-AF65-1E5F-88B0-A67D8629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FC0E-7B79-1F9A-03C3-18EA089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-2810"/>
            <a:ext cx="10077557" cy="1048473"/>
          </a:xfrm>
        </p:spPr>
        <p:txBody>
          <a:bodyPr/>
          <a:lstStyle/>
          <a:p>
            <a:r>
              <a:rPr lang="en-US" dirty="0"/>
              <a:t>PREGLED ZAHTJEVA - </a:t>
            </a:r>
            <a:r>
              <a:rPr lang="hr-HR" sz="2800" b="1" i="0" dirty="0">
                <a:latin typeface="Franklin Gothic Book"/>
              </a:rPr>
              <a:t>funkcionalni zahtjevi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99D51-1F15-8C69-0DAC-CB392C6B7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9243"/>
              </p:ext>
            </p:extLst>
          </p:nvPr>
        </p:nvGraphicFramePr>
        <p:xfrm>
          <a:off x="426864" y="1464379"/>
          <a:ext cx="11231079" cy="5491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3416">
                  <a:extLst>
                    <a:ext uri="{9D8B030D-6E8A-4147-A177-3AD203B41FA5}">
                      <a16:colId xmlns:a16="http://schemas.microsoft.com/office/drawing/2014/main" val="4006749965"/>
                    </a:ext>
                  </a:extLst>
                </a:gridCol>
                <a:gridCol w="3452715">
                  <a:extLst>
                    <a:ext uri="{9D8B030D-6E8A-4147-A177-3AD203B41FA5}">
                      <a16:colId xmlns:a16="http://schemas.microsoft.com/office/drawing/2014/main" val="238848528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809130809"/>
                    </a:ext>
                  </a:extLst>
                </a:gridCol>
                <a:gridCol w="2664065">
                  <a:extLst>
                    <a:ext uri="{9D8B030D-6E8A-4147-A177-3AD203B41FA5}">
                      <a16:colId xmlns:a16="http://schemas.microsoft.com/office/drawing/2014/main" val="819058673"/>
                    </a:ext>
                  </a:extLst>
                </a:gridCol>
                <a:gridCol w="2246217">
                  <a:extLst>
                    <a:ext uri="{9D8B030D-6E8A-4147-A177-3AD203B41FA5}">
                      <a16:colId xmlns:a16="http://schemas.microsoft.com/office/drawing/2014/main" val="976756397"/>
                    </a:ext>
                  </a:extLst>
                </a:gridCol>
              </a:tblGrid>
              <a:tr h="645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ID-</a:t>
                      </a:r>
                      <a:r>
                        <a:rPr lang="en-US" err="1"/>
                        <a:t>zahtjeva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Prioritet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Izvor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Kriterij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prihvaćanja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9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Sustav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korisnicima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kreiranje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računa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pomoću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e-mail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adrese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Zahtjev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dionika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Korisnik se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može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registrirati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e-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mailom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primiti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e-mail za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potvrdu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uspješno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se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Avenir Next LT Pro"/>
                        </a:rPr>
                        <a:t>prijaviti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0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Sustav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korisnicima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prijavu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u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postojeći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račun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Visok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Zahtjev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dionika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Korisnik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može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upisati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korisničko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ime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,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lozinku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pristupiti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svom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profilu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5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Sustav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korisnicima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objavu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ploča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koje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žele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razmijeniti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Zahtjev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dionika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Korisnik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može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objaviti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ploču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koju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želi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razmijeniti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detaljima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njima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objava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mora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slijediti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pravila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stranice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F-007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Sustav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korisnicima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pregled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ponuda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koji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im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poslane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te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pregled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statusa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poslanih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ponuda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Zahtjev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dionika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Kada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korisnik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primi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ponudu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obaviješten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je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svoju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e-mail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adresu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te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se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prikaže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promjena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stranici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crvena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oznaka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pregledu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Ponude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F-011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Sustav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korisnicima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ponudu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razmjene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drugom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korisniku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Zahtjev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dionika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Sustav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omogućuje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korisniku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ponudu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zamjene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, u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grafičkom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sučelju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za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razmjenu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može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odabrati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jednu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ili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više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ploča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koje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ga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zanimaju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zauzvrat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ponuditi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jednu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ili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više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svojih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Avenir Next LT Pro"/>
                        </a:rPr>
                        <a:t>ploča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33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4D8FA7-EBB8-5616-7948-3B0947BCBB9A}"/>
              </a:ext>
            </a:extLst>
          </p:cNvPr>
          <p:cNvSpPr txBox="1"/>
          <p:nvPr/>
        </p:nvSpPr>
        <p:spPr>
          <a:xfrm>
            <a:off x="426179" y="1047565"/>
            <a:ext cx="44809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Neki od </a:t>
            </a:r>
            <a:r>
              <a:rPr lang="en-US" sz="1400" dirty="0" err="1"/>
              <a:t>funkcionalnih</a:t>
            </a:r>
            <a:r>
              <a:rPr lang="en-US" sz="1400" dirty="0"/>
              <a:t> </a:t>
            </a:r>
            <a:r>
              <a:rPr lang="en-US" sz="1400" dirty="0" err="1"/>
              <a:t>zahtjeva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50E1-9980-82B9-549C-254A543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6417-782E-2033-F339-230092EA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PREGLED ZAHTJEVA - </a:t>
            </a:r>
            <a:r>
              <a:rPr lang="en-US" sz="2400" dirty="0">
                <a:latin typeface="Franklin Gothic"/>
              </a:rPr>
              <a:t>ne</a:t>
            </a:r>
            <a:r>
              <a:rPr lang="hr-HR" sz="2400" b="1" i="0" dirty="0">
                <a:latin typeface="Franklin Gothic Book"/>
              </a:rPr>
              <a:t>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ED71-27F3-84F8-C507-D94FDB11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b="1" dirty="0"/>
              <a:t>NF -3.1</a:t>
            </a:r>
            <a:r>
              <a:rPr lang="en-US" dirty="0"/>
              <a:t> - </a:t>
            </a:r>
            <a:r>
              <a:rPr lang="en-US" sz="1800" dirty="0"/>
              <a:t>Sustav </a:t>
            </a:r>
            <a:r>
              <a:rPr lang="en-US" sz="1800" dirty="0" err="1"/>
              <a:t>treba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oblikovan</a:t>
            </a:r>
            <a:r>
              <a:rPr lang="en-US" sz="1800" dirty="0"/>
              <a:t> </a:t>
            </a:r>
            <a:r>
              <a:rPr lang="en-US" sz="1800" dirty="0" err="1"/>
              <a:t>tako</a:t>
            </a:r>
            <a:r>
              <a:rPr lang="en-US" sz="1800" dirty="0"/>
              <a:t> da </a:t>
            </a:r>
            <a:r>
              <a:rPr lang="en-US" sz="1800" dirty="0" err="1"/>
              <a:t>omogućuje</a:t>
            </a:r>
            <a:r>
              <a:rPr lang="en-US" sz="1800" dirty="0"/>
              <a:t> </a:t>
            </a:r>
            <a:r>
              <a:rPr lang="en-US" sz="1800" dirty="0" err="1"/>
              <a:t>jednostavno</a:t>
            </a:r>
            <a:r>
              <a:rPr lang="en-US" sz="1800" dirty="0"/>
              <a:t> </a:t>
            </a:r>
            <a:r>
              <a:rPr lang="en-US" sz="1800" dirty="0" err="1"/>
              <a:t>održavanje</a:t>
            </a:r>
            <a:endParaRPr lang="en-US" sz="1800" dirty="0"/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 –3.1.7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Sustav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imati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dovoljnu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dokumentaciju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 –3.1.7.1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Kod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sustava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biti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dokumentiran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prema</a:t>
            </a:r>
            <a:r>
              <a:rPr lang="en-US" sz="1800" dirty="0">
                <a:ea typeface="+mn-lt"/>
                <a:cs typeface="+mn-lt"/>
              </a:rPr>
              <a:t> "Code Conventions for the Java Programming Language" </a:t>
            </a:r>
            <a:r>
              <a:rPr lang="en-US" sz="1800" dirty="0" err="1">
                <a:ea typeface="+mn-lt"/>
                <a:cs typeface="+mn-lt"/>
              </a:rPr>
              <a:t>dostupnim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u="sng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NF- 3.1.7.2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Sustav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biti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opisan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putem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dokumenta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oblikovanja</a:t>
            </a:r>
            <a:r>
              <a:rPr lang="en-US" sz="1800" dirty="0">
                <a:ea typeface="+mn-lt"/>
                <a:cs typeface="+mn-lt"/>
              </a:rPr>
              <a:t> /SRS/.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 – 3.1.7.3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sz="1800" dirty="0">
                <a:ea typeface="+mn-lt"/>
                <a:cs typeface="+mn-lt"/>
              </a:rPr>
              <a:t>Sustav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biti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popraćen</a:t>
            </a:r>
            <a:r>
              <a:rPr lang="en-US" sz="1800" dirty="0">
                <a:ea typeface="+mn-lt"/>
                <a:cs typeface="+mn-lt"/>
              </a:rPr>
              <a:t> "</a:t>
            </a:r>
            <a:r>
              <a:rPr lang="en-US" sz="1800" dirty="0" err="1">
                <a:ea typeface="+mn-lt"/>
                <a:cs typeface="+mn-lt"/>
              </a:rPr>
              <a:t>Priručnikom</a:t>
            </a:r>
            <a:r>
              <a:rPr lang="en-US" sz="1800" dirty="0">
                <a:ea typeface="+mn-lt"/>
                <a:cs typeface="+mn-lt"/>
              </a:rPr>
              <a:t> za rad" koji </a:t>
            </a:r>
            <a:r>
              <a:rPr lang="en-US" sz="1800" dirty="0" err="1">
                <a:ea typeface="+mn-lt"/>
                <a:cs typeface="+mn-lt"/>
              </a:rPr>
              <a:t>opisuje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pravilnu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upotrebu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sustava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NF- 3.1.7.4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sz="1800" dirty="0">
                <a:ea typeface="+mn-lt"/>
                <a:cs typeface="+mn-lt"/>
              </a:rPr>
              <a:t>Sustav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imati</a:t>
            </a:r>
            <a:r>
              <a:rPr lang="en-US" sz="1800" dirty="0">
                <a:ea typeface="+mn-lt"/>
                <a:cs typeface="+mn-lt"/>
              </a:rPr>
              <a:t> "Plan </a:t>
            </a:r>
            <a:r>
              <a:rPr lang="en-US" sz="1800" dirty="0" err="1">
                <a:ea typeface="+mn-lt"/>
                <a:cs typeface="+mn-lt"/>
              </a:rPr>
              <a:t>implementacije</a:t>
            </a:r>
            <a:r>
              <a:rPr lang="en-US" sz="1800" dirty="0">
                <a:ea typeface="+mn-lt"/>
                <a:cs typeface="+mn-lt"/>
              </a:rPr>
              <a:t>" za </a:t>
            </a:r>
            <a:r>
              <a:rPr lang="en-US" sz="1800" dirty="0" err="1">
                <a:ea typeface="+mn-lt"/>
                <a:cs typeface="+mn-lt"/>
              </a:rPr>
              <a:t>pravilno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postavljanje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sustava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NF- 3.2</a:t>
            </a:r>
            <a:r>
              <a:rPr lang="en-US" sz="1800" dirty="0">
                <a:ea typeface="+mn-lt"/>
                <a:cs typeface="+mn-lt"/>
              </a:rPr>
              <a:t> - Sustav </a:t>
            </a:r>
            <a:r>
              <a:rPr lang="en-US" sz="1800" dirty="0" err="1">
                <a:ea typeface="+mn-lt"/>
                <a:cs typeface="+mn-lt"/>
              </a:rPr>
              <a:t>treba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podržavati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više</a:t>
            </a:r>
            <a:r>
              <a:rPr lang="en-US" sz="1800" dirty="0">
                <a:ea typeface="+mn-lt"/>
                <a:cs typeface="+mn-lt"/>
              </a:rPr>
              <a:t> od </a:t>
            </a:r>
            <a:r>
              <a:rPr lang="en-US" sz="1800" dirty="0" err="1">
                <a:ea typeface="+mn-lt"/>
                <a:cs typeface="+mn-lt"/>
              </a:rPr>
              <a:t>jednog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korisnika</a:t>
            </a: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sz="18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BA91D-4C68-B263-E601-FF32364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417F-2197-BAB3-F7FF-1236E287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796427"/>
            <a:ext cx="3402504" cy="3682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1700" dirty="0"/>
              <a:t>Administrator je </a:t>
            </a:r>
            <a:r>
              <a:rPr lang="en-US" sz="1700" dirty="0" err="1"/>
              <a:t>generalizacija</a:t>
            </a:r>
            <a:r>
              <a:rPr lang="en-US" sz="1700" dirty="0"/>
              <a:t> </a:t>
            </a:r>
            <a:r>
              <a:rPr lang="en-US" sz="1700" dirty="0" err="1"/>
              <a:t>korisnika</a:t>
            </a:r>
            <a:r>
              <a:rPr lang="en-US" sz="1700" dirty="0"/>
              <a:t>, </a:t>
            </a:r>
            <a:r>
              <a:rPr lang="en-US" sz="1700" dirty="0" err="1"/>
              <a:t>dok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registrirani</a:t>
            </a:r>
            <a:r>
              <a:rPr lang="en-US" sz="1700" dirty="0"/>
              <a:t> </a:t>
            </a:r>
            <a:r>
              <a:rPr lang="en-US" sz="1700" dirty="0" err="1"/>
              <a:t>korisnici</a:t>
            </a:r>
            <a:r>
              <a:rPr lang="en-US" sz="1700" dirty="0"/>
              <a:t> </a:t>
            </a:r>
            <a:r>
              <a:rPr lang="en-US" sz="1700" dirty="0" err="1"/>
              <a:t>i</a:t>
            </a:r>
            <a:r>
              <a:rPr lang="en-US" sz="1700" dirty="0"/>
              <a:t> ne </a:t>
            </a:r>
            <a:r>
              <a:rPr lang="en-US" sz="1700" dirty="0" err="1"/>
              <a:t>registrirani</a:t>
            </a:r>
            <a:r>
              <a:rPr lang="en-US" sz="1700" dirty="0"/>
              <a:t> </a:t>
            </a:r>
            <a:r>
              <a:rPr lang="en-US" sz="1700" dirty="0" err="1"/>
              <a:t>korisnici</a:t>
            </a:r>
            <a:r>
              <a:rPr lang="en-US" sz="1700" dirty="0"/>
              <a:t> </a:t>
            </a:r>
            <a:r>
              <a:rPr lang="en-US" sz="1700" dirty="0" err="1"/>
              <a:t>generalizacija</a:t>
            </a:r>
            <a:r>
              <a:rPr lang="en-US" sz="1700" dirty="0"/>
              <a:t> </a:t>
            </a:r>
            <a:r>
              <a:rPr lang="en-US" sz="1700" dirty="0" err="1"/>
              <a:t>korisnika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b="1" dirty="0" err="1"/>
              <a:t>Korisnici</a:t>
            </a:r>
            <a:r>
              <a:rPr lang="en-US" sz="1700" dirty="0"/>
              <a:t> </a:t>
            </a:r>
            <a:r>
              <a:rPr lang="en-US" sz="1700" dirty="0" err="1"/>
              <a:t>mogu</a:t>
            </a:r>
            <a:r>
              <a:rPr lang="en-US" sz="1700" dirty="0"/>
              <a:t> </a:t>
            </a:r>
            <a:r>
              <a:rPr lang="en-US" sz="1700" dirty="0" err="1"/>
              <a:t>pristupiti</a:t>
            </a:r>
            <a:r>
              <a:rPr lang="en-US" sz="1700" dirty="0"/>
              <a:t> </a:t>
            </a:r>
            <a:r>
              <a:rPr lang="en-US" sz="1700" dirty="0" err="1"/>
              <a:t>početnoj</a:t>
            </a:r>
            <a:r>
              <a:rPr lang="en-US" sz="1700" dirty="0"/>
              <a:t> </a:t>
            </a:r>
            <a:r>
              <a:rPr lang="en-US" sz="1700" dirty="0" err="1"/>
              <a:t>stranici</a:t>
            </a:r>
            <a:r>
              <a:rPr lang="en-US" sz="1700" dirty="0"/>
              <a:t> 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pretraživati</a:t>
            </a:r>
            <a:r>
              <a:rPr lang="en-US" sz="1700" dirty="0"/>
              <a:t> </a:t>
            </a:r>
            <a:r>
              <a:rPr lang="en-US" sz="1700" dirty="0" err="1"/>
              <a:t>stranicu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b="1" dirty="0"/>
              <a:t>Ne </a:t>
            </a:r>
            <a:r>
              <a:rPr lang="en-US" sz="1700" b="1" dirty="0" err="1"/>
              <a:t>registrirani</a:t>
            </a:r>
            <a:r>
              <a:rPr lang="en-US" sz="1700" b="1" dirty="0"/>
              <a:t> </a:t>
            </a:r>
            <a:r>
              <a:rPr lang="en-US" sz="1700" b="1" dirty="0" err="1"/>
              <a:t>korisnici</a:t>
            </a:r>
            <a:r>
              <a:rPr lang="en-US" sz="1700" b="1" dirty="0"/>
              <a:t> se</a:t>
            </a:r>
            <a:r>
              <a:rPr lang="en-US" sz="1700" dirty="0"/>
              <a:t> </a:t>
            </a:r>
            <a:r>
              <a:rPr lang="en-US" sz="1700" dirty="0" err="1"/>
              <a:t>mogu</a:t>
            </a:r>
            <a:r>
              <a:rPr lang="en-US" sz="1700" dirty="0"/>
              <a:t> </a:t>
            </a:r>
            <a:r>
              <a:rPr lang="en-US" sz="1700" dirty="0" err="1"/>
              <a:t>registrirati</a:t>
            </a:r>
            <a:r>
              <a:rPr lang="en-US" sz="1700" dirty="0"/>
              <a:t> </a:t>
            </a:r>
            <a:r>
              <a:rPr lang="en-US" sz="1700" dirty="0" err="1"/>
              <a:t>sustav</a:t>
            </a:r>
            <a:endParaRPr lang="en-US" sz="17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 b="1" dirty="0" err="1"/>
              <a:t>Registrirani</a:t>
            </a:r>
            <a:r>
              <a:rPr lang="en-US" sz="1700" b="1" dirty="0"/>
              <a:t> </a:t>
            </a:r>
            <a:r>
              <a:rPr lang="en-US" sz="1700" b="1" dirty="0" err="1"/>
              <a:t>korisnici</a:t>
            </a:r>
            <a:r>
              <a:rPr lang="en-US" sz="1700" b="1" dirty="0"/>
              <a:t> se</a:t>
            </a:r>
            <a:r>
              <a:rPr lang="en-US" sz="1700" dirty="0"/>
              <a:t> </a:t>
            </a:r>
            <a:r>
              <a:rPr lang="en-US" sz="1700" dirty="0" err="1"/>
              <a:t>mogu</a:t>
            </a:r>
            <a:r>
              <a:rPr lang="en-US" sz="1700" dirty="0"/>
              <a:t> </a:t>
            </a:r>
            <a:r>
              <a:rPr lang="en-US" sz="1700" dirty="0" err="1"/>
              <a:t>prijaviti</a:t>
            </a:r>
            <a:r>
              <a:rPr lang="en-US" sz="1700" dirty="0"/>
              <a:t>, </a:t>
            </a:r>
            <a:r>
              <a:rPr lang="en-US" sz="1700" dirty="0" err="1"/>
              <a:t>te</a:t>
            </a:r>
            <a:r>
              <a:rPr lang="en-US" sz="1700" dirty="0"/>
              <a:t> po </a:t>
            </a:r>
            <a:r>
              <a:rPr lang="en-US" sz="1700" dirty="0" err="1"/>
              <a:t>potrebi</a:t>
            </a:r>
            <a:r>
              <a:rPr lang="en-US" sz="1700" dirty="0"/>
              <a:t> </a:t>
            </a:r>
            <a:r>
              <a:rPr lang="en-US" sz="1700" dirty="0" err="1"/>
              <a:t>odjaviti</a:t>
            </a:r>
            <a:r>
              <a:rPr lang="en-US" sz="1700" dirty="0"/>
              <a:t> u </a:t>
            </a:r>
            <a:r>
              <a:rPr lang="en-US" sz="1700" dirty="0" err="1"/>
              <a:t>sustav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1AE45C-CEC4-C08A-5154-3E2A2EFEC7EA}"/>
              </a:ext>
            </a:extLst>
          </p:cNvPr>
          <p:cNvSpPr txBox="1"/>
          <p:nvPr/>
        </p:nvSpPr>
        <p:spPr>
          <a:xfrm>
            <a:off x="473409" y="1760214"/>
            <a:ext cx="36716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UML DIJAGRAM VISOKE RAZINE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46C44-BB8D-0DDA-17A4-071B7A5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66E56CF1-1D38-7A6C-543E-2C760FF2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9" t="2842" r="2752" b="2682"/>
          <a:stretch/>
        </p:blipFill>
        <p:spPr>
          <a:xfrm>
            <a:off x="4327428" y="668952"/>
            <a:ext cx="7438973" cy="4229524"/>
          </a:xfrm>
          <a:prstGeom prst="round2DiagRect">
            <a:avLst>
              <a:gd name="adj1" fmla="val 991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64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08FC3-81F7-181C-AB31-2968BE2587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718" y="775403"/>
            <a:ext cx="5512288" cy="1835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Arhitektura</a:t>
            </a:r>
            <a:r>
              <a:rPr lang="en-US" dirty="0"/>
              <a:t> </a:t>
            </a:r>
            <a:r>
              <a:rPr lang="en-US"/>
              <a:t>sustava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569D6-7F68-C053-4F31-58747FB7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2" y="1941717"/>
            <a:ext cx="6583733" cy="38082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5E5A-2733-A851-25D7-1AE72CAFC1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92548" y="1085313"/>
            <a:ext cx="4434860" cy="514445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DatabaseChangeLog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DatabaseChangeLogLock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Example_table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Korisnici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Transaction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Transaction_receiver_uservinyls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Transaction_sender_uservinyls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User_vinyls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User_wishlist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Vinyls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Vinyl_image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Vinyl_package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Flyway_schema_history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FBA61-4B01-BDC4-1E5E-C0276CD6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71A541BE-F682-EE31-4295-10294E27CDFD}"/>
              </a:ext>
            </a:extLst>
          </p:cNvPr>
          <p:cNvSpPr txBox="1"/>
          <p:nvPr/>
        </p:nvSpPr>
        <p:spPr>
          <a:xfrm>
            <a:off x="6563724" y="343411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 err="1"/>
              <a:t>Arhitektura</a:t>
            </a:r>
            <a:r>
              <a:rPr lang="en-US" sz="1800" b="1" dirty="0"/>
              <a:t> se </a:t>
            </a:r>
            <a:r>
              <a:rPr lang="en-US" sz="1800" b="1" dirty="0" err="1"/>
              <a:t>sastoji</a:t>
            </a:r>
            <a:r>
              <a:rPr lang="en-US" sz="1800" b="1" dirty="0"/>
              <a:t> od:</a:t>
            </a:r>
          </a:p>
        </p:txBody>
      </p:sp>
    </p:spTree>
    <p:extLst>
      <p:ext uri="{BB962C8B-B14F-4D97-AF65-F5344CB8AC3E}">
        <p14:creationId xmlns:p14="http://schemas.microsoft.com/office/powerpoint/2010/main" val="39489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AC6-FB67-098E-6E4D-B5C4DB1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1321-8150-3D42-9997-4450295A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Ispitivanje</a:t>
            </a:r>
            <a:r>
              <a:rPr lang="en-US" dirty="0"/>
              <a:t> se </a:t>
            </a:r>
            <a:r>
              <a:rPr lang="en-US" dirty="0" err="1"/>
              <a:t>sastojalo</a:t>
            </a:r>
            <a:r>
              <a:rPr lang="en-US" dirty="0"/>
              <a:t> od </a:t>
            </a:r>
            <a:r>
              <a:rPr lang="en-US" i="1" dirty="0"/>
              <a:t>6 </a:t>
            </a:r>
            <a:r>
              <a:rPr lang="en-US" i="1" dirty="0" err="1"/>
              <a:t>ispitivanja</a:t>
            </a:r>
            <a:r>
              <a:rPr lang="en-US" i="1" dirty="0"/>
              <a:t> </a:t>
            </a:r>
            <a:r>
              <a:rPr lang="en-US" i="1" dirty="0" err="1"/>
              <a:t>komponenti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 4 </a:t>
            </a:r>
            <a:r>
              <a:rPr lang="en-US" i="1" dirty="0" err="1"/>
              <a:t>ispitivanja</a:t>
            </a:r>
            <a:r>
              <a:rPr lang="en-US" i="1" dirty="0"/>
              <a:t> </a:t>
            </a:r>
            <a:r>
              <a:rPr lang="en-US" i="1" dirty="0" err="1"/>
              <a:t>sustava</a:t>
            </a:r>
            <a:endParaRPr lang="en-US" i="1" dirty="0"/>
          </a:p>
          <a:p>
            <a:r>
              <a:rPr lang="en-US" b="1" dirty="0" err="1"/>
              <a:t>Ispitivanjem</a:t>
            </a:r>
            <a:r>
              <a:rPr lang="en-US" b="1" dirty="0"/>
              <a:t>  </a:t>
            </a:r>
            <a:r>
              <a:rPr lang="en-US" b="1" dirty="0" err="1"/>
              <a:t>provjerili</a:t>
            </a:r>
            <a:r>
              <a:rPr lang="en-US" b="1" dirty="0"/>
              <a:t> </a:t>
            </a:r>
            <a:r>
              <a:rPr lang="en-US" b="1" dirty="0" err="1"/>
              <a:t>smo</a:t>
            </a:r>
            <a:r>
              <a:rPr lang="en-US" b="1" dirty="0"/>
              <a:t>:</a:t>
            </a:r>
          </a:p>
          <a:p>
            <a:pPr marL="342900" indent="-342900">
              <a:buChar char="•"/>
            </a:pPr>
            <a:r>
              <a:rPr lang="en-US" dirty="0" err="1"/>
              <a:t>radi</a:t>
            </a:r>
            <a:r>
              <a:rPr lang="en-US" dirty="0"/>
              <a:t> li 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pojavljuju</a:t>
            </a:r>
            <a:r>
              <a:rPr lang="en-US" dirty="0"/>
              <a:t> li se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krivoj</a:t>
            </a:r>
            <a:r>
              <a:rPr lang="en-US" dirty="0"/>
              <a:t> </a:t>
            </a:r>
            <a:r>
              <a:rPr lang="en-US" dirty="0" err="1"/>
              <a:t>prijavi</a:t>
            </a:r>
            <a:r>
              <a:rPr lang="en-US" dirty="0"/>
              <a:t> </a:t>
            </a:r>
          </a:p>
          <a:p>
            <a:pPr marL="342900" indent="-342900">
              <a:buChar char="•"/>
            </a:pPr>
            <a:r>
              <a:rPr lang="en-US" dirty="0" err="1"/>
              <a:t>Ulazak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ploče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zadane</a:t>
            </a:r>
            <a:r>
              <a:rPr lang="en-US" dirty="0"/>
              <a:t> </a:t>
            </a:r>
            <a:r>
              <a:rPr lang="en-US" dirty="0" err="1"/>
              <a:t>parametre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odbijanje</a:t>
            </a:r>
            <a:r>
              <a:rPr lang="en-US" dirty="0"/>
              <a:t>/</a:t>
            </a:r>
            <a:r>
              <a:rPr lang="en-US" dirty="0" err="1"/>
              <a:t>izmjenu</a:t>
            </a:r>
            <a:r>
              <a:rPr lang="en-US" dirty="0"/>
              <a:t>/</a:t>
            </a:r>
            <a:r>
              <a:rPr lang="en-US" dirty="0" err="1"/>
              <a:t>prihvaćanje</a:t>
            </a:r>
            <a:r>
              <a:rPr lang="en-US" dirty="0"/>
              <a:t> </a:t>
            </a:r>
            <a:r>
              <a:rPr lang="en-US" dirty="0" err="1"/>
              <a:t>zahtjeva</a:t>
            </a:r>
          </a:p>
          <a:p>
            <a:pPr marL="342900" indent="-342900">
              <a:buChar char="•"/>
            </a:pPr>
            <a:r>
              <a:rPr lang="en-US" dirty="0" err="1"/>
              <a:t>Filtriranje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pretraživanje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ploča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BADD6-E405-2730-ABE1-F01BF49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9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50E2-6A85-E046-0F1A-D9A45932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KORIŠTENI ALATI I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770-9F50-9F12-FF85-42FC5E1C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28" y="2763289"/>
            <a:ext cx="2169323" cy="2139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 err="1"/>
              <a:t>Programski</a:t>
            </a:r>
            <a:r>
              <a:rPr lang="en-US" sz="1800" b="1" dirty="0"/>
              <a:t> </a:t>
            </a:r>
            <a:r>
              <a:rPr lang="en-US" sz="1800" b="1" dirty="0" err="1"/>
              <a:t>jezici</a:t>
            </a:r>
            <a:r>
              <a:rPr lang="en-US" sz="1800" b="1" dirty="0"/>
              <a:t>:</a:t>
            </a:r>
          </a:p>
          <a:p>
            <a:pPr marL="342900" indent="-342900">
              <a:buChar char="•"/>
            </a:pPr>
            <a:r>
              <a:rPr lang="en-US" sz="1800" dirty="0"/>
              <a:t>Java 21</a:t>
            </a:r>
          </a:p>
          <a:p>
            <a:pPr marL="342900" indent="-342900">
              <a:buChar char="•"/>
            </a:pPr>
            <a:r>
              <a:rPr lang="en-US" sz="1800" dirty="0"/>
              <a:t>JavaScript 16.3</a:t>
            </a:r>
          </a:p>
          <a:p>
            <a:pPr marL="342900" indent="-342900">
              <a:buChar char="•"/>
            </a:pPr>
            <a:r>
              <a:rPr lang="en-US" sz="1800" dirty="0"/>
              <a:t>CSS</a:t>
            </a:r>
          </a:p>
          <a:p>
            <a:pPr marL="342900" indent="-342900">
              <a:buChar char="•"/>
            </a:pPr>
            <a:r>
              <a:rPr lang="en-US" sz="1800" dirty="0"/>
              <a:t>Vite 5.4.11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D20457B1-F45C-D038-312C-5A1EEF6951B6}"/>
              </a:ext>
            </a:extLst>
          </p:cNvPr>
          <p:cNvGrpSpPr/>
          <p:nvPr/>
        </p:nvGrpSpPr>
        <p:grpSpPr>
          <a:xfrm>
            <a:off x="3052652" y="2440121"/>
            <a:ext cx="2402789" cy="2946888"/>
            <a:chOff x="3052652" y="2440121"/>
            <a:chExt cx="2402789" cy="2946888"/>
          </a:xfrm>
        </p:grpSpPr>
        <p:sp>
          <p:nvSpPr>
            <p:cNvPr id="15" name="Pravokutnik: zaobljeni kutovi 14">
              <a:extLst>
                <a:ext uri="{FF2B5EF4-FFF2-40B4-BE49-F238E27FC236}">
                  <a16:creationId xmlns:a16="http://schemas.microsoft.com/office/drawing/2014/main" id="{5A330892-3B28-18E1-2247-F195B7778F3F}"/>
                </a:ext>
              </a:extLst>
            </p:cNvPr>
            <p:cNvSpPr/>
            <p:nvPr/>
          </p:nvSpPr>
          <p:spPr>
            <a:xfrm>
              <a:off x="3164253" y="2440121"/>
              <a:ext cx="2291188" cy="2946888"/>
            </a:xfrm>
            <a:prstGeom prst="roundRect">
              <a:avLst/>
            </a:prstGeom>
            <a:solidFill>
              <a:schemeClr val="bg1">
                <a:lumMod val="8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Pravokutnik: zaobljeni kutovi 12">
              <a:extLst>
                <a:ext uri="{FF2B5EF4-FFF2-40B4-BE49-F238E27FC236}">
                  <a16:creationId xmlns:a16="http://schemas.microsoft.com/office/drawing/2014/main" id="{129CBA3E-DD07-E9C9-DD0E-AD5660402C08}"/>
                </a:ext>
              </a:extLst>
            </p:cNvPr>
            <p:cNvSpPr/>
            <p:nvPr/>
          </p:nvSpPr>
          <p:spPr>
            <a:xfrm>
              <a:off x="3052652" y="2653748"/>
              <a:ext cx="2291188" cy="2502048"/>
            </a:xfrm>
            <a:prstGeom prst="roundRect">
              <a:avLst/>
            </a:prstGeom>
            <a:solidFill>
              <a:srgbClr val="FAD9C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B006C8-000F-24A1-D22D-AD234295F06D}"/>
              </a:ext>
            </a:extLst>
          </p:cNvPr>
          <p:cNvSpPr txBox="1"/>
          <p:nvPr/>
        </p:nvSpPr>
        <p:spPr>
          <a:xfrm>
            <a:off x="5809124" y="2752021"/>
            <a:ext cx="22973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Baza </a:t>
            </a:r>
            <a:r>
              <a:rPr lang="en-US" b="1" dirty="0" err="1"/>
              <a:t>podataka</a:t>
            </a:r>
            <a:r>
              <a:rPr lang="en-US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PostgreSQL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Alati za </a:t>
            </a:r>
            <a:r>
              <a:rPr lang="en-US" b="1" dirty="0" err="1"/>
              <a:t>ispitivanje</a:t>
            </a:r>
            <a:r>
              <a:rPr lang="en-US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Selenium 4.27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04A4E-0D09-39AD-4812-107FE3B861D0}"/>
              </a:ext>
            </a:extLst>
          </p:cNvPr>
          <p:cNvSpPr txBox="1"/>
          <p:nvPr/>
        </p:nvSpPr>
        <p:spPr>
          <a:xfrm>
            <a:off x="5564495" y="5155796"/>
            <a:ext cx="363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Alat za </a:t>
            </a:r>
            <a:r>
              <a:rPr lang="en-US" b="1" dirty="0" err="1"/>
              <a:t>objavu</a:t>
            </a:r>
            <a:r>
              <a:rPr lang="en-US" b="1" dirty="0"/>
              <a:t> </a:t>
            </a:r>
            <a:r>
              <a:rPr lang="en-US" b="1" dirty="0" err="1"/>
              <a:t>stranice</a:t>
            </a:r>
            <a:r>
              <a:rPr lang="en-US" b="1" dirty="0"/>
              <a:t>:</a:t>
            </a:r>
            <a:r>
              <a:rPr lang="en-US" dirty="0"/>
              <a:t>  Heroku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D669A62A-DFA7-4854-8E6A-6B5DFADB9F54}"/>
              </a:ext>
            </a:extLst>
          </p:cNvPr>
          <p:cNvGrpSpPr/>
          <p:nvPr/>
        </p:nvGrpSpPr>
        <p:grpSpPr>
          <a:xfrm>
            <a:off x="8531383" y="2254699"/>
            <a:ext cx="2541371" cy="2874498"/>
            <a:chOff x="8531383" y="2254699"/>
            <a:chExt cx="2541371" cy="2874498"/>
          </a:xfrm>
        </p:grpSpPr>
        <p:sp>
          <p:nvSpPr>
            <p:cNvPr id="16" name="Pravokutnik: zaobljeni kutovi 15">
              <a:extLst>
                <a:ext uri="{FF2B5EF4-FFF2-40B4-BE49-F238E27FC236}">
                  <a16:creationId xmlns:a16="http://schemas.microsoft.com/office/drawing/2014/main" id="{DF1007FD-30CC-7E40-4501-234E5C8F1EC6}"/>
                </a:ext>
              </a:extLst>
            </p:cNvPr>
            <p:cNvSpPr/>
            <p:nvPr/>
          </p:nvSpPr>
          <p:spPr>
            <a:xfrm>
              <a:off x="8781566" y="2254699"/>
              <a:ext cx="2291188" cy="2759027"/>
            </a:xfrm>
            <a:prstGeom prst="roundRect">
              <a:avLst/>
            </a:prstGeom>
            <a:solidFill>
              <a:schemeClr val="bg1">
                <a:lumMod val="8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Pravokutnik: zaobljeni kutovi 13">
              <a:extLst>
                <a:ext uri="{FF2B5EF4-FFF2-40B4-BE49-F238E27FC236}">
                  <a16:creationId xmlns:a16="http://schemas.microsoft.com/office/drawing/2014/main" id="{3AF3A5D3-0D40-63B4-3B57-1DEA82C5412E}"/>
                </a:ext>
              </a:extLst>
            </p:cNvPr>
            <p:cNvSpPr/>
            <p:nvPr/>
          </p:nvSpPr>
          <p:spPr>
            <a:xfrm>
              <a:off x="8531383" y="2485080"/>
              <a:ext cx="2291188" cy="2644117"/>
            </a:xfrm>
            <a:prstGeom prst="roundRect">
              <a:avLst/>
            </a:prstGeom>
            <a:solidFill>
              <a:srgbClr val="FAD9C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77F7-FF48-63BB-560A-95E4EDAA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98A2A9-BB37-0D14-2CED-B06B5D6C93DB}"/>
              </a:ext>
            </a:extLst>
          </p:cNvPr>
          <p:cNvSpPr txBox="1">
            <a:spLocks/>
          </p:cNvSpPr>
          <p:nvPr/>
        </p:nvSpPr>
        <p:spPr>
          <a:xfrm>
            <a:off x="3176715" y="2752021"/>
            <a:ext cx="2387780" cy="2261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Radni</a:t>
            </a:r>
            <a:r>
              <a:rPr lang="en-US" sz="1800" b="1" dirty="0"/>
              <a:t> </a:t>
            </a:r>
            <a:r>
              <a:rPr lang="en-US" sz="1800" b="1" dirty="0" err="1"/>
              <a:t>okviri</a:t>
            </a:r>
            <a:r>
              <a:rPr lang="en-US" sz="1800" b="1" dirty="0"/>
              <a:t>:</a:t>
            </a:r>
          </a:p>
          <a:p>
            <a:pPr marL="342900" indent="-342900">
              <a:buChar char="•"/>
            </a:pPr>
            <a:r>
              <a:rPr lang="en-US" sz="1800" dirty="0"/>
              <a:t>React 18</a:t>
            </a:r>
          </a:p>
          <a:p>
            <a:pPr marL="342900" indent="-342900">
              <a:buChar char="•"/>
            </a:pPr>
            <a:r>
              <a:rPr lang="en-US" sz="1800" dirty="0"/>
              <a:t>Node.js 22.13.0</a:t>
            </a:r>
          </a:p>
          <a:p>
            <a:pPr marL="342900" indent="-342900">
              <a:buChar char="•"/>
            </a:pPr>
            <a:r>
              <a:rPr lang="en-US" sz="1800" dirty="0"/>
              <a:t>Spring 3.4.1</a:t>
            </a:r>
          </a:p>
          <a:p>
            <a:pPr marL="342900" indent="-342900">
              <a:buChar char="•"/>
            </a:pPr>
            <a:r>
              <a:rPr lang="en-US" sz="1800" dirty="0"/>
              <a:t>Maven 3.9.9</a:t>
            </a:r>
            <a:endParaRPr lang="hr-HR" sz="1800" dirty="0"/>
          </a:p>
          <a:p>
            <a:endParaRPr lang="hr-HR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3439CC-CD98-32DD-1EC4-181378EA6903}"/>
              </a:ext>
            </a:extLst>
          </p:cNvPr>
          <p:cNvSpPr txBox="1">
            <a:spLocks/>
          </p:cNvSpPr>
          <p:nvPr/>
        </p:nvSpPr>
        <p:spPr>
          <a:xfrm>
            <a:off x="8685589" y="2627151"/>
            <a:ext cx="2387780" cy="2502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Razvojni</a:t>
            </a:r>
            <a:r>
              <a:rPr lang="en-US" sz="1800" b="1" dirty="0"/>
              <a:t> </a:t>
            </a:r>
            <a:r>
              <a:rPr lang="en-US" sz="1800" b="1" dirty="0" err="1"/>
              <a:t>alati</a:t>
            </a:r>
            <a:r>
              <a:rPr lang="en-US" sz="1800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Git 2.47.0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Visual Studio Code 1.96.0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IntelliJ IDEA Ultimate</a:t>
            </a:r>
          </a:p>
          <a:p>
            <a:endParaRPr lang="hr-HR" sz="1800" dirty="0"/>
          </a:p>
          <a:p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73549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841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SwitchPoint</vt:lpstr>
      <vt:lpstr>Članovi grupe:</vt:lpstr>
      <vt:lpstr>O PROJEKTU:</vt:lpstr>
      <vt:lpstr>PREGLED ZAHTJEVA - funkcionalni zahtjevi</vt:lpstr>
      <vt:lpstr>PREGLED ZAHTJEVA - nefunkcionalni zahtjevi</vt:lpstr>
      <vt:lpstr>PowerPoint Presentation</vt:lpstr>
      <vt:lpstr>Arhitektura sustava</vt:lpstr>
      <vt:lpstr>ISPITIVANJE</vt:lpstr>
      <vt:lpstr>KORIŠTENI ALATI I TEHNOLOGIJE</vt:lpstr>
      <vt:lpstr>PowerPoint Presentation</vt:lpstr>
      <vt:lpstr>ORGANIZACIJA RADA:</vt:lpstr>
      <vt:lpstr>TABLICA RADA</vt:lpstr>
      <vt:lpstr>ZAKLJUČAK: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Anamarija Kuvačić</dc:creator>
  <cp:lastModifiedBy>Anamarija Kuvačić</cp:lastModifiedBy>
  <cp:revision>595</cp:revision>
  <dcterms:created xsi:type="dcterms:W3CDTF">2025-01-23T11:22:11Z</dcterms:created>
  <dcterms:modified xsi:type="dcterms:W3CDTF">2025-01-24T11:43:35Z</dcterms:modified>
</cp:coreProperties>
</file>