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0" r:id="rId4"/>
    <p:sldId id="257" r:id="rId5"/>
    <p:sldId id="260" r:id="rId6"/>
    <p:sldId id="259" r:id="rId7"/>
    <p:sldId id="261" r:id="rId8"/>
    <p:sldId id="271" r:id="rId9"/>
    <p:sldId id="262" r:id="rId10"/>
    <p:sldId id="263" r:id="rId11"/>
    <p:sldId id="264" r:id="rId12"/>
    <p:sldId id="267" r:id="rId13"/>
    <p:sldId id="268" r:id="rId14"/>
    <p:sldId id="269" r:id="rId15"/>
    <p:sldId id="274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314476-4930-F946-B560-0BABD7461100}" type="datetime1">
              <a:rPr lang="nb-NO"/>
              <a:pPr>
                <a:defRPr/>
              </a:pPr>
              <a:t>16.12.2013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3C1215-AED1-0844-98F9-CBF8C206922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8029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60B587-6112-7B49-AEF0-5A3A315D1DDA}" type="datetime1">
              <a:rPr lang="nb-NO"/>
              <a:pPr>
                <a:defRPr/>
              </a:pPr>
              <a:t>16.12.2013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5D3913-11A0-1D49-B3DF-8E34ECF7BBE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86771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0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0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1905000"/>
            <a:ext cx="7315200" cy="1143000"/>
          </a:xfrm>
        </p:spPr>
        <p:txBody>
          <a:bodyPr anchor="b"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048000"/>
            <a:ext cx="7315200" cy="1752600"/>
          </a:xfrm>
        </p:spPr>
        <p:txBody>
          <a:bodyPr/>
          <a:lstStyle>
            <a:lvl1pPr marL="0" indent="0">
              <a:buFontTx/>
              <a:buNone/>
              <a:defRPr sz="3000" b="1" i="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91D8BF-3E82-7E4C-B446-0AF4FCA7EB77}" type="slidenum">
              <a:rPr lang="nb-NO"/>
              <a:pPr>
                <a:defRPr/>
              </a:pPr>
              <a:t>‹#›</a:t>
            </a:fld>
            <a:endParaRPr lang="nb-NO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b-NO" dirty="0"/>
          </a:p>
        </p:txBody>
      </p:sp>
      <p:pic>
        <p:nvPicPr>
          <p:cNvPr id="1031" name="Picture 10" descr="UiO_MatNat_A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228600"/>
            <a:ext cx="49482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petsc/documentation/linearsolver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nb-NO" smtClean="0"/>
              <a:t>INF5631</a:t>
            </a:r>
            <a:endParaRPr lang="nb-NO"/>
          </a:p>
        </p:txBody>
      </p:sp>
      <p:sp>
        <p:nvSpPr>
          <p:cNvPr id="15363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Solving 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PDEs in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parallel using petsc4py</a:t>
            </a:r>
            <a:endParaRPr lang="nb-NO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2280" y="6258464"/>
            <a:ext cx="1853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smtClean="0"/>
              <a:t>Christoffer Stausland</a:t>
            </a:r>
            <a:endParaRPr lang="nb-NO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A typical solver function 1/2 (setup)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829872" cy="5328592"/>
          </a:xfrm>
        </p:spPr>
        <p:txBody>
          <a:bodyPr/>
          <a:lstStyle/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def solver_BE_MAT_PETSc(I, a, L, Nx, C, T):</a:t>
            </a: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# I(x) is the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init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numpy array</a:t>
            </a: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Create and allocate matrix of type AIJ (sparse). In parallel this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will be a type MPIAIJ, and in serial it will be type SEQAIJ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A = PETSc.Mat().createAIJ([Nx+1, Nx+1],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nnz=3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ownership range for this particular rank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[Istart, Iend] =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A.getOwnershipRange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…Set values of the matrix in Backward Euler style…</a:t>
            </a:r>
          </a:p>
          <a:p>
            <a:pPr marL="0" indent="0"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Get the left (current time step) and right (previous) hand side vectors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with the same properties and type as matrix A. Set values from I(x)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u, u_1 =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A.getVecs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u_1.setValues(range(Istart,Iend),I[Istart:Iend])</a:t>
            </a: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Assembles the matrix and vectors across the processes. Must be done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in order to start solving the system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A.assemble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(); u.assemble(); u_1.assemble()</a:t>
            </a:r>
          </a:p>
        </p:txBody>
      </p:sp>
    </p:spTree>
    <p:extLst>
      <p:ext uri="{BB962C8B-B14F-4D97-AF65-F5344CB8AC3E}">
        <p14:creationId xmlns:p14="http://schemas.microsoft.com/office/powerpoint/2010/main" val="38007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A typical solver function 2/2 (solving)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5328592"/>
          </a:xfrm>
        </p:spPr>
        <p:txBody>
          <a:bodyPr/>
          <a:lstStyle/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Need to make the solver ‘ksp’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  ksp =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PETSc.KSP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ksp.create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nb-NO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b-NO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As default we use Conjugent Gradient method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ksp.setType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'cg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') 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ksp.getPC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().setType(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'none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endParaRPr lang="nb-NO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should be overwritten by command line options, as we read here</a:t>
            </a:r>
            <a:endParaRPr lang="nb-NO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ksp.setFromOptions()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b-NO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solver are to use matrix A for solving the system</a:t>
            </a:r>
            <a:endParaRPr lang="nb-NO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ksp.setOperators(A)</a:t>
            </a:r>
          </a:p>
          <a:p>
            <a:pPr marL="0" indent="0">
              <a:buNone/>
            </a:pPr>
            <a:endParaRPr lang="nb-NO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b-NO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 we solve for each timestep: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  for t in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range(Nt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ksp.solve(u_1,u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b-NO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nb-NO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Swapping vectors</a:t>
            </a:r>
            <a:endParaRPr lang="nb-NO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       u, u_1 = u_1, u</a:t>
            </a:r>
          </a:p>
        </p:txBody>
      </p:sp>
    </p:spTree>
    <p:extLst>
      <p:ext uri="{BB962C8B-B14F-4D97-AF65-F5344CB8AC3E}">
        <p14:creationId xmlns:p14="http://schemas.microsoft.com/office/powerpoint/2010/main" val="10857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Distributed Arrays (DA) 1/3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5328592"/>
          </a:xfrm>
        </p:spPr>
        <p:txBody>
          <a:bodyPr/>
          <a:lstStyle/>
          <a:p>
            <a:r>
              <a:rPr lang="nb-NO" smtClean="0">
                <a:cs typeface="Consolas" panose="020B0609020204030204" pitchFamily="49" charset="0"/>
              </a:rPr>
              <a:t>Structured grids often occur in PDE problems</a:t>
            </a:r>
          </a:p>
          <a:p>
            <a:r>
              <a:rPr lang="nb-NO" smtClean="0">
                <a:cs typeface="Consolas" panose="020B0609020204030204" pitchFamily="49" charset="0"/>
              </a:rPr>
              <a:t>DA are used for communication, laylout information and creating arrays, but not for storing</a:t>
            </a:r>
          </a:p>
          <a:p>
            <a:r>
              <a:rPr lang="nb-NO" smtClean="0">
                <a:cs typeface="Consolas" panose="020B0609020204030204" pitchFamily="49" charset="0"/>
              </a:rPr>
              <a:t>Very usefull when running in parallel, as it simplifies communication</a:t>
            </a:r>
          </a:p>
          <a:p>
            <a:r>
              <a:rPr lang="nb-NO" smtClean="0">
                <a:cs typeface="Consolas" panose="020B0609020204030204" pitchFamily="49" charset="0"/>
              </a:rPr>
              <a:t>Incorporate ghost cells at the local borders</a:t>
            </a:r>
          </a:p>
          <a:p>
            <a:r>
              <a:rPr lang="nb-NO" smtClean="0">
                <a:cs typeface="Consolas" panose="020B0609020204030204" pitchFamily="49" charset="0"/>
              </a:rPr>
              <a:t>The following example show the strength using DA (now a Forward Euler scheme)</a:t>
            </a:r>
          </a:p>
          <a:p>
            <a:r>
              <a:rPr lang="nb-NO" smtClean="0">
                <a:cs typeface="Consolas" panose="020B0609020204030204" pitchFamily="49" charset="0"/>
              </a:rPr>
              <a:t>The example do not use an explicit matrix, so we save time and memory</a:t>
            </a:r>
          </a:p>
          <a:p>
            <a:pPr marL="0" indent="0">
              <a:buNone/>
            </a:pPr>
            <a:endParaRPr lang="nb-NO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Distributed Arrays (DA) 2/3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5328592"/>
          </a:xfrm>
        </p:spPr>
        <p:txBody>
          <a:bodyPr/>
          <a:lstStyle/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Boundary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none, periodic, ghost, mirror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Stencil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box-type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star-type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Creating the 1D grid (2D, 3D and nD is supported)</a:t>
            </a:r>
            <a:endParaRPr lang="nb-NO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da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= PETSc.DA().create(sizes=[Nx+1], boundary_type=2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stencil_type=0,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   stencil_width=1)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da.setUniformCoordinates(0,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Using matrix free now, so we are not using ‘getVecs’</a:t>
            </a:r>
            <a:endParaRPr lang="en-U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u = da.createGlobalVector(); u_1 =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da.createGlobalVector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u.assemble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u_1.assemble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for n in range(0,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da.globalToLocal(u_1,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local_vec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local_vec_new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advance_function(local_vec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, C,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da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da.localToGlobal(local_vec_new,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u_1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Note the difference between global and local. No hardcopy,</a:t>
            </a:r>
          </a:p>
          <a:p>
            <a:pPr marL="0" indent="0"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but communication for ghost cells</a:t>
            </a:r>
            <a:endParaRPr lang="en-U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Distributed Arrays (DA) 3/3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5328592"/>
          </a:xfrm>
        </p:spPr>
        <p:txBody>
          <a:bodyPr/>
          <a:lstStyle/>
          <a:p>
            <a:pPr marL="0" indent="0">
              <a:buNone/>
            </a:pPr>
            <a:r>
              <a:rPr lang="es-E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function to solve each local vector (on each node</a:t>
            </a:r>
            <a:r>
              <a:rPr lang="es-E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s-E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s-E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s-ES" sz="140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def advance_function(u_1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, C,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da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 hardcopy</a:t>
            </a:r>
            <a:endParaRPr lang="es-E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u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u_1.getArray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s-E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E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To local numpy solution vector</a:t>
            </a:r>
            <a:endParaRPr lang="es-E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u_advance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np.zeros_like(u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E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Advance with matrix free type solver (note not using KSP in this case)</a:t>
            </a:r>
            <a:endParaRPr lang="es-E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u_advance[1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:-1] = C*u[:-2] + (1.-2*C)*u[1:-1] + C*u[2:]</a:t>
            </a:r>
          </a:p>
          <a:p>
            <a:pPr marL="0" indent="0">
              <a:buNone/>
            </a:pPr>
            <a:endParaRPr lang="es-E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Back to PETSc vector, no hardcopy</a:t>
            </a:r>
            <a:endParaRPr lang="es-ES" sz="140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u_return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= PETSc.Vec().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createWithArray(u_advance</a:t>
            </a: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E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s-ES" sz="1400">
                <a:latin typeface="Consolas" panose="020B0609020204030204" pitchFamily="49" charset="0"/>
                <a:cs typeface="Consolas" panose="020B0609020204030204" pitchFamily="49" charset="0"/>
              </a:rPr>
              <a:t>u_return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My experience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5328592"/>
          </a:xfrm>
        </p:spPr>
        <p:txBody>
          <a:bodyPr/>
          <a:lstStyle/>
          <a:p>
            <a:r>
              <a:rPr lang="nb-NO" smtClean="0">
                <a:cs typeface="Consolas" panose="020B0609020204030204" pitchFamily="49" charset="0"/>
              </a:rPr>
              <a:t>When a good working method first was found (C tutorials to C function documentation to Python function listings), writing code was done in less than a week</a:t>
            </a:r>
          </a:p>
          <a:p>
            <a:r>
              <a:rPr lang="nb-NO" smtClean="0">
                <a:cs typeface="Consolas" panose="020B0609020204030204" pitchFamily="49" charset="0"/>
              </a:rPr>
              <a:t>Some time was used to solve implicit problems in two dimensions, until a example code was found doing this</a:t>
            </a:r>
          </a:p>
          <a:p>
            <a:r>
              <a:rPr lang="nb-NO" smtClean="0">
                <a:cs typeface="Consolas" panose="020B0609020204030204" pitchFamily="49" charset="0"/>
              </a:rPr>
              <a:t>Baseline: more time was spent finding solution to the problems than actually writing code and figuring out how PETSc worked</a:t>
            </a:r>
          </a:p>
        </p:txBody>
      </p:sp>
    </p:spTree>
    <p:extLst>
      <p:ext uri="{BB962C8B-B14F-4D97-AF65-F5344CB8AC3E}">
        <p14:creationId xmlns:p14="http://schemas.microsoft.com/office/powerpoint/2010/main" val="12888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2990414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smtClean="0"/>
              <a:t>The end</a:t>
            </a:r>
            <a:endParaRPr lang="nb-NO" sz="2800"/>
          </a:p>
        </p:txBody>
      </p:sp>
    </p:spTree>
    <p:extLst>
      <p:ext uri="{BB962C8B-B14F-4D97-AF65-F5344CB8AC3E}">
        <p14:creationId xmlns:p14="http://schemas.microsoft.com/office/powerpoint/2010/main" val="36166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r>
              <a:rPr lang="nb-NO"/>
              <a:t>A simple visualizer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5328592"/>
          </a:xfrm>
        </p:spPr>
        <p:txBody>
          <a:bodyPr/>
          <a:lstStyle/>
          <a:p>
            <a:r>
              <a:rPr lang="nb-NO" smtClean="0">
                <a:cs typeface="Consolas" panose="020B0609020204030204" pitchFamily="49" charset="0"/>
              </a:rPr>
              <a:t>Sometimes one want to do a quick visualization for validation while running:</a:t>
            </a:r>
          </a:p>
          <a:p>
            <a:pPr marL="0" indent="0">
              <a:buNone/>
            </a:pPr>
            <a:endParaRPr lang="nb-NO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petsc_viz(U):</a:t>
            </a:r>
            <a:endParaRPr lang="nb-NO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scatter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, U0 = PETSc.Scatter.toZero(U)</a:t>
            </a: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scatter.scatter(U,U0,False,PETSc.Scatter.Mode.FORWARD)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solution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= U.copy()</a:t>
            </a: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draw 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= PETSc.Viewer.DRAW()</a:t>
            </a:r>
          </a:p>
          <a:p>
            <a:pPr marL="0" indent="0">
              <a:buNone/>
            </a:pPr>
            <a:r>
              <a:rPr lang="nb-NO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 draw(solution</a:t>
            </a: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sz="1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nb-NO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Outline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7696200" cy="5040560"/>
          </a:xfrm>
        </p:spPr>
        <p:txBody>
          <a:bodyPr/>
          <a:lstStyle/>
          <a:p>
            <a:r>
              <a:rPr lang="nb-NO" smtClean="0"/>
              <a:t>Motivation</a:t>
            </a:r>
          </a:p>
          <a:p>
            <a:r>
              <a:rPr lang="nb-NO" smtClean="0"/>
              <a:t>Quick «intro» to PETSc and petsc4py</a:t>
            </a:r>
          </a:p>
          <a:p>
            <a:r>
              <a:rPr lang="nb-NO" smtClean="0"/>
              <a:t>Solvers, data structures and functions</a:t>
            </a:r>
          </a:p>
          <a:p>
            <a:r>
              <a:rPr lang="nb-NO" smtClean="0"/>
              <a:t>Two example codes to show the adversity of PETSc</a:t>
            </a:r>
          </a:p>
          <a:p>
            <a:pPr lvl="1"/>
            <a:r>
              <a:rPr lang="nb-NO" smtClean="0"/>
              <a:t>One implicit problem using Krylov or Direct solver (KSP)</a:t>
            </a:r>
          </a:p>
          <a:p>
            <a:pPr lvl="1"/>
            <a:r>
              <a:rPr lang="nb-NO" smtClean="0"/>
              <a:t>One explicit problem using Distributed Arrays (DA)</a:t>
            </a:r>
            <a:endParaRPr lang="nb-NO" smtClean="0"/>
          </a:p>
          <a:p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153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Motivation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4611216"/>
          </a:xfrm>
        </p:spPr>
        <p:txBody>
          <a:bodyPr/>
          <a:lstStyle/>
          <a:p>
            <a:r>
              <a:rPr lang="nb-NO"/>
              <a:t>For quickly solving a linear system </a:t>
            </a:r>
            <a:r>
              <a:rPr lang="nb-NO"/>
              <a:t>A*x=b </a:t>
            </a:r>
            <a:r>
              <a:rPr lang="nb-NO" smtClean="0"/>
              <a:t>arising from PDEs, </a:t>
            </a:r>
            <a:r>
              <a:rPr lang="nb-NO"/>
              <a:t>we want a </a:t>
            </a:r>
            <a:r>
              <a:rPr lang="nb-NO"/>
              <a:t>high-level </a:t>
            </a:r>
            <a:r>
              <a:rPr lang="nb-NO" smtClean="0"/>
              <a:t>parallel approach</a:t>
            </a:r>
            <a:endParaRPr lang="nb-NO"/>
          </a:p>
          <a:p>
            <a:r>
              <a:rPr lang="nb-NO" smtClean="0"/>
              <a:t>PETSc in Python make this possible (supports also nonlinear problems)</a:t>
            </a:r>
          </a:p>
          <a:p>
            <a:r>
              <a:rPr lang="nb-NO" smtClean="0"/>
              <a:t>Many solvers and datatypes exists</a:t>
            </a:r>
          </a:p>
          <a:p>
            <a:r>
              <a:rPr lang="nb-NO" smtClean="0"/>
              <a:t>With few lines of code, we can solve huge systems running PETSc on potentially many nodes</a:t>
            </a: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2328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PETSc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4611216"/>
          </a:xfrm>
        </p:spPr>
        <p:txBody>
          <a:bodyPr/>
          <a:lstStyle/>
          <a:p>
            <a:r>
              <a:rPr lang="en-US" smtClean="0"/>
              <a:t>Suite </a:t>
            </a:r>
            <a:r>
              <a:rPr lang="en-US"/>
              <a:t>of data structures and </a:t>
            </a:r>
            <a:r>
              <a:rPr lang="en-US" smtClean="0"/>
              <a:t>routines for parallel modelling of </a:t>
            </a:r>
            <a:r>
              <a:rPr lang="en-US" smtClean="0"/>
              <a:t>PDEs</a:t>
            </a:r>
          </a:p>
          <a:p>
            <a:r>
              <a:rPr lang="en-US" smtClean="0"/>
              <a:t>Using MPI for parallelization (pthreads and CUDA also supported)</a:t>
            </a:r>
            <a:endParaRPr lang="en-US" smtClean="0"/>
          </a:p>
          <a:p>
            <a:r>
              <a:rPr lang="en-US" smtClean="0"/>
              <a:t>Well documented</a:t>
            </a:r>
          </a:p>
          <a:p>
            <a:r>
              <a:rPr lang="en-US" smtClean="0"/>
              <a:t>Input argument based 	make general programs, and choose solver at runtime</a:t>
            </a:r>
          </a:p>
          <a:p>
            <a:r>
              <a:rPr lang="en-US" smtClean="0"/>
              <a:t>Own input arguments is supported</a:t>
            </a:r>
            <a:endParaRPr lang="nb-NO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076056" y="414908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petsc4py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4611216"/>
          </a:xfrm>
        </p:spPr>
        <p:txBody>
          <a:bodyPr/>
          <a:lstStyle/>
          <a:p>
            <a:r>
              <a:rPr lang="en-US" smtClean="0"/>
              <a:t>Python wrapper for PETSc</a:t>
            </a:r>
          </a:p>
          <a:p>
            <a:r>
              <a:rPr lang="en-US" smtClean="0"/>
              <a:t>Very similar syntax as PETSc, easily rewritten from C</a:t>
            </a:r>
          </a:p>
          <a:p>
            <a:r>
              <a:rPr lang="en-US" smtClean="0"/>
              <a:t>Very little documentation or tutorials</a:t>
            </a:r>
          </a:p>
          <a:p>
            <a:r>
              <a:rPr lang="en-US" smtClean="0"/>
              <a:t>Though documentation is lacking, the similarity to C lower the bar to used PETSc for people trying to avoid compiled code</a:t>
            </a:r>
            <a:endParaRPr lang="en-US" smtClean="0"/>
          </a:p>
          <a:p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4552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PETSc solvers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4611216"/>
          </a:xfrm>
        </p:spPr>
        <p:txBody>
          <a:bodyPr/>
          <a:lstStyle/>
          <a:p>
            <a:pPr eaLnBrk="1" hangingPunct="1"/>
            <a:r>
              <a:rPr lang="nb-NO" smtClean="0"/>
              <a:t>Some of the Preconditioners supported:</a:t>
            </a:r>
          </a:p>
          <a:p>
            <a:pPr lvl="1"/>
            <a:r>
              <a:rPr lang="nb-NO" smtClean="0"/>
              <a:t>Jacobi, ILU, ICC</a:t>
            </a:r>
          </a:p>
          <a:p>
            <a:r>
              <a:rPr lang="nb-NO" smtClean="0"/>
              <a:t>Direct solvers:</a:t>
            </a:r>
          </a:p>
          <a:p>
            <a:pPr lvl="1"/>
            <a:r>
              <a:rPr lang="nb-NO" smtClean="0"/>
              <a:t>LU, Cholesky</a:t>
            </a:r>
          </a:p>
          <a:p>
            <a:pPr eaLnBrk="1" hangingPunct="1"/>
            <a:r>
              <a:rPr lang="nb-NO" smtClean="0"/>
              <a:t>Krylov methods:</a:t>
            </a:r>
          </a:p>
          <a:p>
            <a:pPr lvl="1"/>
            <a:r>
              <a:rPr lang="nb-NO" smtClean="0"/>
              <a:t>Chebyshev, Gonjugate Gradients, Richardson</a:t>
            </a:r>
          </a:p>
          <a:p>
            <a:r>
              <a:rPr lang="nb-NO" smtClean="0"/>
              <a:t>Many more supported via external packages,</a:t>
            </a:r>
            <a:r>
              <a:rPr lang="nb-NO"/>
              <a:t> </a:t>
            </a:r>
            <a:r>
              <a:rPr lang="nb-NO" smtClean="0"/>
              <a:t>dependent on the data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805264"/>
            <a:ext cx="7733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Complete list:</a:t>
            </a:r>
          </a:p>
          <a:p>
            <a:r>
              <a:rPr lang="nb-NO" smtClean="0">
                <a:hlinkClick r:id="rId2"/>
              </a:rPr>
              <a:t>http</a:t>
            </a:r>
            <a:r>
              <a:rPr lang="nb-NO">
                <a:hlinkClick r:id="rId2"/>
              </a:rPr>
              <a:t>://www.mcs.anl.gov/petsc/documentation/linearsolvertable.html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7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Data structures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4611216"/>
          </a:xfrm>
        </p:spPr>
        <p:txBody>
          <a:bodyPr/>
          <a:lstStyle/>
          <a:p>
            <a:r>
              <a:rPr lang="nb-NO" smtClean="0"/>
              <a:t>Several data structures are supported:</a:t>
            </a:r>
          </a:p>
          <a:p>
            <a:pPr lvl="1"/>
            <a:r>
              <a:rPr lang="nb-NO" smtClean="0"/>
              <a:t>AIJ: sparse matrix for serial and MPI</a:t>
            </a:r>
          </a:p>
          <a:p>
            <a:pPr lvl="1"/>
            <a:r>
              <a:rPr lang="nb-NO" smtClean="0"/>
              <a:t>Dense</a:t>
            </a:r>
          </a:p>
          <a:p>
            <a:pPr lvl="1"/>
            <a:r>
              <a:rPr lang="nb-NO" smtClean="0"/>
              <a:t>Block</a:t>
            </a:r>
          </a:p>
          <a:p>
            <a:pPr lvl="1"/>
            <a:r>
              <a:rPr lang="nb-NO" smtClean="0"/>
              <a:t>Matfree </a:t>
            </a:r>
          </a:p>
          <a:p>
            <a:pPr lvl="1"/>
            <a:r>
              <a:rPr lang="nb-NO" smtClean="0"/>
              <a:t>+++</a:t>
            </a:r>
          </a:p>
          <a:p>
            <a:r>
              <a:rPr lang="nb-NO" smtClean="0"/>
              <a:t>Note that not all data structures are supported for all KSP methods</a:t>
            </a: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25352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8153400" cy="502568"/>
          </a:xfrm>
        </p:spPr>
        <p:txBody>
          <a:bodyPr/>
          <a:lstStyle/>
          <a:p>
            <a:pPr eaLnBrk="1" hangingPunct="1"/>
            <a:r>
              <a:rPr lang="nb-NO" smtClean="0"/>
              <a:t>Some commonly used PETSc functions</a:t>
            </a:r>
            <a:endParaRPr lang="nb-NO" smtClean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111742" cy="461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67544" y="6165304"/>
            <a:ext cx="8569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All of these have a similar Python binding with same name excluding ‘Mat’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3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502568"/>
          </a:xfrm>
        </p:spPr>
        <p:txBody>
          <a:bodyPr/>
          <a:lstStyle/>
          <a:p>
            <a:pPr eaLnBrk="1" hangingPunct="1"/>
            <a:r>
              <a:rPr lang="nb-NO" smtClean="0"/>
              <a:t>A typical solver function</a:t>
            </a:r>
            <a:endParaRPr lang="nb-NO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84784"/>
            <a:ext cx="7696200" cy="4611216"/>
          </a:xfrm>
        </p:spPr>
        <p:txBody>
          <a:bodyPr/>
          <a:lstStyle/>
          <a:p>
            <a:r>
              <a:rPr lang="nb-NO" smtClean="0"/>
              <a:t>Read input arguments</a:t>
            </a:r>
          </a:p>
          <a:p>
            <a:r>
              <a:rPr lang="nb-NO" smtClean="0"/>
              <a:t>Allocate and set up matrix</a:t>
            </a:r>
          </a:p>
          <a:p>
            <a:r>
              <a:rPr lang="nb-NO" smtClean="0"/>
              <a:t>Assemble matrix and get vectors</a:t>
            </a:r>
          </a:p>
          <a:p>
            <a:r>
              <a:rPr lang="nb-NO" smtClean="0"/>
              <a:t>Run solver loop, solving Ax=b</a:t>
            </a:r>
          </a:p>
        </p:txBody>
      </p:sp>
    </p:spTree>
    <p:extLst>
      <p:ext uri="{BB962C8B-B14F-4D97-AF65-F5344CB8AC3E}">
        <p14:creationId xmlns:p14="http://schemas.microsoft.com/office/powerpoint/2010/main" val="29448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-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mn-1</Template>
  <TotalTime>5617</TotalTime>
  <Words>1034</Words>
  <Application>Microsoft Office PowerPoint</Application>
  <PresentationFormat>On-screen Show (4:3)</PresentationFormat>
  <Paragraphs>151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mn-1</vt:lpstr>
      <vt:lpstr>INF5631</vt:lpstr>
      <vt:lpstr>Outline</vt:lpstr>
      <vt:lpstr>Motivation</vt:lpstr>
      <vt:lpstr>PETSc</vt:lpstr>
      <vt:lpstr>petsc4py</vt:lpstr>
      <vt:lpstr>PETSc solvers</vt:lpstr>
      <vt:lpstr>Data structures</vt:lpstr>
      <vt:lpstr>Some commonly used PETSc functions</vt:lpstr>
      <vt:lpstr>A typical solver function</vt:lpstr>
      <vt:lpstr>A typical solver function 1/2 (setup)</vt:lpstr>
      <vt:lpstr>A typical solver function 2/2 (solving)</vt:lpstr>
      <vt:lpstr>Distributed Arrays (DA) 1/3</vt:lpstr>
      <vt:lpstr>Distributed Arrays (DA) 2/3</vt:lpstr>
      <vt:lpstr>Distributed Arrays (DA) 3/3</vt:lpstr>
      <vt:lpstr>My experience</vt:lpstr>
      <vt:lpstr>PowerPoint Presentation</vt:lpstr>
      <vt:lpstr>A simple visualizer</vt:lpstr>
    </vt:vector>
  </TitlesOfParts>
  <Company>Universitetet i Oslo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INF5631</dc:title>
  <dc:creator>Espen Trondsen</dc:creator>
  <cp:lastModifiedBy>Espen Trondsen</cp:lastModifiedBy>
  <cp:revision>44</cp:revision>
  <dcterms:created xsi:type="dcterms:W3CDTF">2013-12-13T12:56:34Z</dcterms:created>
  <dcterms:modified xsi:type="dcterms:W3CDTF">2013-12-17T13:28:27Z</dcterms:modified>
</cp:coreProperties>
</file>