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4"/>
  </p:notesMasterIdLst>
  <p:handoutMasterIdLst>
    <p:handoutMasterId r:id="rId35"/>
  </p:handoutMasterIdLst>
  <p:sldIdLst>
    <p:sldId id="1319" r:id="rId6"/>
    <p:sldId id="1322" r:id="rId7"/>
    <p:sldId id="1476" r:id="rId8"/>
    <p:sldId id="1508" r:id="rId9"/>
    <p:sldId id="1507" r:id="rId10"/>
    <p:sldId id="1503" r:id="rId11"/>
    <p:sldId id="1504" r:id="rId12"/>
    <p:sldId id="1505" r:id="rId13"/>
    <p:sldId id="1506" r:id="rId14"/>
    <p:sldId id="1509" r:id="rId15"/>
    <p:sldId id="1477" r:id="rId16"/>
    <p:sldId id="1478" r:id="rId17"/>
    <p:sldId id="1479" r:id="rId18"/>
    <p:sldId id="1480" r:id="rId19"/>
    <p:sldId id="1481" r:id="rId20"/>
    <p:sldId id="1482" r:id="rId21"/>
    <p:sldId id="1483" r:id="rId22"/>
    <p:sldId id="1484" r:id="rId23"/>
    <p:sldId id="1485" r:id="rId24"/>
    <p:sldId id="1486" r:id="rId25"/>
    <p:sldId id="1487" r:id="rId26"/>
    <p:sldId id="1510" r:id="rId27"/>
    <p:sldId id="1511" r:id="rId28"/>
    <p:sldId id="1512" r:id="rId29"/>
    <p:sldId id="1514" r:id="rId30"/>
    <p:sldId id="1516" r:id="rId31"/>
    <p:sldId id="1517" r:id="rId32"/>
    <p:sldId id="1204" r:id="rId33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417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476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44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jiangxin (N)" initials="j(" lastIdx="6" clrIdx="3">
    <p:extLst>
      <p:ext uri="{19B8F6BF-5375-455C-9EA6-DF929625EA0E}">
        <p15:presenceInfo xmlns:p15="http://schemas.microsoft.com/office/powerpoint/2012/main" userId="S-1-5-21-147214757-305610072-1517763936-31077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7570" autoAdjust="0"/>
  </p:normalViewPr>
  <p:slideViewPr>
    <p:cSldViewPr showGuides="1">
      <p:cViewPr varScale="1">
        <p:scale>
          <a:sx n="112" d="100"/>
          <a:sy n="112" d="100"/>
        </p:scale>
        <p:origin x="1434" y="102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50" d="100"/>
          <a:sy n="50" d="100"/>
        </p:scale>
        <p:origin x="-2934" y="-24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  <p:sp>
        <p:nvSpPr>
          <p:cNvPr id="3" name="页眉占位符 2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9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00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8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80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9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3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33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14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9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90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75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4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61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786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1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409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24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90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7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95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4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2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38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9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325438"/>
            <a:ext cx="7632700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3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err="1" smtClean="0"/>
              <a:t>Tortoisegit</a:t>
            </a:r>
            <a:r>
              <a:rPr lang="zh-CN" altLang="en-US" dirty="0" smtClean="0"/>
              <a:t>使用指导</a:t>
            </a:r>
            <a:endParaRPr lang="zh-CN" altLang="en-US" dirty="0"/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单人使用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克隆</a:t>
            </a:r>
            <a:r>
              <a:rPr lang="zh-CN" altLang="en-US" dirty="0"/>
              <a:t>仓库</a:t>
            </a:r>
            <a:endParaRPr lang="en-US" altLang="zh-CN" dirty="0"/>
          </a:p>
          <a:p>
            <a:pPr lvl="1"/>
            <a:r>
              <a:rPr lang="zh-CN" altLang="en-US" dirty="0"/>
              <a:t>提交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本地更新远端代码</a:t>
            </a:r>
            <a:endParaRPr lang="en-US" altLang="zh-CN" dirty="0"/>
          </a:p>
          <a:p>
            <a:pPr lvl="1"/>
            <a:r>
              <a:rPr lang="zh-CN" altLang="en-US" dirty="0"/>
              <a:t>推送代码至远端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切换分支</a:t>
            </a:r>
            <a:endParaRPr lang="en-US" altLang="zh-CN" dirty="0"/>
          </a:p>
          <a:p>
            <a:pPr lvl="1"/>
            <a:r>
              <a:rPr lang="zh-CN" altLang="en-US" dirty="0"/>
              <a:t>合并代码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0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单人使用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克隆仓库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884363"/>
            <a:ext cx="3991277" cy="39385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 bwMode="auto">
          <a:xfrm>
            <a:off x="971600" y="2276872"/>
            <a:ext cx="1687021" cy="130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 anchor="ctr">
            <a:spAutoFit/>
          </a:bodyPr>
          <a:lstStyle/>
          <a:p>
            <a:pPr marL="0" lvl="1" defTabSz="1001649" eaLnBrk="0" hangingPunct="0"/>
            <a:r>
              <a:rPr lang="zh-CN" altLang="en-US" sz="1600" dirty="0">
                <a:latin typeface="+mn-ea"/>
                <a:ea typeface="+mn-ea"/>
              </a:rPr>
              <a:t>本地选定文件目录，右键空白处然后点击菜单中的</a:t>
            </a:r>
            <a:r>
              <a:rPr lang="en-US" altLang="zh-CN" sz="1600" dirty="0" err="1">
                <a:latin typeface="+mn-ea"/>
                <a:ea typeface="+mn-ea"/>
              </a:rPr>
              <a:t>Git</a:t>
            </a:r>
            <a:r>
              <a:rPr lang="en-US" altLang="zh-CN" sz="1600" dirty="0">
                <a:latin typeface="+mn-ea"/>
                <a:ea typeface="+mn-ea"/>
              </a:rPr>
              <a:t> clone</a:t>
            </a:r>
          </a:p>
          <a:p>
            <a:pPr algn="ctr" defTabSz="1001649" eaLnBrk="0" hangingPunct="0"/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克隆仓库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2" y="1850371"/>
            <a:ext cx="5040254" cy="35454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5014" y="2348880"/>
            <a:ext cx="27308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600" dirty="0" smtClean="0">
                <a:latin typeface="+mn-ea"/>
                <a:ea typeface="+mn-ea"/>
              </a:rPr>
              <a:t>在弹出界面，在</a:t>
            </a:r>
            <a:r>
              <a:rPr lang="en-US" altLang="zh-CN" sz="1600" dirty="0" smtClean="0">
                <a:latin typeface="+mn-ea"/>
                <a:ea typeface="+mn-ea"/>
              </a:rPr>
              <a:t>URL</a:t>
            </a:r>
            <a:r>
              <a:rPr lang="zh-CN" altLang="en-US" sz="1600" dirty="0" smtClean="0">
                <a:latin typeface="+mn-ea"/>
                <a:ea typeface="+mn-ea"/>
              </a:rPr>
              <a:t>中拷贝远端仓库的地址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7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提交文件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7603"/>
            <a:ext cx="2366813" cy="35765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650" y="2384884"/>
            <a:ext cx="2556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本地修改文件后在空白处点击右键，选择菜单项中的“</a:t>
            </a:r>
            <a:r>
              <a:rPr lang="en-US" altLang="zh-CN" sz="1600" dirty="0" err="1">
                <a:latin typeface="+mn-ea"/>
                <a:ea typeface="+mn-ea"/>
              </a:rPr>
              <a:t>Git</a:t>
            </a:r>
            <a:r>
              <a:rPr lang="en-US" altLang="zh-CN" sz="1600" dirty="0">
                <a:latin typeface="+mn-ea"/>
                <a:ea typeface="+mn-ea"/>
              </a:rPr>
              <a:t> Commit-&gt;master</a:t>
            </a:r>
            <a:r>
              <a:rPr lang="zh-CN" altLang="en-US" sz="1600" dirty="0">
                <a:latin typeface="+mn-ea"/>
                <a:ea typeface="+mn-ea"/>
              </a:rPr>
              <a:t>”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8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提交文件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39" y="1887012"/>
            <a:ext cx="3773760" cy="3677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2384884"/>
            <a:ext cx="1908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在弹出界面输入提交描述信息后点击“</a:t>
            </a:r>
            <a:r>
              <a:rPr lang="en-US" altLang="zh-CN" sz="1600" dirty="0">
                <a:latin typeface="+mn-ea"/>
                <a:ea typeface="+mn-ea"/>
              </a:rPr>
              <a:t>Commit</a:t>
            </a:r>
            <a:r>
              <a:rPr lang="zh-CN" altLang="en-US" sz="1600" dirty="0">
                <a:latin typeface="+mn-ea"/>
                <a:ea typeface="+mn-ea"/>
              </a:rPr>
              <a:t>”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送到远端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4" y="1855092"/>
            <a:ext cx="3775211" cy="3806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0728" y="2384884"/>
            <a:ext cx="1983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在仓库根目录下空白处点击右键，选择“</a:t>
            </a:r>
            <a:r>
              <a:rPr lang="en-US" altLang="zh-CN" sz="1600" dirty="0" err="1">
                <a:latin typeface="+mn-ea"/>
                <a:ea typeface="+mn-ea"/>
              </a:rPr>
              <a:t>Tortoisegit</a:t>
            </a:r>
            <a:r>
              <a:rPr lang="en-US" altLang="zh-CN" sz="1600" dirty="0">
                <a:latin typeface="+mn-ea"/>
                <a:ea typeface="+mn-ea"/>
              </a:rPr>
              <a:t>-&gt;push</a:t>
            </a:r>
            <a:r>
              <a:rPr lang="zh-CN" altLang="en-US" sz="1600" dirty="0">
                <a:latin typeface="+mn-ea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5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新建分支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61" y="1850800"/>
            <a:ext cx="4761489" cy="3959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650" y="2312876"/>
            <a:ext cx="2484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在仓库根目录下空白处点击右键，选择“</a:t>
            </a:r>
            <a:r>
              <a:rPr lang="en-US" altLang="zh-CN" sz="1600" dirty="0" err="1">
                <a:latin typeface="+mn-ea"/>
                <a:ea typeface="+mn-ea"/>
              </a:rPr>
              <a:t>Tortoisegit</a:t>
            </a:r>
            <a:r>
              <a:rPr lang="en-US" altLang="zh-CN" sz="1600" dirty="0">
                <a:latin typeface="+mn-ea"/>
                <a:ea typeface="+mn-ea"/>
              </a:rPr>
              <a:t>-&gt;Create branch</a:t>
            </a:r>
            <a:r>
              <a:rPr lang="zh-CN" altLang="en-US" sz="1600" dirty="0">
                <a:latin typeface="+mn-ea"/>
                <a:ea typeface="+mn-ea"/>
              </a:rPr>
              <a:t>”，输入分支名称并点击确定按钮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6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切换</a:t>
            </a:r>
            <a:r>
              <a:rPr lang="zh-CN" altLang="en-US" dirty="0" smtClean="0"/>
              <a:t>分支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863725"/>
            <a:ext cx="5403176" cy="3958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650" y="2384884"/>
            <a:ext cx="20881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在仓库根目录下空白处点击右键，选择“</a:t>
            </a:r>
            <a:r>
              <a:rPr lang="en-US" altLang="zh-CN" sz="1600" dirty="0" err="1">
                <a:latin typeface="+mn-ea"/>
                <a:ea typeface="+mn-ea"/>
              </a:rPr>
              <a:t>Tortoisegit</a:t>
            </a:r>
            <a:r>
              <a:rPr lang="en-US" altLang="zh-CN" sz="1600" dirty="0">
                <a:latin typeface="+mn-ea"/>
                <a:ea typeface="+mn-ea"/>
              </a:rPr>
              <a:t>-&gt;Switch/Checkout</a:t>
            </a:r>
            <a:r>
              <a:rPr lang="zh-CN" altLang="en-US" sz="1600" dirty="0">
                <a:latin typeface="+mn-ea"/>
                <a:ea typeface="+mn-ea"/>
              </a:rPr>
              <a:t>”，选择需要切换的分支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1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合并代码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93" y="1852276"/>
            <a:ext cx="4352057" cy="4171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9612" y="2276872"/>
            <a:ext cx="1800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在</a:t>
            </a:r>
            <a:r>
              <a:rPr lang="en-US" altLang="zh-CN" sz="1600" dirty="0">
                <a:latin typeface="+mn-ea"/>
                <a:ea typeface="+mn-ea"/>
              </a:rPr>
              <a:t>feature</a:t>
            </a:r>
            <a:r>
              <a:rPr lang="zh-CN" altLang="en-US" sz="1600" dirty="0">
                <a:latin typeface="+mn-ea"/>
                <a:ea typeface="+mn-ea"/>
              </a:rPr>
              <a:t>分支上修改内容后并提交</a:t>
            </a:r>
            <a:r>
              <a:rPr lang="en-US" altLang="zh-CN" sz="1600" dirty="0">
                <a:latin typeface="+mn-ea"/>
                <a:ea typeface="+mn-ea"/>
              </a:rPr>
              <a:t>——</a:t>
            </a:r>
            <a:r>
              <a:rPr lang="zh-CN" altLang="en-US" sz="1600" dirty="0">
                <a:latin typeface="+mn-ea"/>
                <a:ea typeface="+mn-ea"/>
              </a:rPr>
              <a:t>在仓库根目录下空白处点击右键，选择“</a:t>
            </a:r>
            <a:r>
              <a:rPr lang="en-US" altLang="zh-CN" sz="1600" dirty="0" err="1">
                <a:latin typeface="+mn-ea"/>
                <a:ea typeface="+mn-ea"/>
              </a:rPr>
              <a:t>Git</a:t>
            </a:r>
            <a:r>
              <a:rPr lang="en-US" altLang="zh-CN" sz="1600" dirty="0">
                <a:latin typeface="+mn-ea"/>
                <a:ea typeface="+mn-ea"/>
              </a:rPr>
              <a:t> Commit-&gt;feature</a:t>
            </a:r>
            <a:r>
              <a:rPr lang="zh-CN" altLang="en-US" sz="1600" dirty="0">
                <a:latin typeface="+mn-ea"/>
                <a:ea typeface="+mn-ea"/>
              </a:rPr>
              <a:t>”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5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合并代码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872117"/>
            <a:ext cx="5073818" cy="37171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5596" y="2312876"/>
            <a:ext cx="21602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提交成功后切换到</a:t>
            </a:r>
            <a:r>
              <a:rPr lang="en-US" altLang="zh-CN" sz="1600" dirty="0">
                <a:latin typeface="+mn-ea"/>
                <a:ea typeface="+mn-ea"/>
              </a:rPr>
              <a:t>master</a:t>
            </a:r>
            <a:r>
              <a:rPr lang="zh-CN" altLang="en-US" sz="1600" dirty="0">
                <a:latin typeface="+mn-ea"/>
                <a:ea typeface="+mn-ea"/>
              </a:rPr>
              <a:t>分支，然后在仓库根目录下空白处点击右键，选择“</a:t>
            </a:r>
            <a:r>
              <a:rPr lang="en-US" altLang="zh-CN" sz="1600" dirty="0" err="1">
                <a:latin typeface="+mn-ea"/>
                <a:ea typeface="+mn-ea"/>
              </a:rPr>
              <a:t>Tortoisegit</a:t>
            </a:r>
            <a:r>
              <a:rPr lang="en-US" altLang="zh-CN" sz="1600" dirty="0">
                <a:latin typeface="+mn-ea"/>
                <a:ea typeface="+mn-ea"/>
              </a:rPr>
              <a:t>-&gt;Merge</a:t>
            </a:r>
            <a:r>
              <a:rPr lang="zh-CN" altLang="en-US" sz="1600" dirty="0">
                <a:latin typeface="+mn-ea"/>
                <a:ea typeface="+mn-ea"/>
              </a:rPr>
              <a:t>”，在弹出页面选择</a:t>
            </a:r>
            <a:r>
              <a:rPr lang="en-US" altLang="zh-CN" sz="1600" dirty="0">
                <a:latin typeface="+mn-ea"/>
                <a:ea typeface="+mn-ea"/>
              </a:rPr>
              <a:t>feature</a:t>
            </a:r>
            <a:r>
              <a:rPr lang="zh-CN" altLang="en-US" sz="1600" dirty="0">
                <a:latin typeface="+mn-ea"/>
                <a:ea typeface="+mn-ea"/>
              </a:rPr>
              <a:t>分支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9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推荐工具及安装</a:t>
            </a:r>
            <a:endParaRPr lang="en-US" altLang="zh-CN" dirty="0" smtClean="0"/>
          </a:p>
          <a:p>
            <a:r>
              <a:rPr lang="zh-CN" altLang="en-US" dirty="0" smtClean="0"/>
              <a:t>使用前准备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人使用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人协同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查看日志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903833"/>
            <a:ext cx="4441666" cy="39191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7605" y="2276872"/>
            <a:ext cx="1800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Master</a:t>
            </a:r>
            <a:r>
              <a:rPr lang="zh-CN" altLang="en-US" sz="1600" dirty="0">
                <a:latin typeface="+mn-ea"/>
                <a:ea typeface="+mn-ea"/>
              </a:rPr>
              <a:t>分支未推送到远端时显示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1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单人使用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查看日志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1880741"/>
            <a:ext cx="4156695" cy="36869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601" y="2276872"/>
            <a:ext cx="1620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Master</a:t>
            </a:r>
            <a:r>
              <a:rPr lang="zh-CN" altLang="en-US" sz="1600" dirty="0">
                <a:latin typeface="+mn-ea"/>
                <a:ea typeface="+mn-ea"/>
              </a:rPr>
              <a:t>分支推送到远端后显示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5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多</a:t>
            </a:r>
            <a:r>
              <a:rPr lang="zh-CN" altLang="en-US" sz="3200" dirty="0" smtClean="0"/>
              <a:t>人</a:t>
            </a:r>
            <a:r>
              <a:rPr lang="zh-CN" altLang="en-US" sz="3200" dirty="0"/>
              <a:t>协同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权限管理（添加成员）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合并冲突及解决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多</a:t>
            </a:r>
            <a:r>
              <a:rPr lang="zh-CN" altLang="en-US" sz="3200" dirty="0" smtClean="0"/>
              <a:t>人</a:t>
            </a:r>
            <a:r>
              <a:rPr lang="zh-CN" altLang="en-US" sz="3200" dirty="0"/>
              <a:t>协同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650" y="1628775"/>
            <a:ext cx="2052154" cy="4194175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权限管理（添加成员）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3470499"/>
            <a:ext cx="4928640" cy="1674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96" y="1850319"/>
            <a:ext cx="491953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多</a:t>
            </a:r>
            <a:r>
              <a:rPr lang="zh-CN" altLang="en-US" sz="3200" dirty="0" smtClean="0"/>
              <a:t>人</a:t>
            </a:r>
            <a:r>
              <a:rPr lang="zh-CN" altLang="en-US" sz="3200" dirty="0"/>
              <a:t>协同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650" y="1628775"/>
            <a:ext cx="2628218" cy="4194175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pPr lvl="2"/>
            <a:r>
              <a:rPr lang="zh-CN" altLang="en-US" sz="1600" dirty="0">
                <a:latin typeface="+mn-ea"/>
              </a:rPr>
              <a:t>主干</a:t>
            </a:r>
            <a:r>
              <a:rPr lang="zh-CN" altLang="en-US" sz="1600" dirty="0" smtClean="0">
                <a:latin typeface="+mn-ea"/>
              </a:rPr>
              <a:t>分支：</a:t>
            </a:r>
            <a:r>
              <a:rPr lang="en-US" altLang="zh-CN" sz="1600" dirty="0" smtClean="0">
                <a:latin typeface="+mn-ea"/>
              </a:rPr>
              <a:t>master</a:t>
            </a:r>
          </a:p>
          <a:p>
            <a:pPr lvl="2"/>
            <a:r>
              <a:rPr lang="zh-CN" altLang="en-US" sz="1600" dirty="0" smtClean="0">
                <a:latin typeface="+mn-ea"/>
              </a:rPr>
              <a:t>开发分支：</a:t>
            </a:r>
            <a:r>
              <a:rPr lang="en-US" altLang="zh-CN" sz="1600" dirty="0" smtClean="0">
                <a:latin typeface="+mn-ea"/>
              </a:rPr>
              <a:t>develop</a:t>
            </a:r>
          </a:p>
          <a:p>
            <a:pPr lvl="2"/>
            <a:r>
              <a:rPr lang="zh-CN" altLang="en-US" sz="1600" dirty="0" smtClean="0">
                <a:latin typeface="+mn-ea"/>
              </a:rPr>
              <a:t>个人开发分支：</a:t>
            </a:r>
            <a:r>
              <a:rPr lang="en-US" altLang="zh-CN" sz="1600" dirty="0" err="1" smtClean="0">
                <a:latin typeface="+mn-ea"/>
              </a:rPr>
              <a:t>featureXX</a:t>
            </a:r>
            <a:endParaRPr lang="en-US" altLang="zh-CN" sz="1600" dirty="0">
              <a:latin typeface="+mn-ea"/>
            </a:endParaRPr>
          </a:p>
          <a:p>
            <a:pPr marL="801687" lvl="2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2467" y="3580198"/>
            <a:ext cx="3493372" cy="9773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git</a:t>
            </a:r>
            <a:r>
              <a:rPr lang="en-US" altLang="zh-CN" sz="1000" dirty="0"/>
              <a:t> checkout –b </a:t>
            </a:r>
            <a:r>
              <a:rPr lang="en-US" altLang="zh-CN" sz="1000" dirty="0" err="1"/>
              <a:t>featureA</a:t>
            </a:r>
            <a:r>
              <a:rPr lang="en-US" altLang="zh-CN" sz="1000" dirty="0"/>
              <a:t> develop</a:t>
            </a:r>
            <a:endParaRPr lang="zh-CN" altLang="zh-CN" sz="1000" dirty="0"/>
          </a:p>
          <a:p>
            <a:r>
              <a:rPr lang="en-US" altLang="zh-CN" sz="1000" dirty="0"/>
              <a:t>vim App.java</a:t>
            </a:r>
            <a:endParaRPr lang="zh-CN" altLang="zh-CN" sz="1000" dirty="0"/>
          </a:p>
          <a:p>
            <a:r>
              <a:rPr lang="en-US" altLang="zh-CN" sz="1000" dirty="0" err="1"/>
              <a:t>git</a:t>
            </a:r>
            <a:r>
              <a:rPr lang="en-US" altLang="zh-CN" sz="1000" dirty="0"/>
              <a:t> status</a:t>
            </a:r>
            <a:endParaRPr lang="zh-CN" altLang="zh-CN" sz="1000" dirty="0"/>
          </a:p>
          <a:p>
            <a:r>
              <a:rPr lang="en-US" altLang="zh-CN" sz="1000" dirty="0" err="1"/>
              <a:t>git</a:t>
            </a:r>
            <a:r>
              <a:rPr lang="en-US" altLang="zh-CN" sz="1000" dirty="0"/>
              <a:t> add .</a:t>
            </a:r>
            <a:endParaRPr lang="zh-CN" altLang="zh-CN" sz="1000" dirty="0"/>
          </a:p>
          <a:p>
            <a:r>
              <a:rPr lang="en-US" altLang="zh-CN" sz="1000" dirty="0" err="1"/>
              <a:t>git</a:t>
            </a:r>
            <a:r>
              <a:rPr lang="en-US" altLang="zh-CN" sz="1000" dirty="0"/>
              <a:t> commit –m “add feature A”</a:t>
            </a:r>
            <a:endParaRPr lang="zh-CN" altLang="zh-CN" sz="1000" dirty="0"/>
          </a:p>
          <a:p>
            <a:r>
              <a:rPr lang="en-US" altLang="zh-CN" sz="1000" dirty="0" err="1"/>
              <a:t>git</a:t>
            </a:r>
            <a:r>
              <a:rPr lang="en-US" altLang="zh-CN" sz="1000" dirty="0"/>
              <a:t> push origin </a:t>
            </a:r>
            <a:r>
              <a:rPr lang="en-US" altLang="zh-CN" sz="1000" dirty="0" err="1"/>
              <a:t>featureA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844719" y="5103157"/>
            <a:ext cx="3493372" cy="97736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 err="1"/>
              <a:t>git</a:t>
            </a:r>
            <a:r>
              <a:rPr lang="en-US" altLang="zh-CN" dirty="0"/>
              <a:t> checkout –b </a:t>
            </a:r>
            <a:r>
              <a:rPr lang="en-US" altLang="zh-CN" dirty="0" err="1"/>
              <a:t>featureB</a:t>
            </a:r>
            <a:r>
              <a:rPr lang="en-US" altLang="zh-CN" dirty="0"/>
              <a:t> develop</a:t>
            </a:r>
            <a:endParaRPr lang="zh-CN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特性开发，分支提交，本地合并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develop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pull origin develop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 err="1"/>
              <a:t>featureB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develop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3943123" y="3895999"/>
            <a:ext cx="125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3123" y="5334270"/>
            <a:ext cx="125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B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8375" y="2487684"/>
            <a:ext cx="125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分支示意图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19" y="1498264"/>
            <a:ext cx="3640311" cy="1748560"/>
          </a:xfrm>
          <a:prstGeom prst="rect">
            <a:avLst/>
          </a:prstGeom>
          <a:ln>
            <a:noFill/>
            <a:prstDash val="dash"/>
          </a:ln>
        </p:spPr>
      </p:pic>
    </p:spTree>
    <p:extLst>
      <p:ext uri="{BB962C8B-B14F-4D97-AF65-F5344CB8AC3E}">
        <p14:creationId xmlns:p14="http://schemas.microsoft.com/office/powerpoint/2010/main" val="2863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多人协同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628775"/>
            <a:ext cx="2268178" cy="4194175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仓库网络图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分支合并情况及提交记录</a:t>
            </a:r>
            <a:endParaRPr lang="zh-CN" altLang="en-US" sz="1600" dirty="0">
              <a:latin typeface="+mn-ea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4294967295"/>
          </p:nvPr>
        </p:nvSpPr>
        <p:spPr>
          <a:xfrm>
            <a:off x="70469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1" t="30704" r="38049"/>
          <a:stretch/>
        </p:blipFill>
        <p:spPr>
          <a:xfrm>
            <a:off x="4203752" y="2276872"/>
            <a:ext cx="4254448" cy="3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/>
              <a:t>多人协同</a:t>
            </a:r>
            <a:endParaRPr lang="zh-CN" altLang="en-US" sz="3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2843671" cy="3924300"/>
          </a:xfrm>
        </p:spPr>
        <p:txBody>
          <a:bodyPr/>
          <a:lstStyle/>
          <a:p>
            <a:r>
              <a:rPr lang="zh-CN" altLang="en-US" sz="2000" dirty="0" smtClean="0"/>
              <a:t>合并冲突</a:t>
            </a:r>
            <a:endParaRPr lang="en-US" altLang="zh-CN" sz="2000" dirty="0"/>
          </a:p>
          <a:p>
            <a:pPr lvl="1"/>
            <a:r>
              <a:rPr lang="zh-CN" altLang="en-US" sz="1800" dirty="0" smtClean="0">
                <a:latin typeface="+mn-ea"/>
              </a:rPr>
              <a:t>类型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：修改</a:t>
            </a:r>
            <a:r>
              <a:rPr lang="zh-CN" altLang="en-US" sz="1800" dirty="0">
                <a:latin typeface="+mn-ea"/>
              </a:rPr>
              <a:t>了同一个文件的同</a:t>
            </a:r>
            <a:r>
              <a:rPr lang="zh-CN" altLang="en-US" sz="1800" dirty="0" smtClean="0">
                <a:latin typeface="+mn-ea"/>
              </a:rPr>
              <a:t>一行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解决方法：确认正确的修改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示例：命令行解决</a:t>
            </a: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400" dirty="0" smtClean="0">
              <a:latin typeface="+mn-ea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4294967295"/>
          </p:nvPr>
        </p:nvSpPr>
        <p:spPr>
          <a:xfrm>
            <a:off x="70469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16" y="1736812"/>
            <a:ext cx="5024739" cy="12639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16" y="3526914"/>
            <a:ext cx="5024739" cy="661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312" y="4714834"/>
            <a:ext cx="5040344" cy="4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/>
              <a:t>多</a:t>
            </a:r>
            <a:r>
              <a:rPr lang="zh-CN" altLang="en-US" sz="3000" dirty="0" smtClean="0"/>
              <a:t>人协同</a:t>
            </a:r>
            <a:endParaRPr lang="zh-CN" altLang="en-US" sz="3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2699655" cy="3924300"/>
          </a:xfrm>
        </p:spPr>
        <p:txBody>
          <a:bodyPr/>
          <a:lstStyle/>
          <a:p>
            <a:r>
              <a:rPr lang="zh-CN" altLang="en-US" sz="2000" dirty="0" smtClean="0"/>
              <a:t>合并冲突</a:t>
            </a:r>
            <a:endParaRPr lang="en-US" altLang="zh-CN" sz="2000" dirty="0"/>
          </a:p>
          <a:p>
            <a:pPr lvl="1"/>
            <a:r>
              <a:rPr lang="zh-CN" altLang="en-US" sz="1800" dirty="0" smtClean="0">
                <a:latin typeface="+mn-ea"/>
              </a:rPr>
              <a:t>类型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：文件</a:t>
            </a:r>
            <a:r>
              <a:rPr lang="zh-CN" altLang="en-US" sz="1800" dirty="0">
                <a:latin typeface="+mn-ea"/>
              </a:rPr>
              <a:t>被重命名为不同的</a:t>
            </a:r>
            <a:r>
              <a:rPr lang="zh-CN" altLang="en-US" sz="1800" dirty="0" smtClean="0">
                <a:latin typeface="+mn-ea"/>
              </a:rPr>
              <a:t>名字（树冲突）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解决办法：确认哪个名字是正确的，删除错误的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示例：命令行解决</a:t>
            </a:r>
            <a:endParaRPr lang="en-US" altLang="zh-CN" sz="1600" dirty="0" smtClean="0">
              <a:latin typeface="+mn-ea"/>
            </a:endParaRPr>
          </a:p>
          <a:p>
            <a:pPr marL="401637" lvl="1" indent="0">
              <a:buNone/>
            </a:pPr>
            <a:endParaRPr lang="en-US" altLang="zh-CN" sz="1800" dirty="0" smtClean="0">
              <a:latin typeface="+mn-ea"/>
            </a:endParaRPr>
          </a:p>
          <a:p>
            <a:pPr marL="801687" lvl="2" indent="0">
              <a:buNone/>
            </a:pP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4294967295"/>
          </p:nvPr>
        </p:nvSpPr>
        <p:spPr>
          <a:xfrm>
            <a:off x="70469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1988840"/>
            <a:ext cx="4471074" cy="7560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40" y="3152423"/>
            <a:ext cx="4486422" cy="6512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940" y="4223773"/>
            <a:ext cx="4441555" cy="3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推荐工具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Tortoisegit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使用前准备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配置个人信息（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生成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端添加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9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使用前准备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9" y="2276872"/>
            <a:ext cx="16561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、在</a:t>
            </a:r>
            <a:r>
              <a:rPr lang="zh-CN" altLang="en-US" sz="1600" dirty="0">
                <a:latin typeface="+mn-ea"/>
                <a:ea typeface="+mn-ea"/>
              </a:rPr>
              <a:t>“开始”菜单，选择“</a:t>
            </a:r>
            <a:r>
              <a:rPr lang="en-US" altLang="zh-CN" sz="1600" dirty="0" err="1">
                <a:latin typeface="+mn-ea"/>
                <a:ea typeface="+mn-ea"/>
              </a:rPr>
              <a:t>TortoiseGit</a:t>
            </a:r>
            <a:r>
              <a:rPr lang="en-US" altLang="zh-CN" sz="1600" dirty="0">
                <a:latin typeface="+mn-ea"/>
                <a:ea typeface="+mn-ea"/>
              </a:rPr>
              <a:t> &gt; </a:t>
            </a:r>
            <a:r>
              <a:rPr lang="en-US" altLang="zh-CN" sz="1600" dirty="0" err="1">
                <a:latin typeface="+mn-ea"/>
                <a:ea typeface="+mn-ea"/>
              </a:rPr>
              <a:t>PuttyGen</a:t>
            </a:r>
            <a:r>
              <a:rPr lang="en-US" altLang="zh-CN" sz="1600" dirty="0">
                <a:solidFill>
                  <a:srgbClr val="6F7479"/>
                </a:solidFill>
                <a:latin typeface="+mn-ea"/>
                <a:ea typeface="+mn-ea"/>
              </a:rPr>
              <a:t>”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58" y="1880392"/>
            <a:ext cx="5489331" cy="2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使用前准备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2348880"/>
            <a:ext cx="24842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、单击</a:t>
            </a:r>
            <a:r>
              <a:rPr lang="zh-CN" altLang="en-US" sz="1600" dirty="0">
                <a:latin typeface="+mn-ea"/>
                <a:ea typeface="+mn-ea"/>
              </a:rPr>
              <a:t>“</a:t>
            </a:r>
            <a:r>
              <a:rPr lang="en-US" altLang="zh-CN" sz="1600" dirty="0">
                <a:latin typeface="+mn-ea"/>
                <a:ea typeface="+mn-ea"/>
              </a:rPr>
              <a:t>Generate”</a:t>
            </a:r>
            <a:r>
              <a:rPr lang="zh-CN" altLang="en-US" sz="1600" dirty="0">
                <a:latin typeface="+mn-ea"/>
                <a:ea typeface="+mn-ea"/>
              </a:rPr>
              <a:t>按钮，在图中红色方框的区域内不停的移动鼠标，即可生成密钥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52" y="1828763"/>
            <a:ext cx="4284047" cy="42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使用前准备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2348880"/>
            <a:ext cx="2484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6F7479"/>
                </a:solidFill>
                <a:latin typeface="+mn-ea"/>
                <a:ea typeface="+mn-ea"/>
              </a:rPr>
              <a:t>3</a:t>
            </a:r>
            <a:r>
              <a:rPr lang="zh-CN" altLang="en-US" sz="1600" dirty="0" smtClean="0">
                <a:solidFill>
                  <a:srgbClr val="6F7479"/>
                </a:solidFill>
                <a:latin typeface="+mn-ea"/>
                <a:ea typeface="+mn-ea"/>
              </a:rPr>
              <a:t>、</a:t>
            </a:r>
            <a:r>
              <a:rPr lang="zh-CN" altLang="en-US" sz="1600" dirty="0">
                <a:latin typeface="+mn-ea"/>
                <a:ea typeface="+mn-ea"/>
              </a:rPr>
              <a:t>单击“</a:t>
            </a:r>
            <a:r>
              <a:rPr lang="en-US" altLang="zh-CN" sz="1600" dirty="0">
                <a:latin typeface="+mn-ea"/>
                <a:ea typeface="+mn-ea"/>
              </a:rPr>
              <a:t>Save private key”</a:t>
            </a:r>
            <a:r>
              <a:rPr lang="zh-CN" altLang="en-US" sz="1600" dirty="0">
                <a:latin typeface="+mn-ea"/>
                <a:ea typeface="+mn-ea"/>
              </a:rPr>
              <a:t>按钮，把生成的密钥保存为</a:t>
            </a:r>
            <a:r>
              <a:rPr lang="en-US" altLang="zh-CN" sz="1600" dirty="0">
                <a:latin typeface="+mn-ea"/>
                <a:ea typeface="+mn-ea"/>
              </a:rPr>
              <a:t>PPK</a:t>
            </a:r>
            <a:r>
              <a:rPr lang="zh-CN" altLang="en-US" sz="1600" dirty="0">
                <a:latin typeface="+mn-ea"/>
                <a:ea typeface="+mn-ea"/>
              </a:rPr>
              <a:t>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10" y="1868695"/>
            <a:ext cx="4249340" cy="40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使用前准备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2348880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F7479"/>
                </a:solidFill>
                <a:latin typeface="+mn-ea"/>
                <a:ea typeface="+mn-ea"/>
              </a:rPr>
              <a:t>4</a:t>
            </a:r>
            <a:r>
              <a:rPr lang="zh-CN" altLang="en-US" sz="1600" dirty="0" smtClean="0">
                <a:solidFill>
                  <a:srgbClr val="6F7479"/>
                </a:solidFill>
                <a:latin typeface="+mn-ea"/>
                <a:ea typeface="+mn-ea"/>
              </a:rPr>
              <a:t>、</a:t>
            </a:r>
            <a:r>
              <a:rPr lang="zh-CN" altLang="en-US" sz="1600" dirty="0">
                <a:latin typeface="+mn-ea"/>
                <a:ea typeface="+mn-ea"/>
              </a:rPr>
              <a:t>单击“是</a:t>
            </a:r>
            <a:r>
              <a:rPr lang="en-US" altLang="zh-CN" sz="1600" dirty="0">
                <a:latin typeface="+mn-ea"/>
                <a:ea typeface="+mn-ea"/>
              </a:rPr>
              <a:t>(Y)”</a:t>
            </a:r>
            <a:r>
              <a:rPr lang="zh-CN" altLang="en-US" sz="1600" dirty="0">
                <a:latin typeface="+mn-ea"/>
                <a:ea typeface="+mn-ea"/>
              </a:rPr>
              <a:t>确定生成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69" y="1846427"/>
            <a:ext cx="4688088" cy="19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使用前准备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361113" y="6489700"/>
            <a:ext cx="2097087" cy="4556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23488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6F7479"/>
                </a:solidFill>
                <a:latin typeface="+mn-ea"/>
                <a:ea typeface="+mn-ea"/>
              </a:rPr>
              <a:t>5</a:t>
            </a:r>
            <a:r>
              <a:rPr lang="zh-CN" altLang="en-US" sz="1600" dirty="0" smtClean="0">
                <a:solidFill>
                  <a:srgbClr val="6F7479"/>
                </a:solidFill>
                <a:latin typeface="+mn-ea"/>
                <a:ea typeface="+mn-ea"/>
              </a:rPr>
              <a:t>、</a:t>
            </a:r>
            <a:r>
              <a:rPr lang="zh-CN" altLang="en-US" sz="1600" dirty="0">
                <a:latin typeface="+mn-ea"/>
                <a:ea typeface="+mn-ea"/>
              </a:rPr>
              <a:t>保存到用户的个人账户公私钥目录下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67" y="1857347"/>
            <a:ext cx="5772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1327E0-7EF6-4DE7-A686-D5CF0A9FB3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63855</TotalTime>
  <Words>983</Words>
  <Application>Microsoft Office PowerPoint</Application>
  <PresentationFormat>全屏显示(4:3)</PresentationFormat>
  <Paragraphs>141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FrutigerNext LT Light</vt:lpstr>
      <vt:lpstr>FrutigerNext LT Medium</vt:lpstr>
      <vt:lpstr>MS PGothic</vt:lpstr>
      <vt:lpstr>黑体</vt:lpstr>
      <vt:lpstr>华文细黑</vt:lpstr>
      <vt:lpstr>宋体</vt:lpstr>
      <vt:lpstr>Arial</vt:lpstr>
      <vt:lpstr>FrutigerNext LT Regular</vt:lpstr>
      <vt:lpstr>Times New Roman</vt:lpstr>
      <vt:lpstr>Wingdings</vt:lpstr>
      <vt:lpstr>1#UC&amp;C母版初稿</vt:lpstr>
      <vt:lpstr>End</vt:lpstr>
      <vt:lpstr>Tortoisegit使用指导</vt:lpstr>
      <vt:lpstr>PowerPoint 演示文稿</vt:lpstr>
      <vt:lpstr>推荐工具——Tortoisegit</vt:lpstr>
      <vt:lpstr>使用前准备</vt:lpstr>
      <vt:lpstr>使用前准备</vt:lpstr>
      <vt:lpstr>使用前准备</vt:lpstr>
      <vt:lpstr>使用前准备</vt:lpstr>
      <vt:lpstr>使用前准备</vt:lpstr>
      <vt:lpstr>使用前准备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单人使用</vt:lpstr>
      <vt:lpstr>多人协同</vt:lpstr>
      <vt:lpstr>多人协同</vt:lpstr>
      <vt:lpstr>多人协同</vt:lpstr>
      <vt:lpstr>多人协同</vt:lpstr>
      <vt:lpstr>多人协同</vt:lpstr>
      <vt:lpstr>多人协同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Lvshaowei</cp:lastModifiedBy>
  <cp:revision>2458</cp:revision>
  <dcterms:created xsi:type="dcterms:W3CDTF">2003-08-21T06:48:56Z</dcterms:created>
  <dcterms:modified xsi:type="dcterms:W3CDTF">2018-02-12T08:23:47Z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(3)HAXZh3mumbFTvzBFAJKThU5ZiMAvrydbH0xGFOjw7eySahJC10uI4ocidC3MYW+y5qYYM69m
0/odF1zud7IO/ToPUnZAksGfOyE6yNvmWnI56OCpzyUEscUjvrmuSo06sOlUpq4o6VpGZ89d
9qGagJ7TA80euJNAUBI2+RgmZSY5CSxFYL1YIyi1AY0UuIka9YDaKfms4Wi3OW7YFkuivfk7
F4tysbtRO4rd9sT3Ws</vt:lpwstr>
  </property>
  <property fmtid="{D5CDD505-2E9C-101B-9397-08002B2CF9AE}" pid="18" name="_2015_ms_pID_7253431">
    <vt:lpwstr>eaz8PjQCXANEbQvDZjny/TFK7ZdjrmbaH1dJs9tr8j3ISMYR0bcNl5
ZfXAL7kLh4MNBa1CZHj4b9GAi25MJOr+zxuYX4xIDtRcAMIfboFEd/MVr/yA0px3hNFgA2BK
dTqJ7xu54u/OaLqkt9wYv/lAPViJ01qZ8XnDd0uf+TcDRs/n7cd2w01c8JBDVJiHMBruLoiT
cwHkLyzBFZGzKccesq5WZ1a1Kz9AcxGhMAp8</vt:lpwstr>
  </property>
  <property fmtid="{D5CDD505-2E9C-101B-9397-08002B2CF9AE}" pid="19" name="_2015_ms_pID_7253432">
    <vt:lpwstr>b3BW9So8wF0sK9KzECNv9xiz+16P9+UhO1Uy
+tSwESfV1TP3U+CiqetObVud2IVoKQ==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1518423535</vt:lpwstr>
  </property>
</Properties>
</file>