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AVswLR1Se6yI+z86yus0GvT4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igilent.com/reference/programmable-logic/pynq-z1/reference-manual" TargetMode="External"/><Relationship Id="rId4" Type="http://schemas.openxmlformats.org/officeDocument/2006/relationships/hyperlink" Target="https://docs.amd.com/r/2024.1-English/ug1399-vitis-hls/pragma-HLS-expression_balance" TargetMode="External"/><Relationship Id="rId5" Type="http://schemas.openxmlformats.org/officeDocument/2006/relationships/hyperlink" Target="http://venividiwiki.ee.virginia.edu/mediawiki/index.php/ToolsXilinxLabsRTLHLSAES" TargetMode="External"/><Relationship Id="rId6" Type="http://schemas.openxmlformats.org/officeDocument/2006/relationships/hyperlink" Target="http://venividiwiki.ee.virginia.edu/mediawiki/index.php/ToolsXilinxLabsRTLHLSIP" TargetMode="External"/><Relationship Id="rId7" Type="http://schemas.openxmlformats.org/officeDocument/2006/relationships/hyperlink" Target="https://github.com/Xilinx/PYNQ/blob/master/boards/Pynq-Z1/base/vivado/constraints/base.xdc" TargetMode="External"/><Relationship Id="rId8" Type="http://schemas.openxmlformats.org/officeDocument/2006/relationships/hyperlink" Target="https://testprotect.com/appendix/AEScal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5400000">
            <a:off x="-1336136" y="1336710"/>
            <a:ext cx="6858000" cy="418458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5400000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0"/>
                </a:srgbClr>
              </a:gs>
              <a:gs pos="100000">
                <a:srgbClr val="4F81BD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5400000">
            <a:off x="833933" y="3515977"/>
            <a:ext cx="2501979" cy="4182060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5400000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10980"/>
                </a:srgbClr>
              </a:gs>
              <a:gs pos="100000">
                <a:srgbClr val="4F81BD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0">
                <a:srgbClr val="4F81BD">
                  <a:alpha val="0"/>
                </a:srgbClr>
              </a:gs>
              <a:gs pos="39000">
                <a:srgbClr val="4F81BD">
                  <a:alpha val="0"/>
                </a:srgbClr>
              </a:gs>
              <a:gs pos="100000">
                <a:srgbClr val="93B3D7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495025" y="1266475"/>
            <a:ext cx="34578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</a:rPr>
              <a:t>Encrypted Radio Communication Using FPGAs</a:t>
            </a:r>
            <a:br>
              <a:rPr lang="en-US" sz="2500">
                <a:solidFill>
                  <a:srgbClr val="FFFFFF"/>
                </a:solidFill>
              </a:rPr>
            </a:br>
            <a:r>
              <a:rPr lang="en-US" sz="1000">
                <a:solidFill>
                  <a:srgbClr val="FFFFFF"/>
                </a:solidFill>
              </a:rPr>
              <a:t>Github Repo Link: https://github.com/hplp/2025-fpga-design-projects-EncryptedRadio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95031" y="2869441"/>
            <a:ext cx="1927840" cy="137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Alex Clunan, Bobby Downey</a:t>
            </a:r>
            <a:endParaRPr/>
          </a:p>
        </p:txBody>
      </p:sp>
      <p:pic>
        <p:nvPicPr>
          <p:cNvPr descr="A red circuit board with wires and wires&#10;&#10;AI-generated content may be incorrect." id="92" name="Google Shape;92;p1"/>
          <p:cNvPicPr preferRelativeResize="0"/>
          <p:nvPr/>
        </p:nvPicPr>
        <p:blipFill rotWithShape="1">
          <a:blip r:embed="rId3">
            <a:alphaModFix/>
          </a:blip>
          <a:srcRect b="0" l="6922" r="8816" t="0"/>
          <a:stretch/>
        </p:blipFill>
        <p:spPr>
          <a:xfrm rot="5400000">
            <a:off x="4312278" y="1303655"/>
            <a:ext cx="4725683" cy="42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>
            <p:ph type="title"/>
          </p:nvPr>
        </p:nvSpPr>
        <p:spPr>
          <a:xfrm>
            <a:off x="479913" y="3969856"/>
            <a:ext cx="31128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Serial Communication Pipeline: Send</a:t>
            </a:r>
            <a:endParaRPr/>
          </a:p>
        </p:txBody>
      </p:sp>
      <p:pic>
        <p:nvPicPr>
          <p:cNvPr descr="A computer screen with text&#10;&#10;AI-generated content may be incorrect.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064" y="457200"/>
            <a:ext cx="51138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3934800" y="3680577"/>
            <a:ext cx="4676400" cy="2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Text is received from PC’s serial terminal</a:t>
            </a:r>
            <a:endParaRPr sz="1600"/>
          </a:p>
          <a:p>
            <a:pPr indent="-2730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/>
              <a:t>“\n” is the send character</a:t>
            </a:r>
            <a:endParaRPr sz="1600"/>
          </a:p>
          <a:p>
            <a:pPr indent="-368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Input data ⇒ 16-byte buffer</a:t>
            </a:r>
            <a:endParaRPr sz="1600"/>
          </a:p>
          <a:p>
            <a:pPr indent="-3683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AES Encryption</a:t>
            </a:r>
            <a:endParaRPr sz="1600"/>
          </a:p>
          <a:p>
            <a:pPr indent="-3111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/>
              <a:t>Buffer</a:t>
            </a:r>
            <a:r>
              <a:rPr lang="en-US" sz="1600"/>
              <a:t> is encrypted using AES-128 via the hardware peripheral</a:t>
            </a:r>
            <a:endParaRPr sz="1600"/>
          </a:p>
          <a:p>
            <a:pPr indent="-3683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/>
              <a:t>UART Transmission to HC-12 Radio</a:t>
            </a:r>
            <a:endParaRPr sz="1600"/>
          </a:p>
          <a:p>
            <a:pPr indent="-3111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-US" sz="1600"/>
              <a:t>The encrypted 16-byte block is sent to the radio via UART</a:t>
            </a:r>
            <a:endParaRPr sz="1600"/>
          </a:p>
          <a:p>
            <a:pPr indent="-3302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Steps 3-5 Repeat until all data is sent</a:t>
            </a:r>
            <a:endParaRPr sz="1600"/>
          </a:p>
        </p:txBody>
      </p:sp>
      <p:sp>
        <p:nvSpPr>
          <p:cNvPr id="187" name="Google Shape;187;p10"/>
          <p:cNvSpPr/>
          <p:nvPr/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30980"/>
                </a:srgbClr>
              </a:gs>
              <a:gs pos="19000">
                <a:srgbClr val="000000">
                  <a:alpha val="30980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 txBox="1"/>
          <p:nvPr>
            <p:ph type="title"/>
          </p:nvPr>
        </p:nvSpPr>
        <p:spPr>
          <a:xfrm>
            <a:off x="614238" y="4230093"/>
            <a:ext cx="3112935" cy="1800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Serial Communication Pipeline: Receive</a:t>
            </a:r>
            <a:endParaRPr/>
          </a:p>
        </p:txBody>
      </p:sp>
      <p:pic>
        <p:nvPicPr>
          <p:cNvPr descr="A computer screen with text&#10;&#10;AI-generated content may be incorrect."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44" y="679139"/>
            <a:ext cx="8354833" cy="301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3934811" y="4230094"/>
            <a:ext cx="4676451" cy="18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UART Reception</a:t>
            </a:r>
            <a:endParaRPr/>
          </a:p>
          <a:p>
            <a:pPr indent="-285750" lvl="1" marL="74295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16 bytes are received from the radio over UART to decrypted buffer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AES Decryption</a:t>
            </a:r>
            <a:endParaRPr/>
          </a:p>
          <a:p>
            <a:pPr indent="-285750" lvl="1" marL="74295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The encrypted block is decrypted back into plaintext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Display to Terminal</a:t>
            </a:r>
            <a:endParaRPr/>
          </a:p>
          <a:p>
            <a:pPr indent="-285750" lvl="1" marL="74295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The decrypted message is printed to the serial terminal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30980"/>
                </a:srgbClr>
              </a:gs>
              <a:gs pos="19000">
                <a:srgbClr val="000000">
                  <a:alpha val="30980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204" name="Google Shape;20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42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Digilent PYNQ-Z1 Manual</a:t>
            </a:r>
            <a:endParaRPr sz="1500"/>
          </a:p>
          <a:p>
            <a:pPr indent="-285750" lvl="1" marL="742950" rtl="0" algn="l">
              <a:lnSpc>
                <a:spcPct val="104266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 </a:t>
            </a:r>
            <a:r>
              <a:rPr b="0" i="0" lang="en-US" sz="1500" u="sng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https://digilent.com/reference/programmable-logic/pynq-z1/reference-manual</a:t>
            </a:r>
            <a:r>
              <a:rPr b="0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500"/>
          </a:p>
          <a:p>
            <a:pPr indent="-342900" lvl="0" marL="3429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AMD Vitis HLS Documentation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b="0" i="0" lang="en-US" sz="1500" u="sng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https://docs.amd.com/r/2024.1-English/ug1399-vitis-hls/pragma-HLS-expression_balance</a:t>
            </a:r>
            <a:r>
              <a:rPr b="0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UVA Wiki for HLS &amp; IP Labs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467886"/>
              </a:buClr>
              <a:buSzPts val="1500"/>
              <a:buChar char="–"/>
            </a:pPr>
            <a:r>
              <a:rPr b="0" i="0" lang="en-US" sz="1500" u="sng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http://venividiwiki.ee.virginia.edu/mediawiki/index.php/ToolsXilinxLabsRTLHLSAES</a:t>
            </a:r>
            <a:r>
              <a:rPr b="0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467886"/>
              </a:buClr>
              <a:buSzPts val="1500"/>
              <a:buChar char="–"/>
            </a:pPr>
            <a:r>
              <a:rPr b="0" i="0" lang="en-US" sz="1500" u="sng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http://venividiwiki.ee.virginia.edu/mediawiki/index.php/ToolsXilinxLabsRTLHLSIP</a:t>
            </a:r>
            <a:r>
              <a:rPr b="0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GitHub PYNQ Resources: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467886"/>
              </a:buClr>
              <a:buSzPts val="1500"/>
              <a:buChar char="–"/>
            </a:pPr>
            <a:r>
              <a:rPr b="0" i="0" lang="en-US" sz="1500" u="sng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https://github.com/Xilinx/PYNQ/blob/master/boards/Pynq-Z1/base/vivado/constraints/base.xdc</a:t>
            </a:r>
            <a:r>
              <a:rPr b="0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AES Calculator for test verification</a:t>
            </a:r>
            <a:endParaRPr sz="1500"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467886"/>
              </a:buClr>
              <a:buSzPts val="1500"/>
              <a:buChar char="–"/>
            </a:pPr>
            <a:r>
              <a:rPr b="0" i="0" lang="en-US" sz="1500" u="sng" strike="noStrike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https://testprotect.com/appendix/AEScalc</a:t>
            </a:r>
            <a:r>
              <a:rPr b="0" i="0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5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0713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99" name="Google Shape;99;p2"/>
            <p:cNvSpPr/>
            <p:nvPr/>
          </p:nvSpPr>
          <p:spPr>
            <a:xfrm flipH="1" rot="10800000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5686"/>
                  </a:srgbClr>
                </a:gs>
                <a:gs pos="100000">
                  <a:srgbClr val="366092"/>
                </a:gs>
              </a:gsLst>
              <a:lin ang="8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0">
                  <a:srgbClr val="4F81BD">
                    <a:alpha val="0"/>
                  </a:srgbClr>
                </a:gs>
                <a:gs pos="45000">
                  <a:srgbClr val="4F81BD">
                    <a:alpha val="0"/>
                  </a:srgbClr>
                </a:gs>
                <a:gs pos="99000">
                  <a:srgbClr val="000000">
                    <a:alpha val="73725"/>
                  </a:srgbClr>
                </a:gs>
                <a:gs pos="100000">
                  <a:srgbClr val="000000">
                    <a:alpha val="73725"/>
                  </a:srgbClr>
                </a:gs>
              </a:gsLst>
              <a:lin ang="11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rgbClr val="4F81BD">
                    <a:alpha val="16862"/>
                  </a:srgbClr>
                </a:gs>
                <a:gs pos="74000">
                  <a:srgbClr val="244061">
                    <a:alpha val="0"/>
                  </a:srgbClr>
                </a:gs>
                <a:gs pos="100000">
                  <a:srgbClr val="244061">
                    <a:alpha val="0"/>
                  </a:srgbClr>
                </a:gs>
              </a:gsLst>
              <a:lin ang="14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>
            <p:ph type="title"/>
          </p:nvPr>
        </p:nvSpPr>
        <p:spPr>
          <a:xfrm>
            <a:off x="1028698" y="319314"/>
            <a:ext cx="7108033" cy="103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Project Overview</a:t>
            </a:r>
            <a:endParaRPr/>
          </a:p>
        </p:txBody>
      </p:sp>
      <p:pic>
        <p:nvPicPr>
          <p:cNvPr descr="A small blue circuit board and a spring&#10;&#10;AI-generated content may be incorrect.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281" y="1786111"/>
            <a:ext cx="2617365" cy="261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28700" y="4315151"/>
            <a:ext cx="71223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Used existing C code to </a:t>
            </a:r>
            <a:r>
              <a:rPr lang="en-US" sz="1600"/>
              <a:t>generate</a:t>
            </a:r>
            <a:r>
              <a:rPr lang="en-US" sz="1600"/>
              <a:t> an AES encryption/decryption IP block using Vitis HLS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Created a block design with the AES and UARTLite IP Blocks connected to the ZYNQ Processing System using AXI4-Lite</a:t>
            </a: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Interfaced HC-12 Transceivers with the PYNQ-Z1 board, using IO ports connected to the UARTLite interface</a:t>
            </a: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Hardware Platforms: PYNQ-Z1 FPGA Board, HC-12 Radio Module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Software Tools: Vitis HLS, Vivado, Vitis IDE</a:t>
            </a:r>
            <a:endParaRPr sz="1600"/>
          </a:p>
        </p:txBody>
      </p:sp>
      <p:pic>
        <p:nvPicPr>
          <p:cNvPr id="105" name="Google Shape;105;p2" title="HC-12_botto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825" y="2569413"/>
            <a:ext cx="3398700" cy="126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614238" y="4230093"/>
            <a:ext cx="3112935" cy="1800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AES Encryption Overview 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585" y="457200"/>
            <a:ext cx="6458551" cy="34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3934811" y="4230094"/>
            <a:ext cx="4676451" cy="18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Function: AES_Encrypt(plaintext, expandedKey, Nr, ciphertext)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 sz="1100"/>
              <a:t>1. Copy input to state (16 bytes from plaintext)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 sz="1100"/>
              <a:t>2. Initial Round: AddRoundKey(state, expandedKey + 0)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 sz="1100"/>
              <a:t>3. Main Rounds (Nr iterations):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SubBytes(state)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ShiftRows(state)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MixColumns(state) (not in final round)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/>
              <a:t>AddRoundKey(state, expandedKey + round_offset)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</a:pPr>
            <a:r>
              <a:rPr lang="en-US" sz="1100"/>
              <a:t>4. Final state written to ciphertext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30980"/>
                </a:srgbClr>
              </a:gs>
              <a:gs pos="19000">
                <a:srgbClr val="000000">
                  <a:alpha val="30980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628650" y="566928"/>
            <a:ext cx="3429000" cy="1161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/>
              <a:t>AES Encryption: Important Functions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628650" y="2057399"/>
            <a:ext cx="2730776" cy="394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SubBytes(state): Applies non-linear substitution using the S-box to protect against cryptanalysis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ShiftRows(state): Cyclically shifts rows of the state for diffusion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MixColumns(state): Applies matrix multiplication in GF(2^8) for diffusion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AddRoundKey(state, roundKey): XORs the state with the round key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652" y="2903949"/>
            <a:ext cx="2432371" cy="303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851" y="1818655"/>
            <a:ext cx="2991074" cy="239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4851" y="4388913"/>
            <a:ext cx="2980998" cy="84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8652" y="1894767"/>
            <a:ext cx="2408125" cy="82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630936" y="6112341"/>
            <a:ext cx="787984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>
            <a:off x="2315718" y="4388904"/>
            <a:ext cx="54864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614238" y="4230093"/>
            <a:ext cx="3112935" cy="1800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Design and Verification in Vitis HLS</a:t>
            </a:r>
            <a:endParaRPr sz="3500"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44" y="1568694"/>
            <a:ext cx="8354833" cy="12323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3934811" y="4230094"/>
            <a:ext cx="4676451" cy="1421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Used Vitis HLS to verify AES Encryption module logic in C++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Simulated software behavior before hardware implementation</a:t>
            </a:r>
            <a:endParaRPr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Exported design to IP Block</a:t>
            </a:r>
            <a:endParaRPr sz="1700"/>
          </a:p>
        </p:txBody>
      </p:sp>
      <p:sp>
        <p:nvSpPr>
          <p:cNvPr id="137" name="Google Shape;137;p5"/>
          <p:cNvSpPr/>
          <p:nvPr/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30980"/>
                </a:srgbClr>
              </a:gs>
              <a:gs pos="19000">
                <a:srgbClr val="000000">
                  <a:alpha val="30980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444" y="3133818"/>
            <a:ext cx="4597636" cy="5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614238" y="4230093"/>
            <a:ext cx="3112935" cy="1800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Vivado Block Design Integration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44" y="910751"/>
            <a:ext cx="8354833" cy="254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934811" y="4230094"/>
            <a:ext cx="4676451" cy="18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Imported HLS-generated IP into Vivado</a:t>
            </a:r>
            <a:endParaRPr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Connected ARM PS, AES hardware, UARTLite, and AXI interconnects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Ensured proper memory mapping and IO interfacing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0">
                <a:srgbClr val="000000">
                  <a:alpha val="30980"/>
                </a:srgbClr>
              </a:gs>
              <a:gs pos="19000">
                <a:srgbClr val="000000">
                  <a:alpha val="30980"/>
                </a:srgbClr>
              </a:gs>
              <a:gs pos="99000">
                <a:schemeClr val="accent1"/>
              </a:gs>
              <a:gs pos="100000">
                <a:schemeClr val="accent1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-423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441756" y="502400"/>
            <a:ext cx="2525379" cy="1818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Hardware Verification in Vitis IDE</a:t>
            </a:r>
            <a:endParaRPr/>
          </a:p>
        </p:txBody>
      </p:sp>
      <p:pic>
        <p:nvPicPr>
          <p:cNvPr descr="A screenshot of a computer&#10;&#10;AI-generated content may be incorrect." id="156" name="Google Shape;156;p7"/>
          <p:cNvPicPr preferRelativeResize="0"/>
          <p:nvPr/>
        </p:nvPicPr>
        <p:blipFill rotWithShape="1">
          <a:blip r:embed="rId3">
            <a:alphaModFix/>
          </a:blip>
          <a:srcRect b="15376" l="0" r="0" t="0"/>
          <a:stretch/>
        </p:blipFill>
        <p:spPr>
          <a:xfrm>
            <a:off x="3416425" y="0"/>
            <a:ext cx="5727576" cy="28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0" y="2762729"/>
            <a:ext cx="9144000" cy="64008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8" l="12220" r="3556" t="0"/>
          <a:stretch/>
        </p:blipFill>
        <p:spPr>
          <a:xfrm>
            <a:off x="20" y="2826737"/>
            <a:ext cx="3424313" cy="403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4087224" y="3455208"/>
            <a:ext cx="4306824" cy="2344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Exported .xsa (Xilinx Support Archive) file to Vitis IDE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Determined the base addresseses of AES hardware peripheral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Data 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Data Out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Expanded Key</a:t>
            </a:r>
            <a:endParaRPr sz="1400"/>
          </a:p>
          <a:p>
            <a:pPr indent="-285750" lvl="1" marL="7429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AXI4-Lite</a:t>
            </a:r>
            <a:endParaRPr sz="1400"/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Hardcoded the expanded key from the Vitis HLS test 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 rot="5400000">
            <a:off x="11429" y="3404996"/>
            <a:ext cx="6858002" cy="48006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 rot="-5400000">
            <a:off x="-1395957" y="1404392"/>
            <a:ext cx="6858000" cy="40492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19100" sx="94000" rotWithShape="0" algn="l" dist="152400" sy="9400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>
            <p:ph type="title"/>
          </p:nvPr>
        </p:nvSpPr>
        <p:spPr>
          <a:xfrm>
            <a:off x="569214" y="785366"/>
            <a:ext cx="3051791" cy="207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UART and AES Code Implementation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8" y="2771336"/>
            <a:ext cx="3989529" cy="1436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572000" y="785366"/>
            <a:ext cx="4247322" cy="5310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Included: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xil_io.h: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provides low-level memory-mapped I/O functions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Used for directly reading from or writing to peripherals registers via base addresses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xparameters.h: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Contains all hardware base addresses and configuration macros generated by the Vivado hardware design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Allows software to communicate with the hardware peripherals by referencing their configured memory-mapped addresses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xuartlite.h: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Provides functions to interface with the UARTLite peripheral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Useful for communication with external devices like radios or terminals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Configured UARTLite instance and AES address maps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/>
              <a:t>Implemented read/write buffer functions for MMIO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852297" y="502021"/>
            <a:ext cx="3719703" cy="1642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AES Encryption/Decryption Functions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852297" y="2418408"/>
            <a:ext cx="3719703" cy="3522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AES_Encrypt 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US" sz="1700"/>
              <a:t>sets mode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US" sz="1700"/>
              <a:t>inputs data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US" sz="1700"/>
              <a:t>starts encryption </a:t>
            </a:r>
            <a:endParaRPr sz="1700"/>
          </a:p>
          <a:p>
            <a:pPr indent="-27940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-US" sz="1700"/>
              <a:t>polls for completion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AES_Decrypt reverses the process with inverse mode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Used expanded key consistent with HLS to verify ciphertext</a:t>
            </a:r>
            <a:endParaRPr/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4331" y="1603304"/>
            <a:ext cx="3900767" cy="32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/>
          <p:nvPr/>
        </p:nvSpPr>
        <p:spPr>
          <a:xfrm flipH="1" rot="10800000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6609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Bob Downey</dc:creator>
</cp:coreProperties>
</file>