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5" r:id="rId8"/>
    <p:sldId id="261" r:id="rId9"/>
    <p:sldId id="270" r:id="rId10"/>
    <p:sldId id="271" r:id="rId11"/>
    <p:sldId id="268" r:id="rId12"/>
    <p:sldId id="269" r:id="rId13"/>
    <p:sldId id="272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4565-55FF-81CA-0D2E-180EC81C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73868-FD4E-5EC5-3ABD-6290298D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EA1C4-8C1C-674E-E9F1-C59D08CC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102F5-FE17-AFBB-06E6-5FCA389A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7F9F4-D3EE-CB41-BA0F-5E152CE3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0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15011-31D2-8F2A-5E3F-EFE76019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B9DD9-164A-CA3F-8DD5-92ADDEDE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E8948-A8F0-21F8-8C68-1DFD32C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579BA-4FEE-9026-DAF9-3AA034A5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C180B-DC15-0614-C1DA-0C761BE3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A1AA54-857C-D812-E739-D361FEE8A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AE8BD-0D11-D610-B77C-1B42C9961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42505-0494-4BE2-FC8B-CA92AB11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BE63C-E415-6F7B-6189-9011992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FB98E-B78A-3900-5589-C7D1E458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0EA87-8459-157F-8C00-0B0420BA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4B38C-C39D-8E7E-49B5-31AEFA04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BA7B5-E347-BAE0-C144-725A446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B74CF-BCE7-FD33-BF38-562F75A5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2D250-B8C2-886F-29FE-AD5F835E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A3A57-6588-83FB-F8AF-A9DDE0D6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10230-DB52-9086-B841-35A471F6A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27FF4-DAB9-CBE3-1CA7-A13A4798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56D5D-1BBA-834D-2314-70A63BDD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2151A-FB0D-133C-DDF5-6970E660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763F4-29FE-6F9C-EAD3-665DE506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D256-5490-3C07-603D-DBD88BCD4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4315C-9EDC-A31E-7D8F-2D4D4C78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A6122-4D15-AEE8-E884-7F4DC896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30B9C-C437-D1EC-EDB1-68FC57BC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6328C-9B39-36A8-8365-9C585D7A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07030-0F3A-CA24-25CE-947C0BA9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346C8-A4BC-7AF4-5964-45B212BA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B026-763F-8B12-02BD-B453F6B5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4A783-EDFC-050C-1D83-705D2A7E3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0E56D6-B9A5-366E-E37A-9EA5CB4FC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A3F79B-3A69-0409-A2EA-F48F468D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73762F-F7FF-B982-B366-BB5DE1B7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78C4A-3A9D-4D69-5AEE-0692921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0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01DAA-EF81-966B-071A-9ED90096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5F8CE2-5459-82E3-23D1-97A54D53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04CB4-9654-39B3-6D3A-E6B1E6DB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AAE16-9754-02EA-DC78-91E16479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2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6DA138-EE3B-25FC-DE65-B3D985F5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03AC9F-1CD8-FDFD-D8FD-ADD4E8EC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CF7595-E0DF-EC4C-9B24-95D704E2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3617-1366-12EC-417D-276A9DCF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07D5-9C76-613A-75A2-7C7F3F89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2F149-3DB1-594E-2C03-2138F3DE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BA29B-28AD-850D-36A6-117698B2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CC84B-2D5C-4160-D1EF-EDAB57B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3EB9F-D817-EA65-8B1A-947D909A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F0CA-34D5-B958-AF6E-19AA0239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50CE17-50BB-530F-78EA-79F57C44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5D2BB-0673-2CC4-6F8B-687A97FE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2C788-95C5-E048-62EE-8EDEEC40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9E996-C621-D109-77A3-16488289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30129-CCBF-D0A9-952E-A299BBA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139D19-D44E-660D-73B4-38E3E85D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5B1CC-D1A3-C34B-CB55-6F4DDC6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8BDB-648A-8F85-2674-E82C36C4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66A40-0E88-4C95-9E31-D7A9A1C1186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46F2C-83F0-E5A5-5681-4A52F465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EC3E4-E11B-DE8C-BE53-1AA80FCB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77012-B2BE-405D-9469-486AA466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08C83-D66D-CDD7-1DE5-D5E24E03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46964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LeNet-5 Models for Handwriting Recognition Based on Pynq-Z1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5BBD9-6501-5255-3D59-C0B966D8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110"/>
            <a:ext cx="9144000" cy="1655762"/>
          </a:xfrm>
        </p:spPr>
        <p:txBody>
          <a:bodyPr/>
          <a:lstStyle/>
          <a:p>
            <a:r>
              <a:rPr lang="en-US" altLang="zh-CN" dirty="0"/>
              <a:t>Presented by: </a:t>
            </a:r>
            <a:r>
              <a:rPr lang="en-US" altLang="zh-CN" dirty="0" err="1"/>
              <a:t>Longhao</a:t>
            </a:r>
            <a:r>
              <a:rPr lang="en-US" altLang="zh-CN" dirty="0"/>
              <a:t> Tan, Mohamed </a:t>
            </a:r>
            <a:r>
              <a:rPr lang="en-US" altLang="zh-CN" dirty="0" err="1"/>
              <a:t>Tajudeen</a:t>
            </a:r>
            <a:r>
              <a:rPr lang="en-US" altLang="zh-CN" dirty="0"/>
              <a:t> </a:t>
            </a:r>
            <a:r>
              <a:rPr lang="en-US" altLang="zh-CN" dirty="0" err="1"/>
              <a:t>Sunaideen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97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5D6E4-7372-1586-D2D1-6BFE0150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265C7-B431-3C75-3E24-025B6D53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Deployment: without acceleration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9EBD4D-5538-6F8A-D843-5C669C0B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7" y="2500770"/>
            <a:ext cx="10849525" cy="29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B4366-E222-3097-49AE-FF92193E7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084A1-BEF7-E8D7-E210-85231F8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187695" cy="1325563"/>
          </a:xfrm>
        </p:spPr>
        <p:txBody>
          <a:bodyPr/>
          <a:lstStyle/>
          <a:p>
            <a:r>
              <a:rPr lang="en-US" altLang="zh-CN" dirty="0"/>
              <a:t>Model Deployment: with acceleration 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A4C31D-8647-8ED9-D5B1-559BA8A4C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849" y="1690688"/>
            <a:ext cx="8282168" cy="4351338"/>
          </a:xfrm>
        </p:spPr>
      </p:pic>
    </p:spTree>
    <p:extLst>
      <p:ext uri="{BB962C8B-B14F-4D97-AF65-F5344CB8AC3E}">
        <p14:creationId xmlns:p14="http://schemas.microsoft.com/office/powerpoint/2010/main" val="172030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4CED-67F8-0A8E-DA18-FED5A67E4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9D0C-4688-B3AD-BDF6-0912463C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Deployment: with acceleration         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D9F9B-F117-F2B3-19F7-DB51A1A8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Pre-designed </a:t>
            </a:r>
            <a:r>
              <a:rPr lang="en-US" altLang="zh-CN" dirty="0" err="1"/>
              <a:t>tcl</a:t>
            </a:r>
            <a:r>
              <a:rPr lang="en-US" altLang="zh-CN" dirty="0"/>
              <a:t> file is used by </a:t>
            </a:r>
            <a:r>
              <a:rPr lang="en-US" altLang="zh-CN" dirty="0" err="1"/>
              <a:t>Vivado</a:t>
            </a:r>
            <a:r>
              <a:rPr lang="en-US" altLang="zh-CN" dirty="0"/>
              <a:t> HLS for scripting and automating FPGA design workflows. Then run Synthesis, Implementation and Bitstream Generation to generate a bitstream file to configure FPGA.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C23E7D-3A2B-8E9F-8396-70AE2C05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87" y="3386167"/>
            <a:ext cx="7301568" cy="33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6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A253C-F148-844C-1542-6E11032CE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0D820-167C-C8BF-31DD-F2201EF9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Deployment: with acceleration    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46F446-D68F-2E68-B4C9-B1F4C27C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14" y="1690688"/>
            <a:ext cx="7447292" cy="43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8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368A-0254-734F-538E-06777CBC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E997-9904-CD33-1AC1-74AF073E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3884"/>
          </a:xfrm>
        </p:spPr>
        <p:txBody>
          <a:bodyPr>
            <a:normAutofit/>
          </a:bodyPr>
          <a:lstStyle/>
          <a:p>
            <a:r>
              <a:rPr lang="en-US" altLang="zh-CN" dirty="0"/>
              <a:t>Quantized deep learning LeNet-5 model has the potential to be deployed on edge devices and finish handwriting recognition tasks with high efficiency and accuracy.</a:t>
            </a:r>
          </a:p>
          <a:p>
            <a:r>
              <a:rPr lang="en-US" altLang="zh-CN" dirty="0"/>
              <a:t>Only relying on the processor of PYNQ, the performance is limited.</a:t>
            </a:r>
          </a:p>
          <a:p>
            <a:r>
              <a:rPr lang="en-US" altLang="zh-CN" dirty="0"/>
              <a:t>The inference time decreases a lot with good designation of FPGA.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D6C55-DC65-19F0-9C2D-A8FFE2D8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390" y="2766218"/>
            <a:ext cx="1715219" cy="1325563"/>
          </a:xfrm>
        </p:spPr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8CB8D-927E-313B-D780-015FB67D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FBDC4-FAEE-4C43-9365-561FC7FB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460DC-9A61-FC64-48D4-0A404C8A8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2171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This project involves deploying the LeNet-5 CNN on the PYNQ-Z1 platform, utilizing its FPGA capabilities to achieve efficient hardware-accelerated inference with improved performance for edge AI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05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57DA5-20D4-B7B7-0945-23E999CE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78C9E-11A4-D17E-CA66-6B8DC4E3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07"/>
            <a:ext cx="10515600" cy="4351338"/>
          </a:xfrm>
        </p:spPr>
        <p:txBody>
          <a:bodyPr/>
          <a:lstStyle/>
          <a:p>
            <a:r>
              <a:rPr lang="en-US" altLang="zh-CN" dirty="0"/>
              <a:t>Exploration of Edge AI: Pynq-z1 is a resource limited device. Running LeNet-5 model on edge devices can demonstrate the  potential of deploying deep learning model on limited devices.</a:t>
            </a:r>
          </a:p>
          <a:p>
            <a:r>
              <a:rPr lang="en-US" altLang="zh-CN" dirty="0"/>
              <a:t>Hardware Acceleration: Leveraging the FPGA capabilities of the PYNQ-Z1 enables full utilization of hardware acceleration, enhancing performance and scalability for AI applications.</a:t>
            </a:r>
          </a:p>
          <a:p>
            <a:r>
              <a:rPr lang="en-US" altLang="zh-CN" dirty="0"/>
              <a:t>Provides a practical case to use FPGA to accelerate the machine learning model on edge devices, combining the software with hardware for embedded AI systems.</a:t>
            </a:r>
          </a:p>
        </p:txBody>
      </p:sp>
    </p:spTree>
    <p:extLst>
      <p:ext uri="{BB962C8B-B14F-4D97-AF65-F5344CB8AC3E}">
        <p14:creationId xmlns:p14="http://schemas.microsoft.com/office/powerpoint/2010/main" val="93910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2CCA-0989-7C79-F06F-E38FAEF3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01C1D-B5F8-9A1D-A99C-6E32B747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Deployment: Train and quantize LeNet-5 model with MNIST dataset to fit the constraints of the PYNQ-Z1 and deploy the optimized model on it.</a:t>
            </a:r>
          </a:p>
          <a:p>
            <a:r>
              <a:rPr lang="en-US" altLang="zh-CN" dirty="0"/>
              <a:t>FPGA Acceleration Design: Implement a hardware pipeline that accelerates LeNet-5’s operations by using FPGA resources.</a:t>
            </a:r>
          </a:p>
          <a:p>
            <a:r>
              <a:rPr lang="en-US" altLang="zh-CN" dirty="0"/>
              <a:t>Verification: Evaluate the deployed model’s accuracy, inference time on the PYNQ-Z1.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9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30103-7382-0E07-2B6E-32691B28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78B78-BA46-E19E-C147-DE62815F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Training LeNet-5 model with MNIST training dataset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C5573B-451E-2D83-AD24-957E3C1A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193"/>
            <a:ext cx="8667184" cy="29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CD5E-3CAD-0889-4B78-243916A2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50680-7AAD-B304-DDB2-4999D1B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3A6C4-8E16-C919-03CE-94A5D746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Quantize model with part of  test datasets in MNIST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5D8834-0C39-BDC2-712A-02E57628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11846"/>
            <a:ext cx="9410613" cy="20343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8C2EEC-1175-9651-2827-1C1D073F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24413"/>
            <a:ext cx="69342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991D9-8316-B23F-29CD-1CC2D1B9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C4F2C-C88B-1153-E8FB-A6075CF1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BA64D-DCFD-5DED-3ED3-256BEED0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Inference time testing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A452A-0EAA-6769-FA38-647EC66F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325019"/>
            <a:ext cx="8496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A67D5F-91AF-631A-6A0E-2277FE09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Model Deployment</a:t>
            </a:r>
            <a:endParaRPr lang="zh-CN" alt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7854D-D4DD-A041-44EF-718904BF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75" y="2367887"/>
            <a:ext cx="5017484" cy="38710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Main steps for preparation: </a:t>
            </a:r>
          </a:p>
          <a:p>
            <a:pPr marL="514350" indent="-514350">
              <a:buAutoNum type="alphaLcPeriod"/>
            </a:pPr>
            <a:r>
              <a:rPr lang="en-US" altLang="zh-CN" sz="2000" dirty="0"/>
              <a:t>Flash the PYNQ-Z1 image onto a Micro SD card</a:t>
            </a:r>
          </a:p>
          <a:p>
            <a:pPr marL="514350" indent="-514350">
              <a:buAutoNum type="alphaLcPeriod"/>
            </a:pPr>
            <a:r>
              <a:rPr lang="en-US" altLang="zh-CN" sz="2000" dirty="0"/>
              <a:t>Connect cable and run PYNQ-Z1</a:t>
            </a:r>
          </a:p>
          <a:p>
            <a:pPr marL="514350" indent="-514350">
              <a:buAutoNum type="alphaLcPeriod"/>
            </a:pPr>
            <a:r>
              <a:rPr lang="en-US" altLang="zh-CN" sz="2000" dirty="0"/>
              <a:t>Open </a:t>
            </a:r>
            <a:r>
              <a:rPr lang="en-US" altLang="zh-CN" sz="2000" dirty="0" err="1"/>
              <a:t>Jupyter</a:t>
            </a:r>
            <a:r>
              <a:rPr lang="en-US" altLang="zh-CN" sz="2000" dirty="0"/>
              <a:t> notebook in 192.168.2.99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altLang="zh-CN" sz="2000" dirty="0"/>
              <a:t>Upload and install required dependencies such as suitable version of NumPy and </a:t>
            </a:r>
            <a:r>
              <a:rPr lang="en-US" altLang="zh-CN" sz="2000" dirty="0" err="1"/>
              <a:t>tflite_runtime</a:t>
            </a:r>
            <a:r>
              <a:rPr lang="en-US" altLang="zh-CN" sz="2000" dirty="0"/>
              <a:t> framework</a:t>
            </a:r>
          </a:p>
          <a:p>
            <a:pPr marL="514350" indent="-514350">
              <a:buAutoNum type="alphaLcPeriod"/>
            </a:pPr>
            <a:r>
              <a:rPr lang="en-US" altLang="zh-CN" sz="2000" dirty="0"/>
              <a:t>Upload MNIST test dataset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3140B7-24ED-1759-8E0B-884BCBA6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7E96E-1E84-C6B1-BB08-DF87D4641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C2A38-7EEE-9F94-9DF5-CF197E90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Deployment: without acceleration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BD0F2C-9A6B-E6A4-70F8-EF443451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832"/>
            <a:ext cx="6793887" cy="38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4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381</Words>
  <Application>Microsoft Office PowerPoint</Application>
  <PresentationFormat>宽屏</PresentationFormat>
  <Paragraphs>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Office 主题​​</vt:lpstr>
      <vt:lpstr>LeNet-5 Models for Handwriting Recognition Based on Pynq-Z1</vt:lpstr>
      <vt:lpstr>Overview</vt:lpstr>
      <vt:lpstr>Motivation</vt:lpstr>
      <vt:lpstr>Goals</vt:lpstr>
      <vt:lpstr>Model Training </vt:lpstr>
      <vt:lpstr>Model Training </vt:lpstr>
      <vt:lpstr>Model Training </vt:lpstr>
      <vt:lpstr>Model Deployment</vt:lpstr>
      <vt:lpstr>Model Deployment: without acceleration</vt:lpstr>
      <vt:lpstr>Model Deployment: without acceleration</vt:lpstr>
      <vt:lpstr>Model Deployment: with acceleration  </vt:lpstr>
      <vt:lpstr>Model Deployment: with acceleration          </vt:lpstr>
      <vt:lpstr>Model Deployment: with acceleration          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想 梦</dc:creator>
  <cp:lastModifiedBy>想 梦</cp:lastModifiedBy>
  <cp:revision>3</cp:revision>
  <dcterms:created xsi:type="dcterms:W3CDTF">2024-12-05T04:56:36Z</dcterms:created>
  <dcterms:modified xsi:type="dcterms:W3CDTF">2024-12-05T18:06:30Z</dcterms:modified>
</cp:coreProperties>
</file>