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AB478E-73A0-433C-AE4E-EB414B95302C}">
  <a:tblStyle styleId="{E8AB478E-73A0-433C-AE4E-EB414B953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308dd8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308dd8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308dd8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308dd8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f97e682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f97e682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f97e682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f97e682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f97e68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ef97e68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ef97e682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ef97e682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ef97e682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ef97e682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cd6e135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cd6e135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cd6e135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cd6e135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15eb7c2e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15eb7c2e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2b35f594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2b35f594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f97e682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f97e682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04834f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04834f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f97e682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f97e682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f04834f0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f04834f0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netron.app/" TargetMode="External"/><Relationship Id="rId4" Type="http://schemas.openxmlformats.org/officeDocument/2006/relationships/hyperlink" Target="https://onnx.ai/onnx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fanhantech.com/songfeixiang/face_embeding/-/tree/e367a4d5d22417bc37c4cbe49f2f1656eec7ae25/Insightface/tools/onnx2caff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86350" y="1188104"/>
            <a:ext cx="71367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Performance Evaluation of CNN on Open-Source Platforms</a:t>
            </a:r>
            <a:endParaRPr sz="7200">
              <a:solidFill>
                <a:srgbClr val="1F2328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219450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Kavish, Hasantha, Melika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NVDLA - Implementation Options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GreenSocs QBox based Virtual Simulator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Synopsys VDK based Virtual Simulator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Verilator based Virtual Simulator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FireSim FPGA-accelerated Simulator (AWS FPGA)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Emulation on Amazon EC2 “F1” environment (AWS FPGA)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*Has stopped supporting all of these 5-6 years ago.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NVDLA - GreenSocs QBox based Virtual Simulator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5678"/>
          <a:stretch/>
        </p:blipFill>
        <p:spPr>
          <a:xfrm>
            <a:off x="311700" y="707400"/>
            <a:ext cx="5666426" cy="40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925400"/>
            <a:ext cx="1144775" cy="20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5797275" y="834650"/>
            <a:ext cx="30351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2780" algn="l" rtl="0">
              <a:spcBef>
                <a:spcPts val="0"/>
              </a:spcBef>
              <a:spcAft>
                <a:spcPts val="0"/>
              </a:spcAft>
              <a:buSzPts val="1326"/>
              <a:buChar char="●"/>
            </a:pPr>
            <a:r>
              <a:rPr lang="en" sz="1325"/>
              <a:t>Can run from a Docker.</a:t>
            </a:r>
            <a:endParaRPr sz="1325"/>
          </a:p>
          <a:p>
            <a:pPr marL="457200" lvl="0" indent="-312780" algn="l" rtl="0">
              <a:spcBef>
                <a:spcPts val="0"/>
              </a:spcBef>
              <a:spcAft>
                <a:spcPts val="0"/>
              </a:spcAft>
              <a:buSzPts val="1326"/>
              <a:buChar char="●"/>
            </a:pPr>
            <a:r>
              <a:rPr lang="en" sz="1325"/>
              <a:t>QEMU CPU model (ARMv8) with </a:t>
            </a:r>
            <a:r>
              <a:rPr lang="en" sz="1325" b="1"/>
              <a:t>NVDLA SystemC model</a:t>
            </a:r>
            <a:r>
              <a:rPr lang="en" sz="1325"/>
              <a:t>. </a:t>
            </a:r>
            <a:endParaRPr sz="1325"/>
          </a:p>
          <a:p>
            <a:pPr marL="457200" lvl="0" indent="-312780" algn="l" rtl="0">
              <a:spcBef>
                <a:spcPts val="0"/>
              </a:spcBef>
              <a:spcAft>
                <a:spcPts val="0"/>
              </a:spcAft>
              <a:buSzPts val="1326"/>
              <a:buChar char="●"/>
            </a:pPr>
            <a:r>
              <a:rPr lang="en" sz="1325"/>
              <a:t>SystemC models available for 3 configs,</a:t>
            </a:r>
            <a:endParaRPr sz="1325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nv_full (int8/fp16)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nv_large (int8/fp16)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nv_small (int8)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nv_full has </a:t>
            </a:r>
            <a:r>
              <a:rPr lang="en" sz="1400" b="1"/>
              <a:t>2048 8-bit MACs</a:t>
            </a:r>
            <a:r>
              <a:rPr lang="en" sz="1400"/>
              <a:t>.</a:t>
            </a:r>
            <a:endParaRPr b="1"/>
          </a:p>
        </p:txBody>
      </p:sp>
      <p:sp>
        <p:nvSpPr>
          <p:cNvPr id="141" name="Google Shape;141;p23"/>
          <p:cNvSpPr txBox="1"/>
          <p:nvPr/>
        </p:nvSpPr>
        <p:spPr>
          <a:xfrm>
            <a:off x="1948725" y="4679050"/>
            <a:ext cx="4451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23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 : </a:t>
            </a:r>
            <a:r>
              <a:rPr lang="en" sz="1100"/>
              <a:t>nvdla.org</a:t>
            </a:r>
            <a:endParaRPr sz="1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NVDLA - Results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813775"/>
            <a:ext cx="8520600" cy="3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simulator processes one image and gives the output for it along with the </a:t>
            </a:r>
            <a:r>
              <a:rPr lang="en" b="1"/>
              <a:t>execution time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FPGA emulation can run regressions to get following results,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910750" y="15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{E8AB478E-73A0-433C-AE4E-EB414B95302C}</a:tableStyleId>
              </a:tblPr>
              <a:tblGrid>
                <a:gridCol w="11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</a:t>
                      </a:r>
                      <a:endParaRPr sz="1200" b="1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FP16</a:t>
                      </a:r>
                      <a:endParaRPr sz="1200" b="1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INT8</a:t>
                      </a:r>
                      <a:endParaRPr sz="1200" b="1"/>
                    </a:p>
                  </a:txBody>
                  <a:tcPr marL="91425" marR="91425" marT="9125" marB="91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LeNet</a:t>
                      </a:r>
                      <a:endParaRPr sz="1200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5,633 hrs</a:t>
                      </a:r>
                      <a:endParaRPr sz="1200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10,401 hrs</a:t>
                      </a:r>
                      <a:endParaRPr sz="1200"/>
                    </a:p>
                  </a:txBody>
                  <a:tcPr marL="91425" marR="91425" marT="9125" marB="9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ResNet-50</a:t>
                      </a:r>
                      <a:endParaRPr sz="1200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5,743,922 hrs</a:t>
                      </a:r>
                      <a:endParaRPr sz="1200"/>
                    </a:p>
                  </a:txBody>
                  <a:tcPr marL="91425" marR="91425" marT="9125" marB="91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4,834,791 hrs</a:t>
                      </a:r>
                      <a:endParaRPr sz="1200"/>
                    </a:p>
                  </a:txBody>
                  <a:tcPr marL="91425" marR="91425" marT="9125" marB="9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0" y="2766300"/>
            <a:ext cx="7226800" cy="19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2346300" y="4599350"/>
            <a:ext cx="4451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23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 : </a:t>
            </a:r>
            <a:r>
              <a:rPr lang="en" sz="1100"/>
              <a:t>nvdla.org</a:t>
            </a:r>
            <a:endParaRPr sz="1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Scale-Sim </a:t>
            </a:r>
            <a:r>
              <a:rPr lang="en" b="0"/>
              <a:t>(</a:t>
            </a:r>
            <a:r>
              <a:rPr lang="en" sz="3500" b="0"/>
              <a:t>Systolic CNN Accelerator Simulator)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00" y="912888"/>
            <a:ext cx="5514674" cy="32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50" y="1267925"/>
            <a:ext cx="3318999" cy="24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136250" y="4495025"/>
            <a:ext cx="3168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 : 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A Fine-Grained Modeling Approach for Systolic Array-Based Accelerator - Y.Li et al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069225" y="4495025"/>
            <a:ext cx="4451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 : </a:t>
            </a:r>
            <a:r>
              <a:rPr lang="en" sz="1000"/>
              <a:t>SCALE-Sim: Systolic CNN Accelerator Simulator 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- A. Samajdar et al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25"/>
          <p:cNvCxnSpPr/>
          <p:nvPr/>
        </p:nvCxnSpPr>
        <p:spPr>
          <a:xfrm flipH="1">
            <a:off x="3455250" y="1106975"/>
            <a:ext cx="22200" cy="3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952500" y="79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{E8AB478E-73A0-433C-AE4E-EB414B95302C}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Cycles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Overall Utilization (%)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Mapping Efficiency (%)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738,385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735,114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5" y="2704050"/>
            <a:ext cx="3043309" cy="18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475" y="2738525"/>
            <a:ext cx="2826451" cy="18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4250" y="2738524"/>
            <a:ext cx="2826451" cy="18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&amp; Challenges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0" y="587775"/>
            <a:ext cx="9144000" cy="43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Takeaways:</a:t>
            </a:r>
            <a:endParaRPr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Layer-wise Quantization: Allowed better control over scaling factors, maintaining accuracy.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Platform Utilization: The NVDLA gave detailed execution times; Scale-Sim helped assess utilization and mapping efficiency.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Preprocessing: Normalization and augmentation improved model robustness, especially for EfficientNet on CIFAR-10.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Challenges:</a:t>
            </a:r>
            <a:endParaRPr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ONNX to Caffe Conversion: Lack of ONNX support in the NVDLA required converting to Caffe, which remains problematic.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Outdated Simulators: the NVDLA's outdated emulators forced us to use alternatives like Scale-Sim.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Complex Setup: Docker and QEMU setups for GreenSocs QBox required extensive troubleshooting.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Quantization Limitations: Scale-Sim lacked support for quantization.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1473900" y="1673250"/>
            <a:ext cx="61962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40"/>
              <a:t>Thank you</a:t>
            </a:r>
            <a:endParaRPr sz="4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644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Goals</a:t>
            </a:r>
            <a:endParaRPr sz="384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0" y="643950"/>
            <a:ext cx="9091500" cy="4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Software: PyTorch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Study the impact of post-training quantization on model accuracy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Models: LeNet on MNIST &amp; AlexNet, EfficientNet on CIFAR-10 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b="1"/>
              <a:t>Post-Training Quantizations</a:t>
            </a:r>
            <a:r>
              <a:rPr lang="en" sz="2000"/>
              <a:t>: INT8 and INT16</a:t>
            </a:r>
            <a:endParaRPr sz="20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Hardware: Open Source Platforms: The NVDLA Simulator &amp; Scale-Sim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Study the </a:t>
            </a:r>
            <a:r>
              <a:rPr lang="en" sz="2000" b="1"/>
              <a:t>execution time</a:t>
            </a:r>
            <a:r>
              <a:rPr lang="en" sz="2000"/>
              <a:t> of these models in the NVDLA Simulator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Study the </a:t>
            </a:r>
            <a:r>
              <a:rPr lang="en" sz="2000" b="1"/>
              <a:t>utilization</a:t>
            </a:r>
            <a:r>
              <a:rPr lang="en" sz="2000"/>
              <a:t>, </a:t>
            </a:r>
            <a:r>
              <a:rPr lang="en" sz="2000" b="1"/>
              <a:t>mapping efficiency</a:t>
            </a:r>
            <a:r>
              <a:rPr lang="en" sz="2000"/>
              <a:t> &amp; </a:t>
            </a:r>
            <a:r>
              <a:rPr lang="en" sz="2000" b="1"/>
              <a:t>cycles </a:t>
            </a:r>
            <a:r>
              <a:rPr lang="en" sz="2000"/>
              <a:t>after deploying</a:t>
            </a:r>
            <a:r>
              <a:rPr lang="en" sz="2000" b="1"/>
              <a:t> </a:t>
            </a:r>
            <a:r>
              <a:rPr lang="en" sz="2000"/>
              <a:t>in Scale-Sim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Overview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540000"/>
            <a:ext cx="9144000" cy="4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Trained from Scratch with Full-Precision (FP32) on T4 GPU google collab: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Datasets: </a:t>
            </a:r>
            <a:endParaRPr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LeNet: MNIST</a:t>
            </a:r>
            <a:endParaRPr sz="15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AlexNet &amp; EfficientNet: CIFAR-10 </a:t>
            </a:r>
            <a:endParaRPr sz="15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to get better accuracy:</a:t>
            </a:r>
            <a:endParaRPr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LeNet: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Normalization: Normalized to mean 0.5 and standard deviation 0.5.</a:t>
            </a:r>
            <a:endParaRPr sz="15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AlexNet: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Resizing: Input images resized to 227x227 to match AlexNet's input requirement.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Normalization: Normalized to mean (0.5, 0.5, 0.5) and standard deviation (0.5, 0.5, 0.5).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Data Augmentation: Random cropping and horizontal flipping for data augmentation.</a:t>
            </a:r>
            <a:endParaRPr sz="15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EfficientNet: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Data Augmentation: Random cropping and horizontal flipping for data augmentation.</a:t>
            </a:r>
            <a:endParaRPr sz="1500"/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Normalization: Normalized to mean 0.5 and standard deviation 0.5.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1827" cy="250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075" y="2427875"/>
            <a:ext cx="4735948" cy="259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062263" y="802488"/>
            <a:ext cx="3083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 VS Epoch Graph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3900" y="3318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Loss VS Epoch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Quantization</a:t>
            </a:r>
            <a:endParaRPr sz="384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0" y="707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Post-Training Quantization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Layer Wise Quantization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Inputs and Weights Quantized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Each Tensor has its own scaling factor </a:t>
            </a:r>
            <a:endParaRPr sz="1900" b="1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l="5419" t="25711"/>
          <a:stretch/>
        </p:blipFill>
        <p:spPr>
          <a:xfrm>
            <a:off x="0" y="2243678"/>
            <a:ext cx="9143998" cy="127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l="665" t="22964"/>
          <a:stretch/>
        </p:blipFill>
        <p:spPr>
          <a:xfrm>
            <a:off x="0" y="3515900"/>
            <a:ext cx="9144000" cy="12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0" y="-1553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Quantization Results</a:t>
            </a:r>
            <a:endParaRPr sz="3640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836750" y="475825"/>
          <a:ext cx="6847100" cy="1341000"/>
        </p:xfrm>
        <a:graphic>
          <a:graphicData uri="http://schemas.openxmlformats.org/drawingml/2006/table">
            <a:tbl>
              <a:tblPr>
                <a:noFill/>
                <a:tableStyleId>{E8AB478E-73A0-433C-AE4E-EB414B95302C}</a:tableStyleId>
              </a:tblPr>
              <a:tblGrid>
                <a:gridCol w="17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Models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FP32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INT16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INT8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LeNet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98.16%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98.1%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98.06%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AlexNet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74.04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74.03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65.91%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EfficientNet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79.35%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79.3%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79.25%</a:t>
                      </a:r>
                      <a:endParaRPr sz="10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1361" b="4707"/>
          <a:stretch/>
        </p:blipFill>
        <p:spPr>
          <a:xfrm>
            <a:off x="1507387" y="1816825"/>
            <a:ext cx="5505826" cy="31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ONNX Conversion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75" y="707400"/>
            <a:ext cx="3458448" cy="19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622900" y="4603325"/>
            <a:ext cx="5261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Sources: </a:t>
            </a:r>
            <a:r>
              <a:rPr lang="en" sz="1450" u="sng">
                <a:solidFill>
                  <a:schemeClr val="hlink"/>
                </a:solidFill>
                <a:hlinkClick r:id="rId4"/>
              </a:rPr>
              <a:t>https://onnx.ai/onnx/index.html</a:t>
            </a:r>
            <a:r>
              <a:rPr lang="en" sz="1450"/>
              <a:t>, </a:t>
            </a:r>
            <a:r>
              <a:rPr lang="en" sz="1450" u="sng">
                <a:solidFill>
                  <a:schemeClr val="hlink"/>
                </a:solidFill>
                <a:hlinkClick r:id="rId5"/>
              </a:rPr>
              <a:t>https://netron.app/</a:t>
            </a:r>
            <a:r>
              <a:rPr lang="en" sz="1450"/>
              <a:t>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l="33684" t="6400" r="27455" b="1510"/>
          <a:stretch/>
        </p:blipFill>
        <p:spPr>
          <a:xfrm>
            <a:off x="7347101" y="0"/>
            <a:ext cx="1648450" cy="489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75" y="2740850"/>
            <a:ext cx="7285325" cy="14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Deep Learning Accelerator (NVDLA)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5456500" y="920400"/>
            <a:ext cx="35994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ONNX support.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Caffe model gives .prototxt (architecture) and .caffemodel (weights).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Calibration file with the scaling values taken from TensorRT is used for quantization.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User-Mode Driver (UMD)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Loads the loadable and submits inference job to KMD.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Kernel-Mode Driver (KMD)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Configures functional blocks on NVDLA and schedules operations according to the inference jobs received.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" y="845075"/>
            <a:ext cx="5181649" cy="38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034600" y="4604100"/>
            <a:ext cx="4451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23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 : </a:t>
            </a:r>
            <a:r>
              <a:rPr lang="en" sz="1100"/>
              <a:t>nvdla.org </a:t>
            </a:r>
            <a:endParaRPr sz="1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Caffe Model 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80250" y="4396625"/>
            <a:ext cx="89835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Source: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http://gitlab.fanhantech.com/songfeixiang/face_embeding/-/tree/e367a4d5d22417bc37c4cbe49f2f1656eec7ae25/Insightface/tools/onnx2caffe</a:t>
            </a:r>
            <a:r>
              <a:rPr lang="en" sz="1100"/>
              <a:t> </a:t>
            </a:r>
            <a:endParaRPr sz="1100"/>
          </a:p>
        </p:txBody>
      </p:sp>
      <p:sp>
        <p:nvSpPr>
          <p:cNvPr id="126" name="Google Shape;126;p21"/>
          <p:cNvSpPr txBox="1"/>
          <p:nvPr/>
        </p:nvSpPr>
        <p:spPr>
          <a:xfrm>
            <a:off x="230550" y="857275"/>
            <a:ext cx="85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800"/>
              <a:t>n the terminal: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python convertCaffe.py ./model/mmdet.onnx ./model/a.prototxt ./model/a.caffemodel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(16:9)</PresentationFormat>
  <Paragraphs>130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PT Sans Narrow</vt:lpstr>
      <vt:lpstr>Tropic</vt:lpstr>
      <vt:lpstr>Performance Evaluation of CNN on Open-Source Platforms</vt:lpstr>
      <vt:lpstr>Goals</vt:lpstr>
      <vt:lpstr>Training Overview</vt:lpstr>
      <vt:lpstr>PowerPoint Presentation</vt:lpstr>
      <vt:lpstr>Quantization</vt:lpstr>
      <vt:lpstr>Quantization Results</vt:lpstr>
      <vt:lpstr>ONNX Conversion</vt:lpstr>
      <vt:lpstr>NVIDIA Deep Learning Accelerator (NVDLA)</vt:lpstr>
      <vt:lpstr>Caffe Model </vt:lpstr>
      <vt:lpstr>NVDLA - Implementation Options</vt:lpstr>
      <vt:lpstr>NVDLA - GreenSocs QBox based Virtual Simulator</vt:lpstr>
      <vt:lpstr>NVDLA - Results</vt:lpstr>
      <vt:lpstr>Scale-Sim (Systolic CNN Accelerator Simulator) </vt:lpstr>
      <vt:lpstr>Results</vt:lpstr>
      <vt:lpstr>Takeaway &amp;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Morsali Toshmanloui, Melika (qfc2zn)</cp:lastModifiedBy>
  <cp:revision>1</cp:revision>
  <dcterms:modified xsi:type="dcterms:W3CDTF">2024-12-05T20:49:19Z</dcterms:modified>
</cp:coreProperties>
</file>