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6" r:id="rId5"/>
    <p:sldId id="257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9559-248E-0AE2-439B-519C33B7E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D84C4-6D3B-6427-AE4C-55B83DD16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1D596-4127-78A9-5C15-0ACD27FC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BFB2-CDAA-423A-B9ED-FFE941F2AB3D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67EAC-9C19-421C-B252-966FD2AF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14002-4BF3-07C0-5F04-F831AD19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A4F-0E3E-4A0B-8A32-C337B4D02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0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40BE-CD6D-B76C-5B8F-C793BAAE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F6D5E-A30B-8013-7A48-176527BB6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7AB1-F2E6-C9A0-E2A6-50B3FB6F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BFB2-CDAA-423A-B9ED-FFE941F2AB3D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2796A-9CDB-3A4F-BF4F-438A6811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E1C2-071D-7968-BEE6-2F94CC2D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A4F-0E3E-4A0B-8A32-C337B4D02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51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01110-EA9A-25FE-A2C4-2FC3F0B85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756E9-DF29-3072-0624-65B9F581D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D7-34AD-9C0F-F66C-1B50AF18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BFB2-CDAA-423A-B9ED-FFE941F2AB3D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EA3C7-0FDB-F8AC-7ED6-8EDAAD07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436BA-348C-EFB3-F880-323C28E4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A4F-0E3E-4A0B-8A32-C337B4D02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7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6761-F788-23FC-02F2-CF23AF7B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936F-75DB-37DA-4F01-EE71BF2B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628FA-1662-94C7-C389-CE600777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BFB2-CDAA-423A-B9ED-FFE941F2AB3D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246C6-4478-B76B-050C-DE391B8D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268E-A3FB-A45B-25CA-165ECEEC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A4F-0E3E-4A0B-8A32-C337B4D02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2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3522-D156-B0F4-714B-3EF1C04B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5A8F2-1FE0-D9E0-8479-B65B8699D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9EA09-1793-B905-1BD1-B39F85DB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BFB2-CDAA-423A-B9ED-FFE941F2AB3D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B8897-BF6A-25C9-BB86-42E80DD3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0CBEB-20AF-5618-86DD-500F73AD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A4F-0E3E-4A0B-8A32-C337B4D02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11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4BC9-39EA-D3AB-F03B-5AFBCF0D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6D21-1AC3-DFA5-FE09-A2829310A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AAC93-638B-989B-76DD-965BACDC6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A21EC-DEF5-CD56-24FF-5F88CDE7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BFB2-CDAA-423A-B9ED-FFE941F2AB3D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6E126-7BDB-6921-361A-A330D964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0AD11-C809-3D6A-DE3B-0DDA21AF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A4F-0E3E-4A0B-8A32-C337B4D02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2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5E17-5DA2-F8D2-5928-633E857F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1322C-90AC-EEE0-04D1-C831A6E65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EFFE0-CF7C-ECC6-C048-7A0D14BEE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96092-7C32-E886-1AF9-3C33CFC69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7CBE3-83BB-F7BB-30B6-264FA3594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425AA-C1A7-1DE7-0A2F-8E6FC4B0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BFB2-CDAA-423A-B9ED-FFE941F2AB3D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AEC34-5CD4-2FE8-C2CF-B1B83B3E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C2223-EB56-F3E2-0603-1743AAE1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A4F-0E3E-4A0B-8A32-C337B4D02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0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D696-E267-465F-B807-FE8EAAEA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BC7FF-39ED-CD53-842C-2C785683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BFB2-CDAA-423A-B9ED-FFE941F2AB3D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25C5A-3C70-E99F-0643-531026B7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3FABB-4266-B46B-1891-E1C9CBCB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A4F-0E3E-4A0B-8A32-C337B4D02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316A4-7134-681E-9F05-A59E8015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BFB2-CDAA-423A-B9ED-FFE941F2AB3D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AF0FD-5425-E41A-5799-5E245701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3BB1A-C23F-C20B-FF3C-DB9AC50D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A4F-0E3E-4A0B-8A32-C337B4D02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8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3B16-6422-B2FA-0D2F-718197C6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6C53-DCA4-54E2-49E0-3B306337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2F341-B31C-F256-F37C-162397281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E51E2-931B-C41C-7FD0-D17C5DFD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BFB2-CDAA-423A-B9ED-FFE941F2AB3D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DFE48-A2EF-88FF-F8E4-9EB376CF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03EE9-2BF9-16B8-867C-B7B58C79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A4F-0E3E-4A0B-8A32-C337B4D02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09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234C-88E0-D7F3-238A-86D93243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D3675-5F23-3BBC-EB3C-A62219887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7E5AA-1829-6915-8946-11675752A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28030-8676-2796-9602-75C4B70A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BFB2-CDAA-423A-B9ED-FFE941F2AB3D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AE64E-200E-F3B2-AFE6-67D13066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6C743-5714-23B2-B556-B068E332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A4F-0E3E-4A0B-8A32-C337B4D02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8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D94D-57A3-BC73-EC5A-D07FBE4C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6B5D4-B685-501D-C0A1-65956898D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6827-2BD7-DC87-584F-5DC7F81A2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72BFB2-CDAA-423A-B9ED-FFE941F2AB3D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8ED71-AA0B-1297-DF50-7A8AD6C05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A9055-26BA-47FD-1567-FCEFE68CD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E4FA4F-0E3E-4A0B-8A32-C337B4D02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9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2.mp4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video" Target="../media/media2.mp4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EC62-3AE5-056A-7E17-09B4753D7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75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Dermoscopy-based </a:t>
            </a:r>
            <a:b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Disease Detection Powered by Edge AI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76B58-EC1A-B352-4862-54BF9A81F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987" y="4000872"/>
            <a:ext cx="9144000" cy="1135332"/>
          </a:xfrm>
        </p:spPr>
        <p:txBody>
          <a:bodyPr/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6501 Group 12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2400" dirty="0" err="1">
                <a:solidFill>
                  <a:schemeClr val="dk1"/>
                </a:solidFill>
              </a:rPr>
              <a:t>Jiarui</a:t>
            </a:r>
            <a:r>
              <a:rPr lang="en-US" altLang="zh-CN" sz="2400" dirty="0">
                <a:solidFill>
                  <a:schemeClr val="dk1"/>
                </a:solidFill>
              </a:rPr>
              <a:t> Xing, Kinson Fang, </a:t>
            </a:r>
            <a:r>
              <a:rPr lang="en-US" altLang="zh-CN" sz="2400" dirty="0" err="1">
                <a:solidFill>
                  <a:schemeClr val="dk1"/>
                </a:solidFill>
              </a:rPr>
              <a:t>Jeanu</a:t>
            </a:r>
            <a:r>
              <a:rPr lang="en-US" altLang="zh-CN" sz="2400" dirty="0">
                <a:solidFill>
                  <a:schemeClr val="dk1"/>
                </a:solidFill>
              </a:rPr>
              <a:t> Joo</a:t>
            </a:r>
          </a:p>
        </p:txBody>
      </p:sp>
    </p:spTree>
    <p:extLst>
      <p:ext uri="{BB962C8B-B14F-4D97-AF65-F5344CB8AC3E}">
        <p14:creationId xmlns:p14="http://schemas.microsoft.com/office/powerpoint/2010/main" val="249965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383F-B4BA-318F-6C10-AC371D9F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115" y="394308"/>
            <a:ext cx="10515600" cy="1325563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528B-C6F7-5911-B6B5-493EB99F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Automated diagnosis of melanoma, a lethal form of skin cancer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A94EE-E795-D7D3-E16C-425D6BC5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8" y="4208403"/>
            <a:ext cx="4540170" cy="264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0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92E0-3D3F-F9C7-3BD8-721EFBBA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0B7F-DC94-E10F-9B2A-BBCC58824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Resnet 18 </a:t>
            </a:r>
          </a:p>
          <a:p>
            <a:endParaRPr lang="en-US" altLang="zh-CN" dirty="0"/>
          </a:p>
          <a:p>
            <a:r>
              <a:rPr lang="en-US" altLang="zh-CN" dirty="0"/>
              <a:t>Hardware: Google Dev Board Micro</a:t>
            </a:r>
          </a:p>
          <a:p>
            <a:r>
              <a:rPr lang="en-US" altLang="zh-CN" dirty="0"/>
              <a:t>Dataset: ISIC Challenge Datasets </a:t>
            </a:r>
          </a:p>
          <a:p>
            <a:r>
              <a:rPr lang="en-US" altLang="zh-CN" dirty="0"/>
              <a:t>Training data: </a:t>
            </a:r>
          </a:p>
          <a:p>
            <a:pPr marL="0" indent="0">
              <a:buNone/>
            </a:pPr>
            <a:r>
              <a:rPr lang="en-US" altLang="zh-CN" sz="2000" dirty="0"/>
              <a:t>	900 </a:t>
            </a:r>
            <a:r>
              <a:rPr lang="en-US" altLang="zh-CN" sz="2000" dirty="0" err="1"/>
              <a:t>dermoscopic</a:t>
            </a:r>
            <a:r>
              <a:rPr lang="en-US" altLang="zh-CN" sz="2000" dirty="0"/>
              <a:t> lesion images +900 entries of gold standard malignant status.</a:t>
            </a:r>
          </a:p>
          <a:p>
            <a:r>
              <a:rPr lang="en-US" altLang="zh-CN" dirty="0"/>
              <a:t>Test data: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000" dirty="0"/>
              <a:t>379 images of the exact same format as the Training Data.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81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1F9DE-3E2F-79E6-9444-2AEA5FF1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55" y="2063916"/>
            <a:ext cx="10711204" cy="399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1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A2ED6E-0A07-97D8-5AC7-8F68A5027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26" y="612843"/>
            <a:ext cx="2852194" cy="5445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FAC183-355C-E267-9530-FFB90641D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620" y="612843"/>
            <a:ext cx="2856482" cy="5519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CCC1E0-650D-DC58-B24A-30B67913F113}"/>
              </a:ext>
            </a:extLst>
          </p:cNvPr>
          <p:cNvSpPr txBox="1"/>
          <p:nvPr/>
        </p:nvSpPr>
        <p:spPr>
          <a:xfrm>
            <a:off x="8453337" y="1916349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Accuracy over 80%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68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8158e1fa41b4fa48319bd96a6e9c3c71">
            <a:hlinkClick r:id="" action="ppaction://media"/>
            <a:extLst>
              <a:ext uri="{FF2B5EF4-FFF2-40B4-BE49-F238E27FC236}">
                <a16:creationId xmlns:a16="http://schemas.microsoft.com/office/drawing/2014/main" id="{CC220937-9C48-A94A-6CBF-6C9D6D3D2E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9330" y="3110947"/>
            <a:ext cx="5689601" cy="3200401"/>
          </a:xfrm>
          <a:prstGeom prst="rect">
            <a:avLst/>
          </a:prstGeom>
        </p:spPr>
      </p:pic>
      <p:pic>
        <p:nvPicPr>
          <p:cNvPr id="10" name="bc95e90ab9e498ff9d3278a464cd7a33">
            <a:hlinkClick r:id="" action="ppaction://media"/>
            <a:extLst>
              <a:ext uri="{FF2B5EF4-FFF2-40B4-BE49-F238E27FC236}">
                <a16:creationId xmlns:a16="http://schemas.microsoft.com/office/drawing/2014/main" id="{31C26DCF-083A-34D8-9C54-B07BA7CF5143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339161" y="3110947"/>
            <a:ext cx="5689602" cy="32004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C22E53-040A-9555-2B67-E1368FB833DE}"/>
              </a:ext>
            </a:extLst>
          </p:cNvPr>
          <p:cNvSpPr/>
          <p:nvPr/>
        </p:nvSpPr>
        <p:spPr>
          <a:xfrm>
            <a:off x="9154145" y="4899991"/>
            <a:ext cx="367543" cy="238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8FDEEB-E44D-FB25-8491-B30359AADA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4924" y="144467"/>
            <a:ext cx="1638442" cy="16079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6FA07F-91DB-CCD3-8B7D-636AB67FA5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5391" y="159058"/>
            <a:ext cx="1577477" cy="16079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9174B-3023-74D6-7D42-0984C34FB9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3512" y="803003"/>
            <a:ext cx="1325995" cy="3200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63872C-D777-3509-29D5-7C2C631DFE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3445" y="739773"/>
            <a:ext cx="899238" cy="373412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2DB74F9C-49A1-DF50-84EB-038DA086D041}"/>
              </a:ext>
            </a:extLst>
          </p:cNvPr>
          <p:cNvSpPr/>
          <p:nvPr/>
        </p:nvSpPr>
        <p:spPr>
          <a:xfrm>
            <a:off x="2665379" y="2153724"/>
            <a:ext cx="398834" cy="4377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9634832-F41F-BAEC-8EFC-369036DD485D}"/>
              </a:ext>
            </a:extLst>
          </p:cNvPr>
          <p:cNvSpPr/>
          <p:nvPr/>
        </p:nvSpPr>
        <p:spPr>
          <a:xfrm>
            <a:off x="8984545" y="2119962"/>
            <a:ext cx="398834" cy="4377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9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5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24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50407-EB8C-DA18-DC83-27165DAE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936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/>
              <a:t>Existing problem:</a:t>
            </a:r>
          </a:p>
          <a:p>
            <a:pPr marL="0" indent="0">
              <a:buNone/>
            </a:pPr>
            <a:endParaRPr lang="en-US" altLang="zh-CN" sz="3600" b="1" dirty="0"/>
          </a:p>
          <a:p>
            <a:r>
              <a:rPr lang="en-US" altLang="zh-CN" dirty="0"/>
              <a:t>Dataset too small (2016_900)</a:t>
            </a:r>
          </a:p>
          <a:p>
            <a:r>
              <a:rPr lang="en-US" altLang="zh-CN" dirty="0"/>
              <a:t>Overfit</a:t>
            </a:r>
          </a:p>
          <a:p>
            <a:r>
              <a:rPr lang="en-US" altLang="zh-CN" dirty="0"/>
              <a:t>Imbalanced dataset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98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A77A-0F32-E071-3E98-F8939851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15" y="1253331"/>
            <a:ext cx="969847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b="1" dirty="0"/>
              <a:t>Solution:</a:t>
            </a:r>
          </a:p>
          <a:p>
            <a:r>
              <a:rPr lang="en-US" altLang="zh-CN" sz="2000" b="1" dirty="0"/>
              <a:t>Hyperparameter Tuning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/>
              <a:t>	Lower the learning rate and adjust the </a:t>
            </a:r>
            <a:r>
              <a:rPr lang="en-US" altLang="zh-CN" sz="2000" dirty="0" err="1"/>
              <a:t>pos_weight</a:t>
            </a:r>
            <a:r>
              <a:rPr lang="en-US" altLang="zh-CN" sz="2000" dirty="0"/>
              <a:t> to balance positive </a:t>
            </a:r>
          </a:p>
          <a:p>
            <a:pPr marL="0" indent="0">
              <a:buNone/>
            </a:pPr>
            <a:r>
              <a:rPr lang="en-US" altLang="zh-CN" sz="2000" dirty="0"/>
              <a:t>	and negative samples.</a:t>
            </a:r>
          </a:p>
          <a:p>
            <a:r>
              <a:rPr lang="en-US" altLang="zh-CN" sz="2000" b="1" dirty="0"/>
              <a:t>Regularization</a:t>
            </a:r>
            <a:r>
              <a:rPr lang="en-US" altLang="zh-CN" sz="2000" dirty="0"/>
              <a:t>: </a:t>
            </a:r>
          </a:p>
          <a:p>
            <a:pPr marL="914400" lvl="2" indent="0">
              <a:buNone/>
            </a:pPr>
            <a:r>
              <a:rPr lang="en-US" altLang="zh-CN" dirty="0"/>
              <a:t>Add Dropout or L2 regularization to prevent overfitting.</a:t>
            </a:r>
          </a:p>
          <a:p>
            <a:r>
              <a:rPr lang="en-US" altLang="zh-CN" sz="2000" b="1" dirty="0"/>
              <a:t>Dataset expansion</a:t>
            </a:r>
            <a:r>
              <a:rPr lang="en-US" altLang="zh-CN" sz="2000" dirty="0"/>
              <a:t>: </a:t>
            </a:r>
          </a:p>
          <a:p>
            <a:pPr marL="0" indent="0">
              <a:buNone/>
            </a:pPr>
            <a:r>
              <a:rPr lang="en-US" altLang="zh-CN" sz="2000" dirty="0"/>
              <a:t>	Expand the training data to improve the model's generalization ability.</a:t>
            </a:r>
          </a:p>
          <a:p>
            <a:r>
              <a:rPr lang="en-US" altLang="zh-CN" sz="2000" b="1" dirty="0"/>
              <a:t>Early Stopping</a:t>
            </a:r>
            <a:r>
              <a:rPr lang="en-US" altLang="zh-CN" sz="2000" dirty="0"/>
              <a:t>: </a:t>
            </a:r>
          </a:p>
          <a:p>
            <a:pPr marL="0" indent="0">
              <a:buNone/>
            </a:pPr>
            <a:r>
              <a:rPr lang="en-US" altLang="zh-CN" sz="2000" dirty="0"/>
              <a:t>	Stop training early when the test loss starts to increase.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9866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162</Words>
  <Application>Microsoft Office PowerPoint</Application>
  <PresentationFormat>Widescreen</PresentationFormat>
  <Paragraphs>31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Theme</vt:lpstr>
      <vt:lpstr>Dermoscopy-based  Skin Disease Detection Powered by Edge AI</vt:lpstr>
      <vt:lpstr>Background</vt:lpstr>
      <vt:lpstr>ML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Fang Kinson</dc:creator>
  <cp:lastModifiedBy>Fang Kinson</cp:lastModifiedBy>
  <cp:revision>6</cp:revision>
  <dcterms:created xsi:type="dcterms:W3CDTF">2024-12-04T19:08:00Z</dcterms:created>
  <dcterms:modified xsi:type="dcterms:W3CDTF">2024-12-05T16:53:19Z</dcterms:modified>
</cp:coreProperties>
</file>