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 showGuides="1">
      <p:cViewPr varScale="1">
        <p:scale>
          <a:sx n="78" d="100"/>
          <a:sy n="78" d="100"/>
        </p:scale>
        <p:origin x="-16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04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u1\u6\DiedhioC\Cristie_Journals\New%20parallel%20speedup%20in%20mn%20with%20Giraph.od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u1\u6\DiedhioC\Cristie_Journals\New%20parallel%20speedup%20in%20mn.od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Su1\u6\DiedhioC\Cristie_Journals\New%20parallel%20speedup%20in%20mn.od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Su1\u6\DiedhioC\Cristie_Journals\New%20parallel%20speedup%20in%20mn.od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Su1\u6\DiedhioC\Cristie_Journals\New%20parallel%20speedup%20in%20mn.od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2000" dirty="0">
                <a:solidFill>
                  <a:schemeClr val="tx1"/>
                </a:solidFill>
              </a:rPr>
              <a:t>MPJ vs SPARK vs </a:t>
            </a:r>
            <a:r>
              <a:rPr lang="en-GB" sz="2000" dirty="0" smtClean="0">
                <a:solidFill>
                  <a:schemeClr val="tx1"/>
                </a:solidFill>
              </a:rPr>
              <a:t>Mahout vs Giraph </a:t>
            </a:r>
            <a:r>
              <a:rPr lang="en-GB" sz="2000" dirty="0" err="1">
                <a:solidFill>
                  <a:schemeClr val="tx1"/>
                </a:solidFill>
              </a:rPr>
              <a:t>MovieLens</a:t>
            </a:r>
            <a:r>
              <a:rPr lang="en-GB" sz="2000" dirty="0">
                <a:solidFill>
                  <a:schemeClr val="tx1"/>
                </a:solidFill>
              </a:rPr>
              <a:t> Dataset</a:t>
            </a:r>
          </a:p>
        </c:rich>
      </c:tx>
      <c:layout>
        <c:manualLayout>
          <c:xMode val="edge"/>
          <c:yMode val="edge"/>
          <c:x val="4.8941083178355313E-2"/>
          <c:y val="9.0989806636052495E-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513989898558282"/>
          <c:y val="0.20106494430145641"/>
          <c:w val="0.60602053831625569"/>
          <c:h val="0.6509144654099016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Sheet1!$C$101</c:f>
              <c:strCache>
                <c:ptCount val="1"/>
                <c:pt idx="0">
                  <c:v>MPJE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Sheet1!$B$54:$B$59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</c:numCache>
            </c:numRef>
          </c:xVal>
          <c:yVal>
            <c:numRef>
              <c:f>Sheet1!$C$102:$C$107</c:f>
              <c:numCache>
                <c:formatCode>General</c:formatCode>
                <c:ptCount val="6"/>
                <c:pt idx="0">
                  <c:v>8.0656166700000078</c:v>
                </c:pt>
                <c:pt idx="1">
                  <c:v>4.2065333300000001</c:v>
                </c:pt>
                <c:pt idx="2">
                  <c:v>2.8759999999999981</c:v>
                </c:pt>
                <c:pt idx="3">
                  <c:v>1.84</c:v>
                </c:pt>
                <c:pt idx="4">
                  <c:v>1.4289999999999992</c:v>
                </c:pt>
                <c:pt idx="5">
                  <c:v>1.228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F3FC-4B8B-AAEA-DD71F74B6018}"/>
            </c:ext>
          </c:extLst>
        </c:ser>
        <c:ser>
          <c:idx val="1"/>
          <c:order val="1"/>
          <c:tx>
            <c:strRef>
              <c:f>Sheet1!$D$101</c:f>
              <c:strCache>
                <c:ptCount val="1"/>
                <c:pt idx="0">
                  <c:v>Spark</c:v>
                </c:pt>
              </c:strCache>
            </c:strRef>
          </c:tx>
          <c:spPr>
            <a:ln w="1905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Sheet1!$B$102:$B$107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</c:numCache>
            </c:numRef>
          </c:xVal>
          <c:yVal>
            <c:numRef>
              <c:f>Sheet1!$D$102:$D$107</c:f>
              <c:numCache>
                <c:formatCode>General</c:formatCode>
                <c:ptCount val="6"/>
                <c:pt idx="0">
                  <c:v>9.4547000000000008</c:v>
                </c:pt>
                <c:pt idx="1">
                  <c:v>5.7460500000000003</c:v>
                </c:pt>
                <c:pt idx="2">
                  <c:v>3.6738</c:v>
                </c:pt>
                <c:pt idx="3">
                  <c:v>2.86815</c:v>
                </c:pt>
                <c:pt idx="4">
                  <c:v>2.4861666699999998</c:v>
                </c:pt>
                <c:pt idx="5">
                  <c:v>2.0822333299999998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F3FC-4B8B-AAEA-DD71F74B6018}"/>
            </c:ext>
          </c:extLst>
        </c:ser>
        <c:ser>
          <c:idx val="3"/>
          <c:order val="2"/>
          <c:tx>
            <c:strRef>
              <c:f>Sheet1!$E$101</c:f>
              <c:strCache>
                <c:ptCount val="1"/>
                <c:pt idx="0">
                  <c:v>Mahout</c:v>
                </c:pt>
              </c:strCache>
            </c:strRef>
          </c:tx>
          <c:spPr>
            <a:ln w="19050" cap="rnd">
              <a:solidFill>
                <a:srgbClr val="E9671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rgbClr val="E96717"/>
                </a:solidFill>
              </a:ln>
              <a:effectLst/>
            </c:spPr>
          </c:marker>
          <c:xVal>
            <c:numRef>
              <c:f>Sheet1!$B$102:$B$107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</c:numCache>
            </c:numRef>
          </c:xVal>
          <c:yVal>
            <c:numRef>
              <c:f>Sheet1!$E$102:$E$107</c:f>
              <c:numCache>
                <c:formatCode>General</c:formatCode>
                <c:ptCount val="6"/>
                <c:pt idx="0">
                  <c:v>55.658000000000001</c:v>
                </c:pt>
                <c:pt idx="1">
                  <c:v>55.935116670000028</c:v>
                </c:pt>
                <c:pt idx="2">
                  <c:v>25.57193333</c:v>
                </c:pt>
                <c:pt idx="3">
                  <c:v>24.18181667</c:v>
                </c:pt>
                <c:pt idx="4">
                  <c:v>23.490183329999986</c:v>
                </c:pt>
                <c:pt idx="5">
                  <c:v>25.168183330000002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F3FC-4B8B-AAEA-DD71F74B6018}"/>
            </c:ext>
          </c:extLst>
        </c:ser>
        <c:ser>
          <c:idx val="2"/>
          <c:order val="3"/>
          <c:tx>
            <c:strRef>
              <c:f>Sheet1!$F$101</c:f>
              <c:strCache>
                <c:ptCount val="1"/>
                <c:pt idx="0">
                  <c:v>Giraph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Sheet1!$B$102:$B$107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</c:numCache>
            </c:numRef>
          </c:xVal>
          <c:yVal>
            <c:numRef>
              <c:f>Sheet1!$F$102:$F$107</c:f>
              <c:numCache>
                <c:formatCode>General</c:formatCode>
                <c:ptCount val="6"/>
                <c:pt idx="2">
                  <c:v>37.15</c:v>
                </c:pt>
                <c:pt idx="3">
                  <c:v>7.1599999999999975</c:v>
                </c:pt>
                <c:pt idx="4">
                  <c:v>6.45</c:v>
                </c:pt>
                <c:pt idx="5">
                  <c:v>6.1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F3FC-4B8B-AAEA-DD71F74B60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602624"/>
        <c:axId val="82600320"/>
      </c:scatterChart>
      <c:valAx>
        <c:axId val="8260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in mn</a:t>
                </a:r>
              </a:p>
            </c:rich>
          </c:tx>
          <c:layout>
            <c:manualLayout>
              <c:xMode val="edge"/>
              <c:yMode val="edge"/>
              <c:x val="2.8040686133079439E-2"/>
              <c:y val="0.3510079490700409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2602624"/>
        <c:crosses val="autoZero"/>
        <c:crossBetween val="midCat"/>
      </c:valAx>
      <c:valAx>
        <c:axId val="82602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Number of Processes</a:t>
                </a:r>
              </a:p>
            </c:rich>
          </c:tx>
          <c:layout>
            <c:manualLayout>
              <c:xMode val="edge"/>
              <c:yMode val="edge"/>
              <c:x val="0.2611296340002951"/>
              <c:y val="0.9031152984455276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2600320"/>
        <c:crossesAt val="0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837064578294721E-2"/>
          <c:y val="7.8930166115099579E-2"/>
          <c:w val="0.82835091195609978"/>
          <c:h val="8.0666142554454534E-2"/>
        </c:manualLayout>
      </c:layout>
      <c:overlay val="0"/>
      <c:spPr>
        <a:noFill/>
        <a:ln>
          <a:solidFill>
            <a:schemeClr val="accent1">
              <a:lumMod val="7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300" b="1" i="0" u="none" strike="noStrike" kern="1200" baseline="0">
                <a:solidFill>
                  <a:srgbClr val="7030A0"/>
                </a:solidFill>
                <a:latin typeface="Calibri"/>
              </a:defRPr>
            </a:pPr>
            <a:r>
              <a:rPr lang="en-GB" sz="1300" b="1" i="0" u="none" strike="noStrike" kern="1200" cap="none" spc="0" baseline="0" dirty="0">
                <a:solidFill>
                  <a:srgbClr val="7030A0"/>
                </a:solidFill>
                <a:uFillTx/>
                <a:latin typeface="Calibri"/>
              </a:rPr>
              <a:t>MPJ vs SPARK </a:t>
            </a:r>
            <a:r>
              <a:rPr lang="en-GB" sz="1300" b="1" i="0" u="none" strike="noStrike" kern="1200" cap="none" spc="0" baseline="0" dirty="0" err="1">
                <a:solidFill>
                  <a:srgbClr val="7030A0"/>
                </a:solidFill>
                <a:uFillTx/>
                <a:latin typeface="Calibri"/>
              </a:rPr>
              <a:t>MovieLens</a:t>
            </a:r>
            <a:r>
              <a:rPr lang="en-GB" sz="1300" b="1" i="0" u="none" strike="noStrike" kern="1200" cap="none" spc="0" baseline="0" dirty="0">
                <a:solidFill>
                  <a:srgbClr val="7030A0"/>
                </a:solidFill>
                <a:uFillTx/>
                <a:latin typeface="Calibri"/>
              </a:rPr>
              <a:t> Dataset</a:t>
            </a:r>
          </a:p>
        </c:rich>
      </c:tx>
      <c:layout>
        <c:manualLayout>
          <c:xMode val="edge"/>
          <c:yMode val="edge"/>
          <c:x val="0.24329223616503956"/>
          <c:y val="4.3890625909290527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xMode val="edge"/>
          <c:yMode val="edge"/>
          <c:x val="9.5954061151366177E-2"/>
          <c:y val="0.15126280905311609"/>
          <c:w val="0.67005913540856621"/>
          <c:h val="0.7305523779012562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MPJ Express</c:v>
                </c:pt>
              </c:strCache>
            </c:strRef>
          </c:tx>
          <c:spPr>
            <a:ln w="28437" cap="rnd">
              <a:solidFill>
                <a:srgbClr val="17375E"/>
              </a:solidFill>
              <a:prstDash val="solid"/>
              <a:round/>
            </a:ln>
          </c:spPr>
          <c:marker>
            <c:symbol val="diamond"/>
            <c:size val="6"/>
          </c:marker>
          <c:xVal>
            <c:numRef>
              <c:f>Sheet1!$B$4:$B$9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</c:numCache>
            </c:numRef>
          </c:xVal>
          <c:yVal>
            <c:numRef>
              <c:f>Sheet1!$C$4:$C$9</c:f>
              <c:numCache>
                <c:formatCode>General</c:formatCode>
                <c:ptCount val="6"/>
                <c:pt idx="0">
                  <c:v>8.0656166700000078</c:v>
                </c:pt>
                <c:pt idx="1">
                  <c:v>4.2065333300000001</c:v>
                </c:pt>
                <c:pt idx="2">
                  <c:v>2.8759999999999981</c:v>
                </c:pt>
                <c:pt idx="3">
                  <c:v>1.84</c:v>
                </c:pt>
                <c:pt idx="4">
                  <c:v>1.4289999999999992</c:v>
                </c:pt>
                <c:pt idx="5">
                  <c:v>1.228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7C1A-4623-8537-898582DAD678}"/>
            </c:ext>
          </c:extLst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Spark</c:v>
                </c:pt>
              </c:strCache>
            </c:strRef>
          </c:tx>
          <c:spPr>
            <a:ln w="28803" cap="rnd">
              <a:solidFill>
                <a:srgbClr val="579D1C"/>
              </a:solidFill>
              <a:prstDash val="solid"/>
              <a:round/>
            </a:ln>
          </c:spPr>
          <c:marker>
            <c:symbol val="square"/>
            <c:size val="7"/>
          </c:marker>
          <c:xVal>
            <c:numRef>
              <c:f>Sheet1!$B$4:$B$9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</c:numCache>
            </c:numRef>
          </c:xVal>
          <c:yVal>
            <c:numRef>
              <c:f>Sheet1!$D$4:$D$9</c:f>
              <c:numCache>
                <c:formatCode>General</c:formatCode>
                <c:ptCount val="6"/>
                <c:pt idx="0">
                  <c:v>9.4547000000000008</c:v>
                </c:pt>
                <c:pt idx="1">
                  <c:v>5.7460500000000003</c:v>
                </c:pt>
                <c:pt idx="2">
                  <c:v>3.6738</c:v>
                </c:pt>
                <c:pt idx="3">
                  <c:v>2.86815</c:v>
                </c:pt>
                <c:pt idx="4">
                  <c:v>2.4861666699999998</c:v>
                </c:pt>
                <c:pt idx="5">
                  <c:v>2.0822333299999998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7C1A-4623-8537-898582DAD678}"/>
            </c:ext>
          </c:extLst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803" cap="rnd">
              <a:solidFill>
                <a:srgbClr val="FFD320"/>
              </a:solidFill>
              <a:prstDash val="solid"/>
              <a:round/>
            </a:ln>
          </c:spPr>
          <c:xVal>
            <c:numRef>
              <c:f>Sheet1!$B$4:$B$9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</c:numCache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7C1A-4623-8537-898582DAD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313600"/>
        <c:axId val="84295040"/>
      </c:scatterChart>
      <c:valAx>
        <c:axId val="84295040"/>
        <c:scaling>
          <c:orientation val="minMax"/>
        </c:scaling>
        <c:delete val="0"/>
        <c:axPos val="l"/>
        <c:majorGridlines>
          <c:spPr>
            <a:ln w="9363" cap="flat">
              <a:solidFill>
                <a:srgbClr val="878787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400" b="0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r>
                  <a:rPr lang="en-GB" sz="1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Time in </a:t>
                </a:r>
                <a:r>
                  <a:rPr lang="en-GB" sz="1400" b="0" i="0" u="none" strike="noStrike" kern="1200" cap="none" spc="0" baseline="0" dirty="0" err="1" smtClean="0">
                    <a:solidFill>
                      <a:srgbClr val="000000"/>
                    </a:solidFill>
                    <a:uFillTx/>
                    <a:latin typeface="Calibri"/>
                  </a:rPr>
                  <a:t>mn</a:t>
                </a:r>
                <a:endParaRPr lang="en-GB" sz="1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c:rich>
          </c:tx>
          <c:layout>
            <c:manualLayout>
              <c:xMode val="edge"/>
              <c:yMode val="edge"/>
              <c:x val="4.0774653730457515E-2"/>
              <c:y val="0.38046268668560679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noFill/>
          <a:ln w="9363" cap="flat">
            <a:solidFill>
              <a:srgbClr val="878787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00" b="0" i="0" u="none" strike="noStrike" kern="1200" baseline="0">
                <a:solidFill>
                  <a:srgbClr val="000000"/>
                </a:solidFill>
                <a:latin typeface="Calibri"/>
              </a:defRPr>
            </a:pPr>
            <a:endParaRPr lang="fr-FR"/>
          </a:p>
        </c:txPr>
        <c:crossAx val="84313600"/>
        <c:crosses val="autoZero"/>
        <c:crossBetween val="midCat"/>
      </c:valAx>
      <c:valAx>
        <c:axId val="84313600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000" b="0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r>
                  <a:rPr lang="en-GB" sz="1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Number of Processes</a:t>
                </a:r>
              </a:p>
            </c:rich>
          </c:tx>
          <c:layout>
            <c:manualLayout>
              <c:xMode val="edge"/>
              <c:yMode val="edge"/>
              <c:x val="0.35065028412875182"/>
              <c:y val="0.90815840283455163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noFill/>
          <a:ln w="9363" cap="flat">
            <a:solidFill>
              <a:srgbClr val="878787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00" b="0" i="0" u="none" strike="noStrike" kern="1200" baseline="0">
                <a:solidFill>
                  <a:srgbClr val="000000"/>
                </a:solidFill>
                <a:latin typeface="Calibri"/>
              </a:defRPr>
            </a:pPr>
            <a:endParaRPr lang="fr-FR"/>
          </a:p>
        </c:txPr>
        <c:crossAx val="84295040"/>
        <c:crossesAt val="0"/>
        <c:crossBetween val="midCat"/>
      </c:valAx>
      <c:spPr>
        <a:solidFill>
          <a:srgbClr val="FFFFFF"/>
        </a:solidFill>
        <a:ln>
          <a:noFill/>
        </a:ln>
      </c:spPr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0.75179698301247833"/>
          <c:y val="0.41894714784328357"/>
        </c:manualLayout>
      </c:layout>
      <c:overlay val="0"/>
      <c:spPr>
        <a:noFill/>
        <a:ln>
          <a:noFill/>
        </a:ln>
      </c:spPr>
      <c:txPr>
        <a:bodyPr lIns="0" tIns="0" rIns="0" bIns="0"/>
        <a:lstStyle/>
        <a:p>
          <a:pPr marL="0" marR="0" indent="0" defTabSz="914400" fontAlgn="auto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tabLst/>
            <a:defRPr sz="1200" b="0" i="0" u="none" strike="noStrike" kern="1200" baseline="0">
              <a:solidFill>
                <a:srgbClr val="000000"/>
              </a:solidFill>
              <a:latin typeface="Calibri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n-US" sz="1000" b="0" i="0" u="none" strike="noStrike" kern="1200" baseline="0">
          <a:solidFill>
            <a:srgbClr val="000000"/>
          </a:solidFill>
          <a:latin typeface="Calibri"/>
        </a:defRPr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n-GB" sz="1300" b="1" i="0" u="none" strike="noStrike" kern="1200" baseline="0">
                <a:solidFill>
                  <a:srgbClr val="7030A0"/>
                </a:solidFill>
                <a:latin typeface="Calibri"/>
              </a:defRPr>
            </a:pPr>
            <a:r>
              <a:rPr lang="en-GB" sz="1300" b="1" i="0" u="none" strike="noStrike" kern="1200" cap="none" spc="0" baseline="0">
                <a:solidFill>
                  <a:srgbClr val="7030A0"/>
                </a:solidFill>
                <a:uFillTx/>
                <a:latin typeface="Calibri"/>
              </a:rPr>
              <a:t>Parallel SpeedUp MPJ vs SPARK MovieLens Dataset</a:t>
            </a:r>
          </a:p>
        </c:rich>
      </c:tx>
      <c:layout>
        <c:manualLayout>
          <c:xMode val="edge"/>
          <c:yMode val="edge"/>
          <c:x val="0.12284216099142632"/>
          <c:y val="4.813241830714788E-3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5681062069914245"/>
          <c:y val="0.16691284012849442"/>
          <c:w val="0.61757908823576024"/>
          <c:h val="0.6634812292860929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Sheet1!$C$27</c:f>
              <c:strCache>
                <c:ptCount val="1"/>
                <c:pt idx="0">
                  <c:v>MPJ Express</c:v>
                </c:pt>
              </c:strCache>
            </c:strRef>
          </c:tx>
          <c:spPr>
            <a:ln w="28437" cap="rnd">
              <a:solidFill>
                <a:srgbClr val="17375E"/>
              </a:solidFill>
              <a:prstDash val="solid"/>
              <a:round/>
            </a:ln>
          </c:spPr>
          <c:marker>
            <c:symbol val="diamond"/>
            <c:size val="6"/>
          </c:marker>
          <c:xVal>
            <c:numRef>
              <c:f>Sheet1!$B$28:$B$33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</c:numCache>
            </c:numRef>
          </c:xVal>
          <c:yVal>
            <c:numRef>
              <c:f>Sheet1!$C$28:$C$33</c:f>
              <c:numCache>
                <c:formatCode>General</c:formatCode>
                <c:ptCount val="6"/>
                <c:pt idx="0">
                  <c:v>1</c:v>
                </c:pt>
                <c:pt idx="1">
                  <c:v>1.9174022971547444</c:v>
                </c:pt>
                <c:pt idx="2">
                  <c:v>2.804456422114046</c:v>
                </c:pt>
                <c:pt idx="3">
                  <c:v>4.3834873206521738</c:v>
                </c:pt>
                <c:pt idx="4">
                  <c:v>5.6442383974807555</c:v>
                </c:pt>
                <c:pt idx="5">
                  <c:v>6.5680917508143333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1EC-4277-B6A8-3AA8D993C506}"/>
            </c:ext>
          </c:extLst>
        </c:ser>
        <c:ser>
          <c:idx val="1"/>
          <c:order val="1"/>
          <c:tx>
            <c:strRef>
              <c:f>Sheet1!$D$27</c:f>
              <c:strCache>
                <c:ptCount val="1"/>
                <c:pt idx="0">
                  <c:v>Spark</c:v>
                </c:pt>
              </c:strCache>
            </c:strRef>
          </c:tx>
          <c:spPr>
            <a:ln w="28803" cap="rnd">
              <a:solidFill>
                <a:srgbClr val="579D1C"/>
              </a:solidFill>
              <a:prstDash val="solid"/>
              <a:round/>
            </a:ln>
          </c:spPr>
          <c:marker>
            <c:symbol val="square"/>
            <c:size val="7"/>
          </c:marker>
          <c:xVal>
            <c:numRef>
              <c:f>Sheet1!$B$28:$B$33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</c:numCache>
            </c:numRef>
          </c:xVal>
          <c:yVal>
            <c:numRef>
              <c:f>Sheet1!$D$28:$D$33</c:f>
              <c:numCache>
                <c:formatCode>General</c:formatCode>
                <c:ptCount val="6"/>
                <c:pt idx="0">
                  <c:v>1</c:v>
                </c:pt>
                <c:pt idx="1">
                  <c:v>1.6454259882876059</c:v>
                </c:pt>
                <c:pt idx="2">
                  <c:v>2.573547825140182</c:v>
                </c:pt>
                <c:pt idx="3">
                  <c:v>3.2964454439272672</c:v>
                </c:pt>
                <c:pt idx="4">
                  <c:v>3.8029228346143027</c:v>
                </c:pt>
                <c:pt idx="5">
                  <c:v>4.5406534722984189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1EC-4277-B6A8-3AA8D993C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342656"/>
        <c:axId val="84340736"/>
      </c:scatterChart>
      <c:valAx>
        <c:axId val="84340736"/>
        <c:scaling>
          <c:orientation val="minMax"/>
        </c:scaling>
        <c:delete val="0"/>
        <c:axPos val="l"/>
        <c:majorGridlines>
          <c:spPr>
            <a:ln w="9363" cap="flat">
              <a:solidFill>
                <a:srgbClr val="878787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n-GB" sz="1400" b="0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r>
                  <a:rPr lang="en-GB" sz="1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Parallel Speedup</a:t>
                </a:r>
              </a:p>
            </c:rich>
          </c:tx>
          <c:layout>
            <c:manualLayout>
              <c:xMode val="edge"/>
              <c:yMode val="edge"/>
              <c:x val="4.699029977390929E-2"/>
              <c:y val="0.31865929361478856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noFill/>
          <a:ln w="9363" cap="flat">
            <a:solidFill>
              <a:srgbClr val="878787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n-GB" sz="1000" b="0" i="0" u="none" strike="noStrike" kern="1200" baseline="0">
                <a:solidFill>
                  <a:srgbClr val="000000"/>
                </a:solidFill>
                <a:latin typeface="Calibri"/>
              </a:defRPr>
            </a:pPr>
            <a:endParaRPr lang="fr-FR"/>
          </a:p>
        </c:txPr>
        <c:crossAx val="84342656"/>
        <c:crosses val="autoZero"/>
        <c:crossBetween val="midCat"/>
      </c:valAx>
      <c:valAx>
        <c:axId val="84342656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n-GB" sz="1400" b="0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r>
                  <a:rPr lang="en-GB" sz="1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Number of Processes</a:t>
                </a:r>
              </a:p>
            </c:rich>
          </c:tx>
          <c:layout>
            <c:manualLayout>
              <c:xMode val="edge"/>
              <c:yMode val="edge"/>
              <c:x val="0.35064990372464516"/>
              <c:y val="0.90816025406818301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noFill/>
          <a:ln w="9363" cap="flat">
            <a:solidFill>
              <a:srgbClr val="878787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n-GB" sz="1000" b="0" i="0" u="none" strike="noStrike" kern="1200" baseline="0">
                <a:solidFill>
                  <a:srgbClr val="000000"/>
                </a:solidFill>
                <a:latin typeface="Calibri"/>
              </a:defRPr>
            </a:pPr>
            <a:endParaRPr lang="fr-FR"/>
          </a:p>
        </c:txPr>
        <c:crossAx val="84340736"/>
        <c:crossesAt val="0"/>
        <c:crossBetween val="midCat"/>
      </c:valAx>
      <c:spPr>
        <a:solidFill>
          <a:srgbClr val="FFFFFF"/>
        </a:solidFill>
        <a:ln>
          <a:noFill/>
        </a:ln>
      </c:spPr>
    </c:plotArea>
    <c:legend>
      <c:legendPos val="r"/>
      <c:layout>
        <c:manualLayout>
          <c:xMode val="edge"/>
          <c:yMode val="edge"/>
          <c:x val="0.8021337988118078"/>
          <c:y val="0.41512048535903301"/>
          <c:w val="0.18451206858270267"/>
          <c:h val="0.15695328771916395"/>
        </c:manualLayout>
      </c:layout>
      <c:overlay val="0"/>
      <c:spPr>
        <a:noFill/>
        <a:ln>
          <a:noFill/>
        </a:ln>
      </c:spPr>
      <c:txPr>
        <a:bodyPr lIns="0" tIns="0" rIns="0" bIns="0"/>
        <a:lstStyle/>
        <a:p>
          <a:pPr marL="0" marR="0" indent="0" defTabSz="914400" fontAlgn="auto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tabLst/>
            <a:defRPr lang="en-GB" sz="1200" b="0" i="0" u="none" strike="noStrike" kern="1200" baseline="0">
              <a:solidFill>
                <a:srgbClr val="000000"/>
              </a:solidFill>
              <a:latin typeface="Calibri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n-US" sz="1000" b="0" i="0" u="none" strike="noStrike" kern="1200" baseline="0">
          <a:solidFill>
            <a:srgbClr val="000000"/>
          </a:solidFill>
          <a:latin typeface="Calibri"/>
        </a:defRPr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300" b="1" i="0" u="none" strike="noStrike" kern="1200" baseline="0">
                <a:solidFill>
                  <a:srgbClr val="7030A0"/>
                </a:solidFill>
                <a:latin typeface="Calibri"/>
              </a:defRPr>
            </a:pPr>
            <a:r>
              <a:rPr lang="en-GB" sz="1300" b="1" i="0" u="none" strike="noStrike" kern="1200" cap="none" spc="0" baseline="0" dirty="0">
                <a:solidFill>
                  <a:srgbClr val="7030A0"/>
                </a:solidFill>
                <a:uFillTx/>
                <a:latin typeface="Calibri"/>
              </a:rPr>
              <a:t>MPJ vs SPARK Yahoo Training Dataset</a:t>
            </a:r>
          </a:p>
        </c:rich>
      </c:tx>
      <c:layout>
        <c:manualLayout>
          <c:xMode val="edge"/>
          <c:yMode val="edge"/>
          <c:x val="0.20292697696410647"/>
          <c:y val="4.233926933687069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3327324229461632"/>
          <c:y val="0.1817327365113246"/>
          <c:w val="0.66713922341116039"/>
          <c:h val="0.627381544384107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Sheet1!$C$53</c:f>
              <c:strCache>
                <c:ptCount val="1"/>
                <c:pt idx="0">
                  <c:v>MPJ express</c:v>
                </c:pt>
              </c:strCache>
            </c:strRef>
          </c:tx>
          <c:spPr>
            <a:ln w="28437" cap="rnd">
              <a:solidFill>
                <a:srgbClr val="17375E"/>
              </a:solidFill>
              <a:prstDash val="solid"/>
              <a:round/>
            </a:ln>
          </c:spPr>
          <c:marker>
            <c:symbol val="diamond"/>
            <c:size val="6"/>
          </c:marker>
          <c:xVal>
            <c:numRef>
              <c:f>Sheet1!$B$54:$B$59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</c:numCache>
            </c:numRef>
          </c:xVal>
          <c:yVal>
            <c:numRef>
              <c:f>Sheet1!$C$54:$C$59</c:f>
              <c:numCache>
                <c:formatCode>General</c:formatCode>
                <c:ptCount val="6"/>
                <c:pt idx="0">
                  <c:v>298.54283333000024</c:v>
                </c:pt>
                <c:pt idx="1">
                  <c:v>142.41928329999988</c:v>
                </c:pt>
                <c:pt idx="2">
                  <c:v>84.4</c:v>
                </c:pt>
                <c:pt idx="3">
                  <c:v>45.56</c:v>
                </c:pt>
                <c:pt idx="4">
                  <c:v>33.15</c:v>
                </c:pt>
                <c:pt idx="5">
                  <c:v>28.35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1E17-4D69-B9E2-9911FBE8D2EF}"/>
            </c:ext>
          </c:extLst>
        </c:ser>
        <c:ser>
          <c:idx val="1"/>
          <c:order val="1"/>
          <c:tx>
            <c:strRef>
              <c:f>Sheet1!$D$53</c:f>
              <c:strCache>
                <c:ptCount val="1"/>
                <c:pt idx="0">
                  <c:v>Spark</c:v>
                </c:pt>
              </c:strCache>
            </c:strRef>
          </c:tx>
          <c:spPr>
            <a:ln w="28803" cap="rnd">
              <a:solidFill>
                <a:srgbClr val="579D1C"/>
              </a:solidFill>
              <a:prstDash val="solid"/>
              <a:round/>
            </a:ln>
          </c:spPr>
          <c:marker>
            <c:symbol val="square"/>
            <c:size val="7"/>
          </c:marker>
          <c:xVal>
            <c:numRef>
              <c:f>Sheet1!$B$54:$B$59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</c:numCache>
            </c:numRef>
          </c:xVal>
          <c:yVal>
            <c:numRef>
              <c:f>Sheet1!$D$54:$D$59</c:f>
              <c:numCache>
                <c:formatCode>General</c:formatCode>
                <c:ptCount val="6"/>
                <c:pt idx="0">
                  <c:v>417.15168333000042</c:v>
                </c:pt>
                <c:pt idx="1">
                  <c:v>217.15243333000012</c:v>
                </c:pt>
                <c:pt idx="2">
                  <c:v>136.58670000000001</c:v>
                </c:pt>
                <c:pt idx="3">
                  <c:v>65.528183329999948</c:v>
                </c:pt>
                <c:pt idx="4">
                  <c:v>53.922333330000058</c:v>
                </c:pt>
                <c:pt idx="5">
                  <c:v>55.173116670000013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1E17-4D69-B9E2-9911FBE8D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700544"/>
        <c:axId val="84698624"/>
      </c:scatterChart>
      <c:valAx>
        <c:axId val="84698624"/>
        <c:scaling>
          <c:orientation val="minMax"/>
        </c:scaling>
        <c:delete val="0"/>
        <c:axPos val="l"/>
        <c:majorGridlines>
          <c:spPr>
            <a:ln w="9363" cap="flat">
              <a:solidFill>
                <a:srgbClr val="878787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200" b="1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r>
                  <a:rPr lang="en-GB" sz="1200" b="1" i="0" u="none" strike="noStrike" kern="120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Time in </a:t>
                </a:r>
                <a:r>
                  <a:rPr lang="en-GB" sz="1200" b="1" i="0" u="none" strike="noStrike" kern="1200" cap="none" spc="0" baseline="0" dirty="0" err="1" smtClean="0">
                    <a:solidFill>
                      <a:srgbClr val="000000"/>
                    </a:solidFill>
                    <a:uFillTx/>
                    <a:latin typeface="Calibri"/>
                  </a:rPr>
                  <a:t>mn</a:t>
                </a:r>
                <a:endParaRPr lang="en-GB" sz="1200" b="1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c:rich>
          </c:tx>
          <c:layout>
            <c:manualLayout>
              <c:xMode val="edge"/>
              <c:yMode val="edge"/>
              <c:x val="9.519252098349815E-3"/>
              <c:y val="0.42665461760603501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noFill/>
          <a:ln w="9363" cap="flat">
            <a:solidFill>
              <a:srgbClr val="878787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00" b="0" i="0" u="none" strike="noStrike" kern="1200" baseline="0">
                <a:solidFill>
                  <a:srgbClr val="000000"/>
                </a:solidFill>
                <a:latin typeface="Calibri"/>
              </a:defRPr>
            </a:pPr>
            <a:endParaRPr lang="fr-FR"/>
          </a:p>
        </c:txPr>
        <c:crossAx val="84700544"/>
        <c:crosses val="autoZero"/>
        <c:crossBetween val="midCat"/>
      </c:valAx>
      <c:valAx>
        <c:axId val="84700544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200" b="1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r>
                  <a:rPr lang="en-GB" sz="12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Number of Processes</a:t>
                </a:r>
              </a:p>
            </c:rich>
          </c:tx>
          <c:layout>
            <c:manualLayout>
              <c:xMode val="edge"/>
              <c:yMode val="edge"/>
              <c:x val="0.34128280555111296"/>
              <c:y val="0.90815840283455163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noFill/>
          <a:ln w="9363" cap="flat">
            <a:solidFill>
              <a:srgbClr val="878787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00" b="0" i="0" u="none" strike="noStrike" kern="1200" baseline="0">
                <a:solidFill>
                  <a:srgbClr val="000000"/>
                </a:solidFill>
                <a:latin typeface="Calibri"/>
              </a:defRPr>
            </a:pPr>
            <a:endParaRPr lang="fr-FR"/>
          </a:p>
        </c:txPr>
        <c:crossAx val="84698624"/>
        <c:crossesAt val="0"/>
        <c:crossBetween val="midCat"/>
      </c:valAx>
      <c:spPr>
        <a:solidFill>
          <a:srgbClr val="FFFFFF"/>
        </a:solidFill>
        <a:ln>
          <a:noFill/>
        </a:ln>
      </c:spPr>
    </c:plotArea>
    <c:legend>
      <c:legendPos val="r"/>
      <c:layout>
        <c:manualLayout>
          <c:xMode val="edge"/>
          <c:yMode val="edge"/>
          <c:x val="0.79253801222878706"/>
          <c:y val="0.41500240565529334"/>
          <c:w val="0.19184347451780681"/>
          <c:h val="0.16176129376731832"/>
        </c:manualLayout>
      </c:layout>
      <c:overlay val="0"/>
      <c:spPr>
        <a:noFill/>
        <a:ln>
          <a:noFill/>
        </a:ln>
      </c:spPr>
      <c:txPr>
        <a:bodyPr lIns="0" tIns="0" rIns="0" bIns="0"/>
        <a:lstStyle/>
        <a:p>
          <a:pPr marL="0" marR="0" indent="0" defTabSz="914400" fontAlgn="auto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tabLst/>
            <a:defRPr sz="1200" b="0" i="0" u="none" strike="noStrike" kern="1200" baseline="0">
              <a:solidFill>
                <a:srgbClr val="000000"/>
              </a:solidFill>
              <a:latin typeface="Calibri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n-US" sz="1000" b="0" i="0" u="none" strike="noStrike" kern="1200" baseline="0">
          <a:solidFill>
            <a:srgbClr val="000000"/>
          </a:solidFill>
          <a:latin typeface="Calibri"/>
        </a:defRPr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n-GB" sz="1300" b="1" i="0" u="none" strike="noStrike" kern="1200" baseline="0">
                <a:solidFill>
                  <a:srgbClr val="7030A0"/>
                </a:solidFill>
                <a:latin typeface="Calibri"/>
              </a:defRPr>
            </a:pPr>
            <a:r>
              <a:rPr lang="en-GB" sz="1300" b="1" i="0" u="none" strike="noStrike" kern="1200" cap="none" spc="0" baseline="0">
                <a:solidFill>
                  <a:srgbClr val="7030A0"/>
                </a:solidFill>
                <a:uFillTx/>
                <a:latin typeface="Calibri"/>
              </a:rPr>
              <a:t>Parallel Speedup MPJ vs SPARK Yahoo Dataset</a:t>
            </a:r>
          </a:p>
        </c:rich>
      </c:tx>
      <c:layout>
        <c:manualLayout>
          <c:xMode val="edge"/>
          <c:yMode val="edge"/>
          <c:x val="0.21873622113580127"/>
          <c:y val="5.0727281892312001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6857252525198205"/>
          <c:y val="0.17045358314441555"/>
          <c:w val="0.60593194703436259"/>
          <c:h val="0.648305778871102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Sheet1!$C$78</c:f>
              <c:strCache>
                <c:ptCount val="1"/>
                <c:pt idx="0">
                  <c:v>MPJ Express</c:v>
                </c:pt>
              </c:strCache>
            </c:strRef>
          </c:tx>
          <c:spPr>
            <a:ln w="28437" cap="rnd">
              <a:solidFill>
                <a:srgbClr val="17375E"/>
              </a:solidFill>
              <a:prstDash val="solid"/>
              <a:round/>
            </a:ln>
          </c:spPr>
          <c:marker>
            <c:symbol val="diamond"/>
            <c:size val="6"/>
          </c:marker>
          <c:xVal>
            <c:numRef>
              <c:f>Sheet1!$B$79:$B$84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</c:numCache>
            </c:numRef>
          </c:xVal>
          <c:yVal>
            <c:numRef>
              <c:f>Sheet1!$C$79:$C$84</c:f>
              <c:numCache>
                <c:formatCode>General</c:formatCode>
                <c:ptCount val="6"/>
                <c:pt idx="0">
                  <c:v>1</c:v>
                </c:pt>
                <c:pt idx="1">
                  <c:v>2.0962247977412782</c:v>
                </c:pt>
                <c:pt idx="2">
                  <c:v>3.5372373617298591</c:v>
                </c:pt>
                <c:pt idx="3">
                  <c:v>6.5527399765144816</c:v>
                </c:pt>
                <c:pt idx="4">
                  <c:v>9.0058169933635028</c:v>
                </c:pt>
                <c:pt idx="5">
                  <c:v>10.530611404938268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B29-499C-AAFB-68CA2F797730}"/>
            </c:ext>
          </c:extLst>
        </c:ser>
        <c:ser>
          <c:idx val="1"/>
          <c:order val="1"/>
          <c:tx>
            <c:strRef>
              <c:f>Sheet1!$D$78</c:f>
              <c:strCache>
                <c:ptCount val="1"/>
                <c:pt idx="0">
                  <c:v>Spark</c:v>
                </c:pt>
              </c:strCache>
            </c:strRef>
          </c:tx>
          <c:spPr>
            <a:ln w="28803" cap="rnd">
              <a:solidFill>
                <a:srgbClr val="579D1C"/>
              </a:solidFill>
              <a:prstDash val="solid"/>
              <a:round/>
            </a:ln>
          </c:spPr>
          <c:marker>
            <c:symbol val="square"/>
            <c:size val="7"/>
          </c:marker>
          <c:xVal>
            <c:numRef>
              <c:f>Sheet1!$B$79:$B$84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</c:numCache>
            </c:numRef>
          </c:xVal>
          <c:yVal>
            <c:numRef>
              <c:f>Sheet1!$D$79:$D$84</c:f>
              <c:numCache>
                <c:formatCode>General</c:formatCode>
                <c:ptCount val="6"/>
                <c:pt idx="0">
                  <c:v>1</c:v>
                </c:pt>
                <c:pt idx="1">
                  <c:v>1.9210085603603042</c:v>
                </c:pt>
                <c:pt idx="2">
                  <c:v>3.0541164207788873</c:v>
                </c:pt>
                <c:pt idx="3">
                  <c:v>6.3659888330678021</c:v>
                </c:pt>
                <c:pt idx="4">
                  <c:v>7.7361578694502686</c:v>
                </c:pt>
                <c:pt idx="5">
                  <c:v>7.5607779387388385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5B29-499C-AAFB-68CA2F7977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737408"/>
        <c:axId val="84735488"/>
      </c:scatterChart>
      <c:valAx>
        <c:axId val="84735488"/>
        <c:scaling>
          <c:orientation val="minMax"/>
        </c:scaling>
        <c:delete val="0"/>
        <c:axPos val="l"/>
        <c:majorGridlines>
          <c:spPr>
            <a:ln w="9363" cap="flat">
              <a:solidFill>
                <a:srgbClr val="878787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n-GB" sz="1200" b="1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r>
                  <a:rPr lang="en-GB" sz="12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Parallel Speedup</a:t>
                </a:r>
              </a:p>
            </c:rich>
          </c:tx>
          <c:layout>
            <c:manualLayout>
              <c:xMode val="edge"/>
              <c:yMode val="edge"/>
              <c:x val="6.84022961839654E-2"/>
              <c:y val="0.33295965543408024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noFill/>
          <a:ln w="9363" cap="flat">
            <a:solidFill>
              <a:srgbClr val="878787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n-GB" sz="1000" b="0" i="0" u="none" strike="noStrike" kern="1200" baseline="0">
                <a:solidFill>
                  <a:srgbClr val="000000"/>
                </a:solidFill>
                <a:latin typeface="Calibri"/>
              </a:defRPr>
            </a:pPr>
            <a:endParaRPr lang="fr-FR"/>
          </a:p>
        </c:txPr>
        <c:crossAx val="84737408"/>
        <c:crosses val="autoZero"/>
        <c:crossBetween val="midCat"/>
      </c:valAx>
      <c:valAx>
        <c:axId val="84737408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n-GB" sz="1200" b="1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r>
                  <a:rPr lang="en-GB" sz="12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Number of Processes</a:t>
                </a:r>
              </a:p>
            </c:rich>
          </c:tx>
          <c:layout>
            <c:manualLayout>
              <c:xMode val="edge"/>
              <c:yMode val="edge"/>
              <c:x val="0.35064990372464516"/>
              <c:y val="0.90816025406818301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noFill/>
          <a:ln w="9363" cap="flat">
            <a:solidFill>
              <a:srgbClr val="878787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n-GB" sz="1000" b="0" i="0" u="none" strike="noStrike" kern="1200" baseline="0">
                <a:solidFill>
                  <a:srgbClr val="000000"/>
                </a:solidFill>
                <a:latin typeface="Calibri"/>
              </a:defRPr>
            </a:pPr>
            <a:endParaRPr lang="fr-FR"/>
          </a:p>
        </c:txPr>
        <c:crossAx val="84735488"/>
        <c:crossesAt val="0"/>
        <c:crossBetween val="midCat"/>
      </c:valAx>
      <c:spPr>
        <a:solidFill>
          <a:srgbClr val="FFFFFF"/>
        </a:solidFill>
        <a:ln>
          <a:noFill/>
        </a:ln>
      </c:spPr>
    </c:plotArea>
    <c:legend>
      <c:legendPos val="r"/>
      <c:layout>
        <c:manualLayout>
          <c:xMode val="edge"/>
          <c:yMode val="edge"/>
          <c:x val="0.78292857786268677"/>
          <c:y val="0.41894802528282138"/>
          <c:w val="0.1897928618195947"/>
          <c:h val="0.18074676780535615"/>
        </c:manualLayout>
      </c:layout>
      <c:overlay val="0"/>
      <c:spPr>
        <a:noFill/>
        <a:ln>
          <a:noFill/>
        </a:ln>
      </c:spPr>
      <c:txPr>
        <a:bodyPr lIns="0" tIns="0" rIns="0" bIns="0"/>
        <a:lstStyle/>
        <a:p>
          <a:pPr marL="0" marR="0" indent="0" defTabSz="914400" fontAlgn="auto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tabLst/>
            <a:defRPr lang="en-GB" sz="1200" b="0" i="0" u="none" strike="noStrike" kern="1200" baseline="0">
              <a:solidFill>
                <a:srgbClr val="000000"/>
              </a:solidFill>
              <a:latin typeface="Calibri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n-US" sz="1000" b="0" i="0" u="none" strike="noStrike" kern="1200" baseline="0">
          <a:solidFill>
            <a:srgbClr val="000000"/>
          </a:solidFill>
          <a:latin typeface="Calibri"/>
        </a:defRPr>
      </a:pPr>
      <a:endParaRPr lang="fr-F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E011B0-334C-40FC-916A-4B12B8542551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129E27B-53E5-42DE-BB3E-1F7E9B1CDE39}">
      <dgm:prSet phldrT="[Text]" custT="1"/>
      <dgm:spPr/>
      <dgm:t>
        <a:bodyPr/>
        <a:lstStyle/>
        <a:p>
          <a:r>
            <a:rPr lang="en-GB" sz="800" dirty="0" smtClean="0"/>
            <a:t>Content Based</a:t>
          </a:r>
          <a:endParaRPr lang="en-GB" sz="800" dirty="0"/>
        </a:p>
      </dgm:t>
    </dgm:pt>
    <dgm:pt modelId="{2E7B4FCC-4D07-4F9B-8024-9384CFC66339}" type="parTrans" cxnId="{3B4FF97F-4C34-4130-82EB-FAB4F2296A42}">
      <dgm:prSet/>
      <dgm:spPr/>
      <dgm:t>
        <a:bodyPr/>
        <a:lstStyle/>
        <a:p>
          <a:endParaRPr lang="en-GB"/>
        </a:p>
      </dgm:t>
    </dgm:pt>
    <dgm:pt modelId="{B15C4C8D-17EF-472C-9318-2324B7619875}" type="sibTrans" cxnId="{3B4FF97F-4C34-4130-82EB-FAB4F2296A42}">
      <dgm:prSet/>
      <dgm:spPr/>
      <dgm:t>
        <a:bodyPr/>
        <a:lstStyle/>
        <a:p>
          <a:endParaRPr lang="en-GB"/>
        </a:p>
      </dgm:t>
    </dgm:pt>
    <dgm:pt modelId="{2C7F88E0-4891-4B02-AABC-1BCBB09065B3}">
      <dgm:prSet phldrT="[Text]" custT="1"/>
      <dgm:spPr/>
      <dgm:t>
        <a:bodyPr/>
        <a:lstStyle/>
        <a:p>
          <a:r>
            <a:rPr lang="en-GB" sz="800" dirty="0" smtClean="0"/>
            <a:t>Collaborative Filtering</a:t>
          </a:r>
          <a:endParaRPr lang="en-GB" sz="800" dirty="0"/>
        </a:p>
      </dgm:t>
    </dgm:pt>
    <dgm:pt modelId="{018874AE-0673-43C4-88E0-3D03A23DD021}" type="parTrans" cxnId="{4D23CEDF-B933-445D-8E85-4315944A96BC}">
      <dgm:prSet/>
      <dgm:spPr/>
      <dgm:t>
        <a:bodyPr/>
        <a:lstStyle/>
        <a:p>
          <a:endParaRPr lang="en-GB"/>
        </a:p>
      </dgm:t>
    </dgm:pt>
    <dgm:pt modelId="{D283E080-3F11-447B-92C6-3E5C2FCDEE93}" type="sibTrans" cxnId="{4D23CEDF-B933-445D-8E85-4315944A96BC}">
      <dgm:prSet/>
      <dgm:spPr/>
      <dgm:t>
        <a:bodyPr/>
        <a:lstStyle/>
        <a:p>
          <a:endParaRPr lang="en-GB"/>
        </a:p>
      </dgm:t>
    </dgm:pt>
    <dgm:pt modelId="{DF4AB74F-8BFC-46B9-A48B-2928B7973D8B}">
      <dgm:prSet phldrT="[Text]" custT="1"/>
      <dgm:spPr/>
      <dgm:t>
        <a:bodyPr/>
        <a:lstStyle/>
        <a:p>
          <a:r>
            <a:rPr lang="en-GB" sz="800" dirty="0" smtClean="0"/>
            <a:t>Demographic</a:t>
          </a:r>
          <a:endParaRPr lang="en-GB" sz="800" dirty="0"/>
        </a:p>
      </dgm:t>
    </dgm:pt>
    <dgm:pt modelId="{ACD711B7-C166-400A-A71C-4E18D0D902F7}" type="parTrans" cxnId="{A89F8649-7D78-43D4-97CC-903D340FC20F}">
      <dgm:prSet/>
      <dgm:spPr/>
      <dgm:t>
        <a:bodyPr/>
        <a:lstStyle/>
        <a:p>
          <a:endParaRPr lang="en-GB"/>
        </a:p>
      </dgm:t>
    </dgm:pt>
    <dgm:pt modelId="{C28D9A83-6D2D-4EF1-B76C-63254728823B}" type="sibTrans" cxnId="{A89F8649-7D78-43D4-97CC-903D340FC20F}">
      <dgm:prSet/>
      <dgm:spPr/>
      <dgm:t>
        <a:bodyPr/>
        <a:lstStyle/>
        <a:p>
          <a:endParaRPr lang="en-GB"/>
        </a:p>
      </dgm:t>
    </dgm:pt>
    <dgm:pt modelId="{076D6069-A9F2-4C99-8AED-FA538BD652FC}">
      <dgm:prSet phldrT="[Text]" custT="1"/>
      <dgm:spPr/>
      <dgm:t>
        <a:bodyPr/>
        <a:lstStyle/>
        <a:p>
          <a:r>
            <a:rPr lang="en-GB" sz="1200" dirty="0" smtClean="0">
              <a:solidFill>
                <a:schemeClr val="accent2">
                  <a:lumMod val="75000"/>
                </a:schemeClr>
              </a:solidFill>
            </a:rPr>
            <a:t>Recommender System</a:t>
          </a:r>
          <a:endParaRPr lang="en-GB" sz="1200" dirty="0">
            <a:solidFill>
              <a:schemeClr val="accent2">
                <a:lumMod val="75000"/>
              </a:schemeClr>
            </a:solidFill>
          </a:endParaRPr>
        </a:p>
      </dgm:t>
    </dgm:pt>
    <dgm:pt modelId="{6327F711-9D6C-4B33-AA09-85B6766C9A71}" type="parTrans" cxnId="{C3A6A0FA-58B2-4674-91FD-70B0A98F88EB}">
      <dgm:prSet/>
      <dgm:spPr/>
      <dgm:t>
        <a:bodyPr/>
        <a:lstStyle/>
        <a:p>
          <a:endParaRPr lang="en-GB"/>
        </a:p>
      </dgm:t>
    </dgm:pt>
    <dgm:pt modelId="{C23C6DC1-08CF-42A0-A273-86CDB77DDBDB}" type="sibTrans" cxnId="{C3A6A0FA-58B2-4674-91FD-70B0A98F88EB}">
      <dgm:prSet/>
      <dgm:spPr/>
      <dgm:t>
        <a:bodyPr/>
        <a:lstStyle/>
        <a:p>
          <a:endParaRPr lang="en-GB"/>
        </a:p>
      </dgm:t>
    </dgm:pt>
    <dgm:pt modelId="{F8003667-852A-4C1C-B3C1-8E20087E41F4}" type="pres">
      <dgm:prSet presAssocID="{64E011B0-334C-40FC-916A-4B12B854255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399AF0B-03CB-42B9-B95F-D1A3DDEF0748}" type="pres">
      <dgm:prSet presAssocID="{64E011B0-334C-40FC-916A-4B12B8542551}" presName="ellipse" presStyleLbl="trBgShp" presStyleIdx="0" presStyleCnt="1"/>
      <dgm:spPr/>
    </dgm:pt>
    <dgm:pt modelId="{A2F4CA53-1E1E-40C0-81DC-166DCF2066B5}" type="pres">
      <dgm:prSet presAssocID="{64E011B0-334C-40FC-916A-4B12B8542551}" presName="arrow1" presStyleLbl="fgShp" presStyleIdx="0" presStyleCnt="1" custLinFactNeighborX="19231" custLinFactNeighborY="34426"/>
      <dgm:spPr/>
    </dgm:pt>
    <dgm:pt modelId="{2BAAF8D8-3E64-4341-B294-947F4F759F81}" type="pres">
      <dgm:prSet presAssocID="{64E011B0-334C-40FC-916A-4B12B8542551}" presName="rectangle" presStyleLbl="revTx" presStyleIdx="0" presStyleCnt="1" custScaleX="126315" custLinFactNeighborX="6140" custLinFactNeighborY="1444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2EA39AF-7A79-4653-BABF-CE12198EEEF2}" type="pres">
      <dgm:prSet presAssocID="{2C7F88E0-4891-4B02-AABC-1BCBB09065B3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5D537D1-4746-4D4F-98E8-588DD7AC3C11}" type="pres">
      <dgm:prSet presAssocID="{DF4AB74F-8BFC-46B9-A48B-2928B7973D8B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B9738D-024C-4CAA-8B6F-88FA228A9977}" type="pres">
      <dgm:prSet presAssocID="{076D6069-A9F2-4C99-8AED-FA538BD652FC}" presName="item3" presStyleLbl="node1" presStyleIdx="2" presStyleCnt="3" custLinFactNeighborX="25983" custLinFactNeighborY="865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84D7703-B944-43F4-9E44-8946839EC4F2}" type="pres">
      <dgm:prSet presAssocID="{64E011B0-334C-40FC-916A-4B12B8542551}" presName="funnel" presStyleLbl="trAlignAcc1" presStyleIdx="0" presStyleCnt="1" custScaleX="112453" custScaleY="109158" custLinFactNeighborX="4213" custLinFactNeighborY="2464"/>
      <dgm:spPr/>
    </dgm:pt>
  </dgm:ptLst>
  <dgm:cxnLst>
    <dgm:cxn modelId="{3B4FF97F-4C34-4130-82EB-FAB4F2296A42}" srcId="{64E011B0-334C-40FC-916A-4B12B8542551}" destId="{D129E27B-53E5-42DE-BB3E-1F7E9B1CDE39}" srcOrd="0" destOrd="0" parTransId="{2E7B4FCC-4D07-4F9B-8024-9384CFC66339}" sibTransId="{B15C4C8D-17EF-472C-9318-2324B7619875}"/>
    <dgm:cxn modelId="{A89F8649-7D78-43D4-97CC-903D340FC20F}" srcId="{64E011B0-334C-40FC-916A-4B12B8542551}" destId="{DF4AB74F-8BFC-46B9-A48B-2928B7973D8B}" srcOrd="2" destOrd="0" parTransId="{ACD711B7-C166-400A-A71C-4E18D0D902F7}" sibTransId="{C28D9A83-6D2D-4EF1-B76C-63254728823B}"/>
    <dgm:cxn modelId="{4D23CEDF-B933-445D-8E85-4315944A96BC}" srcId="{64E011B0-334C-40FC-916A-4B12B8542551}" destId="{2C7F88E0-4891-4B02-AABC-1BCBB09065B3}" srcOrd="1" destOrd="0" parTransId="{018874AE-0673-43C4-88E0-3D03A23DD021}" sibTransId="{D283E080-3F11-447B-92C6-3E5C2FCDEE93}"/>
    <dgm:cxn modelId="{4793E5B7-50AD-40B5-A659-DC5DCD8383E8}" type="presOf" srcId="{D129E27B-53E5-42DE-BB3E-1F7E9B1CDE39}" destId="{1AB9738D-024C-4CAA-8B6F-88FA228A9977}" srcOrd="0" destOrd="0" presId="urn:microsoft.com/office/officeart/2005/8/layout/funnel1"/>
    <dgm:cxn modelId="{8E7D2A77-0C21-4321-8D97-377055062D4A}" type="presOf" srcId="{076D6069-A9F2-4C99-8AED-FA538BD652FC}" destId="{2BAAF8D8-3E64-4341-B294-947F4F759F81}" srcOrd="0" destOrd="0" presId="urn:microsoft.com/office/officeart/2005/8/layout/funnel1"/>
    <dgm:cxn modelId="{4B84CCB4-CBCC-4AED-B3FF-622226F22F45}" type="presOf" srcId="{2C7F88E0-4891-4B02-AABC-1BCBB09065B3}" destId="{15D537D1-4746-4D4F-98E8-588DD7AC3C11}" srcOrd="0" destOrd="0" presId="urn:microsoft.com/office/officeart/2005/8/layout/funnel1"/>
    <dgm:cxn modelId="{C3A6A0FA-58B2-4674-91FD-70B0A98F88EB}" srcId="{64E011B0-334C-40FC-916A-4B12B8542551}" destId="{076D6069-A9F2-4C99-8AED-FA538BD652FC}" srcOrd="3" destOrd="0" parTransId="{6327F711-9D6C-4B33-AA09-85B6766C9A71}" sibTransId="{C23C6DC1-08CF-42A0-A273-86CDB77DDBDB}"/>
    <dgm:cxn modelId="{7A3C1D6E-FA80-45E8-9FFB-C9121840ED0A}" type="presOf" srcId="{64E011B0-334C-40FC-916A-4B12B8542551}" destId="{F8003667-852A-4C1C-B3C1-8E20087E41F4}" srcOrd="0" destOrd="0" presId="urn:microsoft.com/office/officeart/2005/8/layout/funnel1"/>
    <dgm:cxn modelId="{48645A9B-3C1F-48CE-8462-A73109CB41C9}" type="presOf" srcId="{DF4AB74F-8BFC-46B9-A48B-2928B7973D8B}" destId="{A2EA39AF-7A79-4653-BABF-CE12198EEEF2}" srcOrd="0" destOrd="0" presId="urn:microsoft.com/office/officeart/2005/8/layout/funnel1"/>
    <dgm:cxn modelId="{CD512C6C-B997-44EA-81F2-6AC2E7204425}" type="presParOf" srcId="{F8003667-852A-4C1C-B3C1-8E20087E41F4}" destId="{6399AF0B-03CB-42B9-B95F-D1A3DDEF0748}" srcOrd="0" destOrd="0" presId="urn:microsoft.com/office/officeart/2005/8/layout/funnel1"/>
    <dgm:cxn modelId="{E33BEA0D-0105-42E2-8B35-31062EE3825A}" type="presParOf" srcId="{F8003667-852A-4C1C-B3C1-8E20087E41F4}" destId="{A2F4CA53-1E1E-40C0-81DC-166DCF2066B5}" srcOrd="1" destOrd="0" presId="urn:microsoft.com/office/officeart/2005/8/layout/funnel1"/>
    <dgm:cxn modelId="{2CAD1FE2-2FCC-4D26-84F4-65E92FD835E8}" type="presParOf" srcId="{F8003667-852A-4C1C-B3C1-8E20087E41F4}" destId="{2BAAF8D8-3E64-4341-B294-947F4F759F81}" srcOrd="2" destOrd="0" presId="urn:microsoft.com/office/officeart/2005/8/layout/funnel1"/>
    <dgm:cxn modelId="{F07F4F52-7C00-4D22-8313-C7278756E395}" type="presParOf" srcId="{F8003667-852A-4C1C-B3C1-8E20087E41F4}" destId="{A2EA39AF-7A79-4653-BABF-CE12198EEEF2}" srcOrd="3" destOrd="0" presId="urn:microsoft.com/office/officeart/2005/8/layout/funnel1"/>
    <dgm:cxn modelId="{29FC429B-8569-4C04-8443-3729A0F79BDE}" type="presParOf" srcId="{F8003667-852A-4C1C-B3C1-8E20087E41F4}" destId="{15D537D1-4746-4D4F-98E8-588DD7AC3C11}" srcOrd="4" destOrd="0" presId="urn:microsoft.com/office/officeart/2005/8/layout/funnel1"/>
    <dgm:cxn modelId="{A6314996-B9D3-4335-A40B-35AF51772967}" type="presParOf" srcId="{F8003667-852A-4C1C-B3C1-8E20087E41F4}" destId="{1AB9738D-024C-4CAA-8B6F-88FA228A9977}" srcOrd="5" destOrd="0" presId="urn:microsoft.com/office/officeart/2005/8/layout/funnel1"/>
    <dgm:cxn modelId="{5C380F88-8066-451B-96E8-C13A7B259CEE}" type="presParOf" srcId="{F8003667-852A-4C1C-B3C1-8E20087E41F4}" destId="{A84D7703-B944-43F4-9E44-8946839EC4F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9AF0B-03CB-42B9-B95F-D1A3DDEF0748}">
      <dsp:nvSpPr>
        <dsp:cNvPr id="0" name=""/>
        <dsp:cNvSpPr/>
      </dsp:nvSpPr>
      <dsp:spPr>
        <a:xfrm>
          <a:off x="495666" y="434527"/>
          <a:ext cx="1811360" cy="62906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4CA53-1E1E-40C0-81DC-166DCF2066B5}">
      <dsp:nvSpPr>
        <dsp:cNvPr id="0" name=""/>
        <dsp:cNvSpPr/>
      </dsp:nvSpPr>
      <dsp:spPr>
        <a:xfrm>
          <a:off x="1296144" y="2052229"/>
          <a:ext cx="351038" cy="224664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AAF8D8-3E64-4341-B294-947F4F759F81}">
      <dsp:nvSpPr>
        <dsp:cNvPr id="0" name=""/>
        <dsp:cNvSpPr/>
      </dsp:nvSpPr>
      <dsp:spPr>
        <a:xfrm>
          <a:off x="443418" y="2215446"/>
          <a:ext cx="2128390" cy="421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accent2">
                  <a:lumMod val="75000"/>
                </a:schemeClr>
              </a:solidFill>
            </a:rPr>
            <a:t>Recommender System</a:t>
          </a:r>
          <a:endParaRPr lang="en-GB" sz="12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443418" y="2215446"/>
        <a:ext cx="2128390" cy="421246"/>
      </dsp:txXfrm>
    </dsp:sp>
    <dsp:sp modelId="{A2EA39AF-7A79-4653-BABF-CE12198EEEF2}">
      <dsp:nvSpPr>
        <dsp:cNvPr id="0" name=""/>
        <dsp:cNvSpPr/>
      </dsp:nvSpPr>
      <dsp:spPr>
        <a:xfrm>
          <a:off x="1154215" y="1112173"/>
          <a:ext cx="631869" cy="6318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Demographic</a:t>
          </a:r>
          <a:endParaRPr lang="en-GB" sz="800" kern="1200" dirty="0"/>
        </a:p>
      </dsp:txBody>
      <dsp:txXfrm>
        <a:off x="1246750" y="1204708"/>
        <a:ext cx="446799" cy="446799"/>
      </dsp:txXfrm>
    </dsp:sp>
    <dsp:sp modelId="{15D537D1-4746-4D4F-98E8-588DD7AC3C11}">
      <dsp:nvSpPr>
        <dsp:cNvPr id="0" name=""/>
        <dsp:cNvSpPr/>
      </dsp:nvSpPr>
      <dsp:spPr>
        <a:xfrm>
          <a:off x="702077" y="638130"/>
          <a:ext cx="631869" cy="6318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Collaborative Filtering</a:t>
          </a:r>
          <a:endParaRPr lang="en-GB" sz="800" kern="1200" dirty="0"/>
        </a:p>
      </dsp:txBody>
      <dsp:txXfrm>
        <a:off x="794612" y="730665"/>
        <a:ext cx="446799" cy="446799"/>
      </dsp:txXfrm>
    </dsp:sp>
    <dsp:sp modelId="{1AB9738D-024C-4CAA-8B6F-88FA228A9977}">
      <dsp:nvSpPr>
        <dsp:cNvPr id="0" name=""/>
        <dsp:cNvSpPr/>
      </dsp:nvSpPr>
      <dsp:spPr>
        <a:xfrm>
          <a:off x="1512168" y="540059"/>
          <a:ext cx="631869" cy="6318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Content Based</a:t>
          </a:r>
          <a:endParaRPr lang="en-GB" sz="800" kern="1200" dirty="0"/>
        </a:p>
      </dsp:txBody>
      <dsp:txXfrm>
        <a:off x="1604703" y="632594"/>
        <a:ext cx="446799" cy="446799"/>
      </dsp:txXfrm>
    </dsp:sp>
    <dsp:sp modelId="{A84D7703-B944-43F4-9E44-8946839EC4F2}">
      <dsp:nvSpPr>
        <dsp:cNvPr id="0" name=""/>
        <dsp:cNvSpPr/>
      </dsp:nvSpPr>
      <dsp:spPr>
        <a:xfrm>
          <a:off x="381664" y="324037"/>
          <a:ext cx="2210620" cy="171667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20D3C-9C1D-4F40-9A56-E4915A4C4678}" type="datetimeFigureOut">
              <a:rPr lang="en-GB" smtClean="0"/>
              <a:pPr/>
              <a:t>24/09/2018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7770A-A0E5-4732-8333-371A72353AFF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474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4CA60-9236-4321-BD87-3FAEB91FB469}" type="datetimeFigureOut">
              <a:rPr lang="en-GB" smtClean="0"/>
              <a:pPr/>
              <a:t>24/09/2018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0A922-D586-4ABF-AD4D-7EBCEBE5A34F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616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a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17">
            <a:extLst>
              <a:ext uri="{FF2B5EF4-FFF2-40B4-BE49-F238E27FC236}">
                <a16:creationId xmlns:a16="http://schemas.microsoft.com/office/drawing/2014/main" xmlns="" id="{552F9B91-4010-4562-9359-EED6891B29B8}"/>
              </a:ext>
            </a:extLst>
          </p:cNvPr>
          <p:cNvSpPr/>
          <p:nvPr/>
        </p:nvSpPr>
        <p:spPr>
          <a:xfrm>
            <a:off x="11747499" y="3415144"/>
            <a:ext cx="444501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xmlns="" id="{1D820570-21E1-43AC-BE0D-02ADF7C4CF21}"/>
              </a:ext>
            </a:extLst>
          </p:cNvPr>
          <p:cNvSpPr/>
          <p:nvPr/>
        </p:nvSpPr>
        <p:spPr>
          <a:xfrm>
            <a:off x="11747499" y="1"/>
            <a:ext cx="449172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7" name="Afbeelding 22">
            <a:extLst>
              <a:ext uri="{FF2B5EF4-FFF2-40B4-BE49-F238E27FC236}">
                <a16:creationId xmlns:a16="http://schemas.microsoft.com/office/drawing/2014/main" xmlns="" id="{E63E3581-10E1-4073-944D-F8E146E171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4" y="546282"/>
            <a:ext cx="4325121" cy="153924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xmlns="" id="{A199696C-1A0F-4C0D-85B6-89CC710B73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9978" y="3991480"/>
            <a:ext cx="10177029" cy="11679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4500"/>
              </a:lnSpc>
              <a:defRPr sz="4400" spc="70" baseline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</a:t>
            </a:r>
            <a:r>
              <a:rPr lang="nl-NL" dirty="0" smtClean="0"/>
              <a:t>EDIT TITLE </a:t>
            </a:r>
            <a:endParaRPr lang="en-GB" dirty="0"/>
          </a:p>
        </p:txBody>
      </p:sp>
      <p:sp>
        <p:nvSpPr>
          <p:cNvPr id="12" name="Ondertitel 2">
            <a:extLst>
              <a:ext uri="{FF2B5EF4-FFF2-40B4-BE49-F238E27FC236}">
                <a16:creationId xmlns:a16="http://schemas.microsoft.com/office/drawing/2014/main" xmlns="" id="{7D927364-844D-4A85-B6EB-FBFEED2E48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1129" y="5228106"/>
            <a:ext cx="5563972" cy="3515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spc="50" baseline="0">
                <a:solidFill>
                  <a:schemeClr val="tx2"/>
                </a:solidFill>
                <a:latin typeface="+mn-lt"/>
                <a:ea typeface="Aero Light" pitchFamily="50" charset="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Click to edit </a:t>
            </a:r>
            <a:r>
              <a:rPr lang="nl-NL" dirty="0" smtClean="0"/>
              <a:t>subtitle </a:t>
            </a:r>
            <a:endParaRPr lang="en-GB" dirty="0"/>
          </a:p>
        </p:txBody>
      </p:sp>
      <p:sp>
        <p:nvSpPr>
          <p:cNvPr id="13" name="Tijdelijke aanduiding voor tekst 9">
            <a:extLst>
              <a:ext uri="{FF2B5EF4-FFF2-40B4-BE49-F238E27FC236}">
                <a16:creationId xmlns:a16="http://schemas.microsoft.com/office/drawing/2014/main" xmlns="" id="{BFA6C715-12C9-4F92-B6DE-60323A6EC8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9978" y="5788552"/>
            <a:ext cx="7764847" cy="681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spc="50" baseline="0">
                <a:solidFill>
                  <a:schemeClr val="tx2"/>
                </a:solidFill>
                <a:latin typeface="+mj-lt"/>
                <a:ea typeface="Aero Light" pitchFamily="50" charset="2"/>
              </a:defRPr>
            </a:lvl1pPr>
          </a:lstStyle>
          <a:p>
            <a:pPr lvl="0"/>
            <a:r>
              <a:rPr lang="nl-NL" dirty="0" smtClean="0"/>
              <a:t>Click to add presenter’s name and job title</a:t>
            </a:r>
            <a:endParaRPr lang="nl-N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29884" y="546282"/>
            <a:ext cx="5517616" cy="336128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599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c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xmlns="" id="{4F078DCB-93EE-4BE7-A995-4A147D857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3872" y="560367"/>
            <a:ext cx="6592045" cy="113667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3600"/>
              </a:lnSpc>
              <a:defRPr sz="4400" spc="70" baseline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ADD TITLE</a:t>
            </a:r>
            <a:endParaRPr lang="en-GB" dirty="0"/>
          </a:p>
        </p:txBody>
      </p:sp>
      <p:pic>
        <p:nvPicPr>
          <p:cNvPr id="5" name="Afbeelding 13">
            <a:extLst>
              <a:ext uri="{FF2B5EF4-FFF2-40B4-BE49-F238E27FC236}">
                <a16:creationId xmlns:a16="http://schemas.microsoft.com/office/drawing/2014/main" xmlns="" id="{A6DEE0E1-E6DD-48F9-961A-927DFCE674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225043"/>
            <a:ext cx="1296848" cy="461379"/>
          </a:xfrm>
          <a:prstGeom prst="rect">
            <a:avLst/>
          </a:prstGeom>
        </p:spPr>
      </p:pic>
      <p:sp>
        <p:nvSpPr>
          <p:cNvPr id="8" name="Rechthoek 17">
            <a:extLst>
              <a:ext uri="{FF2B5EF4-FFF2-40B4-BE49-F238E27FC236}">
                <a16:creationId xmlns:a16="http://schemas.microsoft.com/office/drawing/2014/main" xmlns="" id="{552F9B91-4010-4562-9359-EED6891B29B8}"/>
              </a:ext>
            </a:extLst>
          </p:cNvPr>
          <p:cNvSpPr/>
          <p:nvPr/>
        </p:nvSpPr>
        <p:spPr>
          <a:xfrm>
            <a:off x="11747499" y="3415144"/>
            <a:ext cx="444501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xmlns="" id="{1D820570-21E1-43AC-BE0D-02ADF7C4CF21}"/>
              </a:ext>
            </a:extLst>
          </p:cNvPr>
          <p:cNvSpPr/>
          <p:nvPr/>
        </p:nvSpPr>
        <p:spPr>
          <a:xfrm>
            <a:off x="11747499" y="1"/>
            <a:ext cx="449172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91616" y="1708353"/>
            <a:ext cx="6584302" cy="442574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819402" y="560367"/>
            <a:ext cx="3928096" cy="2865613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272329" y="3016665"/>
            <a:ext cx="3919671" cy="3117436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61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6">
            <a:extLst>
              <a:ext uri="{FF2B5EF4-FFF2-40B4-BE49-F238E27FC236}">
                <a16:creationId xmlns:a16="http://schemas.microsoft.com/office/drawing/2014/main" xmlns="" id="{BE1EC009-1AB6-46B3-89FC-A2752A5CC63B}"/>
              </a:ext>
            </a:extLst>
          </p:cNvPr>
          <p:cNvSpPr/>
          <p:nvPr userDrawn="1"/>
        </p:nvSpPr>
        <p:spPr>
          <a:xfrm>
            <a:off x="7913406" y="556624"/>
            <a:ext cx="4278594" cy="4116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9" name="Rechthoek 17">
            <a:extLst>
              <a:ext uri="{FF2B5EF4-FFF2-40B4-BE49-F238E27FC236}">
                <a16:creationId xmlns:a16="http://schemas.microsoft.com/office/drawing/2014/main" xmlns="" id="{552F9B91-4010-4562-9359-EED6891B29B8}"/>
              </a:ext>
            </a:extLst>
          </p:cNvPr>
          <p:cNvSpPr/>
          <p:nvPr/>
        </p:nvSpPr>
        <p:spPr>
          <a:xfrm>
            <a:off x="7118647" y="3415144"/>
            <a:ext cx="4628852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xmlns="" id="{4F078DCB-93EE-4BE7-A995-4A147D857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3873" y="560367"/>
            <a:ext cx="6913677" cy="113667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3600"/>
              </a:lnSpc>
              <a:defRPr sz="4400" spc="70" baseline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ADD TITLE</a:t>
            </a:r>
            <a:endParaRPr lang="en-GB" dirty="0"/>
          </a:p>
        </p:txBody>
      </p:sp>
      <p:pic>
        <p:nvPicPr>
          <p:cNvPr id="5" name="Afbeelding 13">
            <a:extLst>
              <a:ext uri="{FF2B5EF4-FFF2-40B4-BE49-F238E27FC236}">
                <a16:creationId xmlns:a16="http://schemas.microsoft.com/office/drawing/2014/main" xmlns="" id="{A6DEE0E1-E6DD-48F9-961A-927DFCE674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225043"/>
            <a:ext cx="1296848" cy="461379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1616" y="1708353"/>
            <a:ext cx="6627031" cy="442574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397551" y="847142"/>
            <a:ext cx="4153375" cy="3163857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178325" y="3091273"/>
            <a:ext cx="4013675" cy="3378354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047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6">
            <a:extLst>
              <a:ext uri="{FF2B5EF4-FFF2-40B4-BE49-F238E27FC236}">
                <a16:creationId xmlns:a16="http://schemas.microsoft.com/office/drawing/2014/main" xmlns="" id="{BE1EC009-1AB6-46B3-89FC-A2752A5CC63B}"/>
              </a:ext>
            </a:extLst>
          </p:cNvPr>
          <p:cNvSpPr/>
          <p:nvPr userDrawn="1"/>
        </p:nvSpPr>
        <p:spPr>
          <a:xfrm>
            <a:off x="7913406" y="556624"/>
            <a:ext cx="4278594" cy="4116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16" name="Rechthoek 17">
            <a:extLst>
              <a:ext uri="{FF2B5EF4-FFF2-40B4-BE49-F238E27FC236}">
                <a16:creationId xmlns:a16="http://schemas.microsoft.com/office/drawing/2014/main" xmlns="" id="{552F9B91-4010-4562-9359-EED6891B29B8}"/>
              </a:ext>
            </a:extLst>
          </p:cNvPr>
          <p:cNvSpPr/>
          <p:nvPr userDrawn="1"/>
        </p:nvSpPr>
        <p:spPr>
          <a:xfrm>
            <a:off x="7118647" y="3415144"/>
            <a:ext cx="4628852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xmlns="" id="{4F078DCB-93EE-4BE7-A995-4A147D857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3872" y="560367"/>
            <a:ext cx="7429533" cy="113667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3600"/>
              </a:lnSpc>
              <a:defRPr sz="4400" spc="70" baseline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ADD TITLE</a:t>
            </a:r>
            <a:endParaRPr lang="en-GB" dirty="0"/>
          </a:p>
        </p:txBody>
      </p:sp>
      <p:pic>
        <p:nvPicPr>
          <p:cNvPr id="5" name="Afbeelding 13">
            <a:extLst>
              <a:ext uri="{FF2B5EF4-FFF2-40B4-BE49-F238E27FC236}">
                <a16:creationId xmlns:a16="http://schemas.microsoft.com/office/drawing/2014/main" xmlns="" id="{A6DEE0E1-E6DD-48F9-961A-927DFCE674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225043"/>
            <a:ext cx="1296848" cy="461379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91616" y="1708353"/>
            <a:ext cx="6627030" cy="442574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8707406" y="1560520"/>
            <a:ext cx="3040093" cy="13937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494663" y="3091273"/>
            <a:ext cx="4697338" cy="3378354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552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16">
            <a:extLst>
              <a:ext uri="{FF2B5EF4-FFF2-40B4-BE49-F238E27FC236}">
                <a16:creationId xmlns:a16="http://schemas.microsoft.com/office/drawing/2014/main" xmlns="" id="{BE1EC009-1AB6-46B3-89FC-A2752A5CC63B}"/>
              </a:ext>
            </a:extLst>
          </p:cNvPr>
          <p:cNvSpPr/>
          <p:nvPr/>
        </p:nvSpPr>
        <p:spPr>
          <a:xfrm>
            <a:off x="7204105" y="566738"/>
            <a:ext cx="4987896" cy="3885622"/>
          </a:xfrm>
          <a:prstGeom prst="rect">
            <a:avLst/>
          </a:prstGeom>
          <a:solidFill>
            <a:srgbClr val="6213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7">
            <a:extLst>
              <a:ext uri="{FF2B5EF4-FFF2-40B4-BE49-F238E27FC236}">
                <a16:creationId xmlns:a16="http://schemas.microsoft.com/office/drawing/2014/main" xmlns="" id="{552F9B91-4010-4562-9359-EED6891B29B8}"/>
              </a:ext>
            </a:extLst>
          </p:cNvPr>
          <p:cNvSpPr/>
          <p:nvPr/>
        </p:nvSpPr>
        <p:spPr>
          <a:xfrm>
            <a:off x="1" y="3746090"/>
            <a:ext cx="11451363" cy="3099091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jdelijke aanduiding voor tekst 12">
            <a:extLst>
              <a:ext uri="{FF2B5EF4-FFF2-40B4-BE49-F238E27FC236}">
                <a16:creationId xmlns:a16="http://schemas.microsoft.com/office/drawing/2014/main" xmlns="" id="{615C7DB6-2966-4805-BDB8-3CC368712F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9411" y="5486762"/>
            <a:ext cx="5585691" cy="447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900"/>
              </a:lnSpc>
              <a:buNone/>
              <a:defRPr sz="2400" spc="40" baseline="0">
                <a:solidFill>
                  <a:schemeClr val="bg1"/>
                </a:solidFill>
                <a:latin typeface="+mn-lt"/>
                <a:ea typeface="Aero Light" pitchFamily="50" charset="2"/>
              </a:defRPr>
            </a:lvl1pPr>
            <a:lvl2pPr marL="457200" indent="0">
              <a:buNone/>
              <a:defRPr sz="2000">
                <a:latin typeface="Aero Light" pitchFamily="50" charset="2"/>
                <a:ea typeface="Aero Light" pitchFamily="50" charset="2"/>
              </a:defRPr>
            </a:lvl2pPr>
            <a:lvl3pPr marL="914400" indent="0">
              <a:buNone/>
              <a:defRPr sz="1800">
                <a:latin typeface="Aero Light" pitchFamily="50" charset="2"/>
                <a:ea typeface="Aero Light" pitchFamily="50" charset="2"/>
              </a:defRPr>
            </a:lvl3pPr>
            <a:lvl4pPr marL="1371600" indent="0">
              <a:buNone/>
              <a:defRPr sz="1600">
                <a:latin typeface="Aero Light" pitchFamily="50" charset="2"/>
                <a:ea typeface="Aero Light" pitchFamily="50" charset="2"/>
              </a:defRPr>
            </a:lvl4pPr>
            <a:lvl5pPr marL="1828800" indent="0">
              <a:buNone/>
              <a:defRPr sz="1600">
                <a:latin typeface="Aero Light" pitchFamily="50" charset="2"/>
                <a:ea typeface="Aero Light" pitchFamily="50" charset="2"/>
              </a:defRPr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subtitle</a:t>
            </a:r>
            <a:endParaRPr lang="en-GB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xmlns="" id="{E5147CD9-9D85-4ED3-84D6-AA0AB22B9B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5" y="546282"/>
            <a:ext cx="4325121" cy="1539243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33897" y="4171746"/>
            <a:ext cx="5581204" cy="13048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4400" kern="1200" spc="70" baseline="0" dirty="0">
                <a:solidFill>
                  <a:schemeClr val="bg1"/>
                </a:solidFill>
                <a:latin typeface="Calibri bold" panose="020F0702030404030204" pitchFamily="34" charset="0"/>
                <a:ea typeface="Aero Bold" panose="02000000000000000000" pitchFamily="50" charset="2"/>
                <a:cs typeface="Calibri bold" panose="020F0702030404030204" pitchFamily="34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534597" y="487506"/>
            <a:ext cx="5232400" cy="5159879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22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b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17">
            <a:extLst>
              <a:ext uri="{FF2B5EF4-FFF2-40B4-BE49-F238E27FC236}">
                <a16:creationId xmlns:a16="http://schemas.microsoft.com/office/drawing/2014/main" xmlns="" id="{552F9B91-4010-4562-9359-EED6891B29B8}"/>
              </a:ext>
            </a:extLst>
          </p:cNvPr>
          <p:cNvSpPr/>
          <p:nvPr/>
        </p:nvSpPr>
        <p:spPr>
          <a:xfrm>
            <a:off x="11747499" y="3415144"/>
            <a:ext cx="444501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xmlns="" id="{1D820570-21E1-43AC-BE0D-02ADF7C4CF21}"/>
              </a:ext>
            </a:extLst>
          </p:cNvPr>
          <p:cNvSpPr/>
          <p:nvPr/>
        </p:nvSpPr>
        <p:spPr>
          <a:xfrm>
            <a:off x="11747499" y="1"/>
            <a:ext cx="449172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7" name="Afbeelding 22">
            <a:extLst>
              <a:ext uri="{FF2B5EF4-FFF2-40B4-BE49-F238E27FC236}">
                <a16:creationId xmlns:a16="http://schemas.microsoft.com/office/drawing/2014/main" xmlns="" id="{E63E3581-10E1-4073-944D-F8E146E171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4" y="546282"/>
            <a:ext cx="4325121" cy="153924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xmlns="" id="{A199696C-1A0F-4C0D-85B6-89CC710B73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9977" y="3991480"/>
            <a:ext cx="5575123" cy="11679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4500"/>
              </a:lnSpc>
              <a:defRPr sz="4400" spc="70" baseline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</a:t>
            </a:r>
            <a:r>
              <a:rPr lang="nl-NL" dirty="0" smtClean="0"/>
              <a:t>EDIT TITLE</a:t>
            </a:r>
            <a:endParaRPr lang="en-GB" dirty="0"/>
          </a:p>
        </p:txBody>
      </p:sp>
      <p:sp>
        <p:nvSpPr>
          <p:cNvPr id="12" name="Ondertitel 2">
            <a:extLst>
              <a:ext uri="{FF2B5EF4-FFF2-40B4-BE49-F238E27FC236}">
                <a16:creationId xmlns:a16="http://schemas.microsoft.com/office/drawing/2014/main" xmlns="" id="{7D927364-844D-4A85-B6EB-FBFEED2E48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1129" y="5228106"/>
            <a:ext cx="5563972" cy="3515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spc="50" baseline="0">
                <a:solidFill>
                  <a:schemeClr val="tx2"/>
                </a:solidFill>
                <a:latin typeface="+mn-lt"/>
                <a:ea typeface="Aero Light" pitchFamily="50" charset="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Click to edit </a:t>
            </a:r>
            <a:r>
              <a:rPr lang="nl-NL" dirty="0" smtClean="0"/>
              <a:t>subtitle </a:t>
            </a:r>
            <a:endParaRPr lang="en-GB" dirty="0"/>
          </a:p>
        </p:txBody>
      </p:sp>
      <p:sp>
        <p:nvSpPr>
          <p:cNvPr id="13" name="Tijdelijke aanduiding voor tekst 9">
            <a:extLst>
              <a:ext uri="{FF2B5EF4-FFF2-40B4-BE49-F238E27FC236}">
                <a16:creationId xmlns:a16="http://schemas.microsoft.com/office/drawing/2014/main" xmlns="" id="{BFA6C715-12C9-4F92-B6DE-60323A6EC8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9979" y="5788552"/>
            <a:ext cx="5575123" cy="681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spc="50" baseline="0">
                <a:solidFill>
                  <a:schemeClr val="tx2"/>
                </a:solidFill>
                <a:latin typeface="+mj-lt"/>
                <a:ea typeface="Aero Light" pitchFamily="50" charset="2"/>
              </a:defRPr>
            </a:lvl1pPr>
          </a:lstStyle>
          <a:p>
            <a:pPr lvl="0"/>
            <a:r>
              <a:rPr lang="nl-NL" dirty="0" smtClean="0"/>
              <a:t>Click to add presenter’s name and job title</a:t>
            </a:r>
            <a:endParaRPr lang="nl-N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515100" y="546100"/>
            <a:ext cx="5223854" cy="549577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21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c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17">
            <a:extLst>
              <a:ext uri="{FF2B5EF4-FFF2-40B4-BE49-F238E27FC236}">
                <a16:creationId xmlns:a16="http://schemas.microsoft.com/office/drawing/2014/main" xmlns="" id="{552F9B91-4010-4562-9359-EED6891B29B8}"/>
              </a:ext>
            </a:extLst>
          </p:cNvPr>
          <p:cNvSpPr/>
          <p:nvPr/>
        </p:nvSpPr>
        <p:spPr>
          <a:xfrm>
            <a:off x="11747499" y="3415144"/>
            <a:ext cx="444501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xmlns="" id="{1D820570-21E1-43AC-BE0D-02ADF7C4CF21}"/>
              </a:ext>
            </a:extLst>
          </p:cNvPr>
          <p:cNvSpPr/>
          <p:nvPr/>
        </p:nvSpPr>
        <p:spPr>
          <a:xfrm>
            <a:off x="11747499" y="1"/>
            <a:ext cx="449172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7" name="Afbeelding 22">
            <a:extLst>
              <a:ext uri="{FF2B5EF4-FFF2-40B4-BE49-F238E27FC236}">
                <a16:creationId xmlns:a16="http://schemas.microsoft.com/office/drawing/2014/main" xmlns="" id="{E63E3581-10E1-4073-944D-F8E146E171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4" y="546282"/>
            <a:ext cx="4325121" cy="153924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xmlns="" id="{A199696C-1A0F-4C0D-85B6-89CC710B73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9977" y="3991480"/>
            <a:ext cx="5575123" cy="11679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4500"/>
              </a:lnSpc>
              <a:defRPr sz="4400" spc="70" baseline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</a:t>
            </a:r>
            <a:r>
              <a:rPr lang="nl-NL" dirty="0" smtClean="0"/>
              <a:t>EDIT TITLE</a:t>
            </a:r>
            <a:endParaRPr lang="en-GB" dirty="0"/>
          </a:p>
        </p:txBody>
      </p:sp>
      <p:sp>
        <p:nvSpPr>
          <p:cNvPr id="12" name="Ondertitel 2">
            <a:extLst>
              <a:ext uri="{FF2B5EF4-FFF2-40B4-BE49-F238E27FC236}">
                <a16:creationId xmlns:a16="http://schemas.microsoft.com/office/drawing/2014/main" xmlns="" id="{7D927364-844D-4A85-B6EB-FBFEED2E48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1129" y="5228106"/>
            <a:ext cx="5563972" cy="3515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spc="50" baseline="0">
                <a:solidFill>
                  <a:schemeClr val="tx2"/>
                </a:solidFill>
                <a:latin typeface="+mn-lt"/>
                <a:ea typeface="Aero Light" pitchFamily="50" charset="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Click to edit </a:t>
            </a:r>
            <a:r>
              <a:rPr lang="nl-NL" dirty="0" smtClean="0"/>
              <a:t>subtitle </a:t>
            </a:r>
            <a:endParaRPr lang="en-GB" dirty="0"/>
          </a:p>
        </p:txBody>
      </p:sp>
      <p:sp>
        <p:nvSpPr>
          <p:cNvPr id="13" name="Tijdelijke aanduiding voor tekst 9">
            <a:extLst>
              <a:ext uri="{FF2B5EF4-FFF2-40B4-BE49-F238E27FC236}">
                <a16:creationId xmlns:a16="http://schemas.microsoft.com/office/drawing/2014/main" xmlns="" id="{BFA6C715-12C9-4F92-B6DE-60323A6EC8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9979" y="5788552"/>
            <a:ext cx="5575123" cy="681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spc="50" baseline="0">
                <a:solidFill>
                  <a:schemeClr val="tx2"/>
                </a:solidFill>
                <a:latin typeface="+mj-lt"/>
                <a:ea typeface="Aero Light" pitchFamily="50" charset="2"/>
              </a:defRPr>
            </a:lvl1pPr>
          </a:lstStyle>
          <a:p>
            <a:pPr lvl="0"/>
            <a:r>
              <a:rPr lang="nl-NL" dirty="0" smtClean="0"/>
              <a:t>Click to add presenter’s name </a:t>
            </a:r>
            <a:br>
              <a:rPr lang="nl-NL" dirty="0" smtClean="0"/>
            </a:br>
            <a:r>
              <a:rPr lang="nl-NL" dirty="0" smtClean="0"/>
              <a:t>Job title</a:t>
            </a:r>
            <a:endParaRPr lang="nl-N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358071" y="566738"/>
            <a:ext cx="5389429" cy="271484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648628" y="2931207"/>
            <a:ext cx="5548043" cy="354475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969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a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16">
            <a:extLst>
              <a:ext uri="{FF2B5EF4-FFF2-40B4-BE49-F238E27FC236}">
                <a16:creationId xmlns:a16="http://schemas.microsoft.com/office/drawing/2014/main" xmlns="" id="{BE1EC009-1AB6-46B3-89FC-A2752A5CC63B}"/>
              </a:ext>
            </a:extLst>
          </p:cNvPr>
          <p:cNvSpPr/>
          <p:nvPr userDrawn="1"/>
        </p:nvSpPr>
        <p:spPr>
          <a:xfrm>
            <a:off x="7913406" y="556624"/>
            <a:ext cx="4278594" cy="4116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xmlns="" id="{552F9B91-4010-4562-9359-EED6891B29B8}"/>
              </a:ext>
            </a:extLst>
          </p:cNvPr>
          <p:cNvSpPr/>
          <p:nvPr/>
        </p:nvSpPr>
        <p:spPr>
          <a:xfrm>
            <a:off x="0" y="3415144"/>
            <a:ext cx="11904293" cy="34428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xmlns="" id="{A199696C-1A0F-4C0D-85B6-89CC710B73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9978" y="4127618"/>
            <a:ext cx="10177029" cy="103183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4500"/>
              </a:lnSpc>
              <a:defRPr sz="4400" spc="70" baseline="0">
                <a:solidFill>
                  <a:schemeClr val="bg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</a:t>
            </a:r>
            <a:r>
              <a:rPr lang="nl-NL" dirty="0" smtClean="0"/>
              <a:t>EDIT TITLE</a:t>
            </a:r>
            <a:endParaRPr lang="en-GB" dirty="0"/>
          </a:p>
        </p:txBody>
      </p:sp>
      <p:sp>
        <p:nvSpPr>
          <p:cNvPr id="20" name="Ondertitel 2">
            <a:extLst>
              <a:ext uri="{FF2B5EF4-FFF2-40B4-BE49-F238E27FC236}">
                <a16:creationId xmlns:a16="http://schemas.microsoft.com/office/drawing/2014/main" xmlns="" id="{7D927364-844D-4A85-B6EB-FBFEED2E48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1129" y="5228106"/>
            <a:ext cx="5563972" cy="3515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spc="50" baseline="0">
                <a:solidFill>
                  <a:schemeClr val="bg2"/>
                </a:solidFill>
                <a:latin typeface="+mn-lt"/>
                <a:ea typeface="Aero Light" pitchFamily="50" charset="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Click to edit </a:t>
            </a:r>
            <a:r>
              <a:rPr lang="nl-NL" dirty="0" smtClean="0"/>
              <a:t>subtitle </a:t>
            </a:r>
            <a:endParaRPr lang="en-GB" dirty="0"/>
          </a:p>
        </p:txBody>
      </p:sp>
      <p:sp>
        <p:nvSpPr>
          <p:cNvPr id="21" name="Tijdelijke aanduiding voor tekst 9">
            <a:extLst>
              <a:ext uri="{FF2B5EF4-FFF2-40B4-BE49-F238E27FC236}">
                <a16:creationId xmlns:a16="http://schemas.microsoft.com/office/drawing/2014/main" xmlns="" id="{BFA6C715-12C9-4F92-B6DE-60323A6EC8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9978" y="5788552"/>
            <a:ext cx="5575123" cy="681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spc="50" baseline="0">
                <a:solidFill>
                  <a:schemeClr val="bg2"/>
                </a:solidFill>
                <a:latin typeface="+mj-lt"/>
                <a:ea typeface="Aero Light" pitchFamily="50" charset="2"/>
              </a:defRPr>
            </a:lvl1pPr>
          </a:lstStyle>
          <a:p>
            <a:pPr lvl="0"/>
            <a:r>
              <a:rPr lang="nl-NL" dirty="0" smtClean="0"/>
              <a:t>Click to add presenter’s name and job title</a:t>
            </a:r>
            <a:endParaRPr lang="nl-NL" dirty="0"/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xmlns="" id="{E63E3581-10E1-4073-944D-F8E146E171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4" y="546282"/>
            <a:ext cx="4325121" cy="1539243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397551" y="847142"/>
            <a:ext cx="4153375" cy="3163857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32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b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6">
            <a:extLst>
              <a:ext uri="{FF2B5EF4-FFF2-40B4-BE49-F238E27FC236}">
                <a16:creationId xmlns:a16="http://schemas.microsoft.com/office/drawing/2014/main" xmlns="" id="{BE1EC009-1AB6-46B3-89FC-A2752A5CC63B}"/>
              </a:ext>
            </a:extLst>
          </p:cNvPr>
          <p:cNvSpPr/>
          <p:nvPr userDrawn="1"/>
        </p:nvSpPr>
        <p:spPr>
          <a:xfrm>
            <a:off x="7913406" y="556624"/>
            <a:ext cx="4278594" cy="4116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xmlns="" id="{552F9B91-4010-4562-9359-EED6891B29B8}"/>
              </a:ext>
            </a:extLst>
          </p:cNvPr>
          <p:cNvSpPr/>
          <p:nvPr/>
        </p:nvSpPr>
        <p:spPr>
          <a:xfrm>
            <a:off x="0" y="3415144"/>
            <a:ext cx="11887200" cy="34428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xmlns="" id="{A199696C-1A0F-4C0D-85B6-89CC710B73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9977" y="4119073"/>
            <a:ext cx="6417952" cy="104038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4500"/>
              </a:lnSpc>
              <a:defRPr sz="4400" spc="70" baseline="0">
                <a:solidFill>
                  <a:schemeClr val="bg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</a:t>
            </a:r>
            <a:r>
              <a:rPr lang="nl-NL" dirty="0" smtClean="0"/>
              <a:t>EDIT TITLE</a:t>
            </a:r>
            <a:endParaRPr lang="en-GB" dirty="0"/>
          </a:p>
        </p:txBody>
      </p:sp>
      <p:sp>
        <p:nvSpPr>
          <p:cNvPr id="20" name="Ondertitel 2">
            <a:extLst>
              <a:ext uri="{FF2B5EF4-FFF2-40B4-BE49-F238E27FC236}">
                <a16:creationId xmlns:a16="http://schemas.microsoft.com/office/drawing/2014/main" xmlns="" id="{7D927364-844D-4A85-B6EB-FBFEED2E48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1128" y="5228106"/>
            <a:ext cx="6405115" cy="3515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spc="50" baseline="0">
                <a:solidFill>
                  <a:schemeClr val="bg2"/>
                </a:solidFill>
                <a:latin typeface="+mn-lt"/>
                <a:ea typeface="Aero Light" pitchFamily="50" charset="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Click to edit </a:t>
            </a:r>
            <a:r>
              <a:rPr lang="nl-NL" dirty="0" smtClean="0"/>
              <a:t>subtitle </a:t>
            </a:r>
            <a:endParaRPr lang="en-GB" dirty="0"/>
          </a:p>
        </p:txBody>
      </p:sp>
      <p:sp>
        <p:nvSpPr>
          <p:cNvPr id="21" name="Tijdelijke aanduiding voor tekst 9">
            <a:extLst>
              <a:ext uri="{FF2B5EF4-FFF2-40B4-BE49-F238E27FC236}">
                <a16:creationId xmlns:a16="http://schemas.microsoft.com/office/drawing/2014/main" xmlns="" id="{BFA6C715-12C9-4F92-B6DE-60323A6EC8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9979" y="5788552"/>
            <a:ext cx="6417952" cy="6024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spc="50" baseline="0">
                <a:solidFill>
                  <a:schemeClr val="bg2"/>
                </a:solidFill>
                <a:latin typeface="+mj-lt"/>
                <a:ea typeface="Aero Light" pitchFamily="50" charset="2"/>
              </a:defRPr>
            </a:lvl1pPr>
          </a:lstStyle>
          <a:p>
            <a:pPr lvl="0"/>
            <a:r>
              <a:rPr lang="nl-NL" dirty="0" smtClean="0"/>
              <a:t>Click to add presenter’s name and </a:t>
            </a:r>
            <a:br>
              <a:rPr lang="nl-NL" dirty="0" smtClean="0"/>
            </a:br>
            <a:r>
              <a:rPr lang="nl-NL" dirty="0" smtClean="0"/>
              <a:t>job title</a:t>
            </a:r>
            <a:endParaRPr lang="nl-NL" dirty="0"/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xmlns="" id="{E63E3581-10E1-4073-944D-F8E146E171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4" y="546282"/>
            <a:ext cx="4325121" cy="1539243"/>
          </a:xfrm>
          <a:prstGeom prst="rect">
            <a:avLst/>
          </a:prstGeom>
        </p:spPr>
      </p:pic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397551" y="847142"/>
            <a:ext cx="4153375" cy="5543827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030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16">
            <a:extLst>
              <a:ext uri="{FF2B5EF4-FFF2-40B4-BE49-F238E27FC236}">
                <a16:creationId xmlns:a16="http://schemas.microsoft.com/office/drawing/2014/main" xmlns="" id="{BE1EC009-1AB6-46B3-89FC-A2752A5CC63B}"/>
              </a:ext>
            </a:extLst>
          </p:cNvPr>
          <p:cNvSpPr/>
          <p:nvPr userDrawn="1"/>
        </p:nvSpPr>
        <p:spPr>
          <a:xfrm>
            <a:off x="7795856" y="556624"/>
            <a:ext cx="4396144" cy="4116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4" name="Rechthoek 17">
            <a:extLst>
              <a:ext uri="{FF2B5EF4-FFF2-40B4-BE49-F238E27FC236}">
                <a16:creationId xmlns:a16="http://schemas.microsoft.com/office/drawing/2014/main" xmlns="" id="{552F9B91-4010-4562-9359-EED6891B29B8}"/>
              </a:ext>
            </a:extLst>
          </p:cNvPr>
          <p:cNvSpPr/>
          <p:nvPr userDrawn="1"/>
        </p:nvSpPr>
        <p:spPr>
          <a:xfrm>
            <a:off x="0" y="3415144"/>
            <a:ext cx="11972657" cy="34428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6" name="Ondertitel 2">
            <a:extLst>
              <a:ext uri="{FF2B5EF4-FFF2-40B4-BE49-F238E27FC236}">
                <a16:creationId xmlns:a16="http://schemas.microsoft.com/office/drawing/2014/main" xmlns="" id="{7D927364-844D-4A85-B6EB-FBFEED2E48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1129" y="5228106"/>
            <a:ext cx="5563972" cy="3515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spc="50" baseline="0">
                <a:solidFill>
                  <a:schemeClr val="bg2"/>
                </a:solidFill>
                <a:latin typeface="+mn-lt"/>
                <a:ea typeface="Aero Light" pitchFamily="50" charset="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Click to edit </a:t>
            </a:r>
            <a:r>
              <a:rPr lang="nl-NL" dirty="0" smtClean="0"/>
              <a:t>subtitle </a:t>
            </a:r>
            <a:endParaRPr lang="en-GB" dirty="0"/>
          </a:p>
        </p:txBody>
      </p:sp>
      <p:sp>
        <p:nvSpPr>
          <p:cNvPr id="7" name="Tijdelijke aanduiding voor tekst 9">
            <a:extLst>
              <a:ext uri="{FF2B5EF4-FFF2-40B4-BE49-F238E27FC236}">
                <a16:creationId xmlns:a16="http://schemas.microsoft.com/office/drawing/2014/main" xmlns="" id="{BFA6C715-12C9-4F92-B6DE-60323A6EC8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9979" y="5788552"/>
            <a:ext cx="5575123" cy="681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spc="50" baseline="0">
                <a:solidFill>
                  <a:schemeClr val="bg2"/>
                </a:solidFill>
                <a:latin typeface="+mj-lt"/>
                <a:ea typeface="Aero Light" pitchFamily="50" charset="2"/>
              </a:defRPr>
            </a:lvl1pPr>
          </a:lstStyle>
          <a:p>
            <a:pPr lvl="0"/>
            <a:r>
              <a:rPr lang="nl-NL" dirty="0" smtClean="0"/>
              <a:t>Click to add presenter’s name and job title</a:t>
            </a:r>
            <a:endParaRPr lang="nl-NL" dirty="0"/>
          </a:p>
        </p:txBody>
      </p:sp>
      <p:pic>
        <p:nvPicPr>
          <p:cNvPr id="8" name="Afbeelding 22">
            <a:extLst>
              <a:ext uri="{FF2B5EF4-FFF2-40B4-BE49-F238E27FC236}">
                <a16:creationId xmlns:a16="http://schemas.microsoft.com/office/drawing/2014/main" xmlns="" id="{E63E3581-10E1-4073-944D-F8E146E171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4" y="546282"/>
            <a:ext cx="4325121" cy="1539243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951129" y="4124887"/>
            <a:ext cx="6398135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4400" kern="1200" spc="70" baseline="0" dirty="0" smtClean="0">
                <a:solidFill>
                  <a:schemeClr val="bg2"/>
                </a:solidFill>
                <a:latin typeface="Calibri bold" panose="020F0702030404030204" pitchFamily="34" charset="0"/>
                <a:ea typeface="Aero Bold" panose="02000000000000000000" pitchFamily="50" charset="2"/>
                <a:cs typeface="Calibri bold" panose="020F0702030404030204" pitchFamily="34" charset="0"/>
              </a:defRPr>
            </a:lvl1pPr>
            <a:lvl2pPr>
              <a:defRPr lang="en-US" sz="4400" kern="1200" spc="70" baseline="0" dirty="0" smtClean="0">
                <a:solidFill>
                  <a:schemeClr val="bg2"/>
                </a:solidFill>
                <a:latin typeface="Calibri bold" panose="020F0702030404030204" pitchFamily="34" charset="0"/>
                <a:ea typeface="Aero Bold" panose="02000000000000000000" pitchFamily="50" charset="2"/>
                <a:cs typeface="Calibri bold" panose="020F0702030404030204" pitchFamily="34" charset="0"/>
              </a:defRPr>
            </a:lvl2pPr>
            <a:lvl3pPr>
              <a:defRPr lang="en-US" sz="4400" kern="1200" spc="70" baseline="0" dirty="0" smtClean="0">
                <a:solidFill>
                  <a:schemeClr val="bg2"/>
                </a:solidFill>
                <a:latin typeface="Calibri bold" panose="020F0702030404030204" pitchFamily="34" charset="0"/>
                <a:ea typeface="Aero Bold" panose="02000000000000000000" pitchFamily="50" charset="2"/>
                <a:cs typeface="Calibri bold" panose="020F0702030404030204" pitchFamily="34" charset="0"/>
              </a:defRPr>
            </a:lvl3pPr>
            <a:lvl4pPr>
              <a:defRPr lang="en-US" sz="4400" kern="1200" spc="70" baseline="0" dirty="0" smtClean="0">
                <a:solidFill>
                  <a:schemeClr val="bg2"/>
                </a:solidFill>
                <a:latin typeface="Calibri bold" panose="020F0702030404030204" pitchFamily="34" charset="0"/>
                <a:ea typeface="Aero Bold" panose="02000000000000000000" pitchFamily="50" charset="2"/>
                <a:cs typeface="Calibri bold" panose="020F0702030404030204" pitchFamily="34" charset="0"/>
              </a:defRPr>
            </a:lvl4pPr>
            <a:lvl5pPr>
              <a:defRPr lang="en-GB" sz="4400" kern="1200" spc="70" baseline="0" dirty="0">
                <a:solidFill>
                  <a:schemeClr val="bg2"/>
                </a:solidFill>
                <a:latin typeface="Calibri bold" panose="020F0702030404030204" pitchFamily="34" charset="0"/>
                <a:ea typeface="Aero Bold" panose="02000000000000000000" pitchFamily="50" charset="2"/>
                <a:cs typeface="Calibri bold" panose="020F0702030404030204" pitchFamily="34" charset="0"/>
              </a:defRPr>
            </a:lvl5pPr>
          </a:lstStyle>
          <a:p>
            <a:pPr lvl="0"/>
            <a:r>
              <a:rPr lang="en-US" dirty="0" smtClean="0"/>
              <a:t>CLICK TO EDIT TITLE</a:t>
            </a:r>
            <a:endParaRPr lang="en-GB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397551" y="847142"/>
            <a:ext cx="4153375" cy="3163857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178325" y="3091273"/>
            <a:ext cx="4013675" cy="3378354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379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ucc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17">
            <a:extLst>
              <a:ext uri="{FF2B5EF4-FFF2-40B4-BE49-F238E27FC236}">
                <a16:creationId xmlns:a16="http://schemas.microsoft.com/office/drawing/2014/main" xmlns="" id="{552F9B91-4010-4562-9359-EED6891B29B8}"/>
              </a:ext>
            </a:extLst>
          </p:cNvPr>
          <p:cNvSpPr/>
          <p:nvPr userDrawn="1"/>
        </p:nvSpPr>
        <p:spPr>
          <a:xfrm>
            <a:off x="11747499" y="3415144"/>
            <a:ext cx="444501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hoek 15">
            <a:extLst>
              <a:ext uri="{FF2B5EF4-FFF2-40B4-BE49-F238E27FC236}">
                <a16:creationId xmlns:a16="http://schemas.microsoft.com/office/drawing/2014/main" xmlns="" id="{1D820570-21E1-43AC-BE0D-02ADF7C4CF21}"/>
              </a:ext>
            </a:extLst>
          </p:cNvPr>
          <p:cNvSpPr/>
          <p:nvPr userDrawn="1"/>
        </p:nvSpPr>
        <p:spPr>
          <a:xfrm>
            <a:off x="11747499" y="1"/>
            <a:ext cx="449172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xmlns="" id="{4F078DCB-93EE-4BE7-A995-4A147D857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3873" y="560367"/>
            <a:ext cx="11144412" cy="113667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3600"/>
              </a:lnSpc>
              <a:defRPr sz="4400" spc="70" baseline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ADD TITLE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40" y="1482811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0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a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xmlns="" id="{4F078DCB-93EE-4BE7-A995-4A147D857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3873" y="560367"/>
            <a:ext cx="11144412" cy="113667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3600"/>
              </a:lnSpc>
              <a:defRPr sz="4400" spc="70" baseline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ADD TITLE</a:t>
            </a:r>
            <a:endParaRPr lang="en-GB" dirty="0"/>
          </a:p>
        </p:txBody>
      </p:sp>
      <p:pic>
        <p:nvPicPr>
          <p:cNvPr id="5" name="Afbeelding 13">
            <a:extLst>
              <a:ext uri="{FF2B5EF4-FFF2-40B4-BE49-F238E27FC236}">
                <a16:creationId xmlns:a16="http://schemas.microsoft.com/office/drawing/2014/main" xmlns="" id="{A6DEE0E1-E6DD-48F9-961A-927DFCE674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225043"/>
            <a:ext cx="1296848" cy="461379"/>
          </a:xfrm>
          <a:prstGeom prst="rect">
            <a:avLst/>
          </a:prstGeom>
        </p:spPr>
      </p:pic>
      <p:sp>
        <p:nvSpPr>
          <p:cNvPr id="8" name="Rechthoek 17">
            <a:extLst>
              <a:ext uri="{FF2B5EF4-FFF2-40B4-BE49-F238E27FC236}">
                <a16:creationId xmlns:a16="http://schemas.microsoft.com/office/drawing/2014/main" xmlns="" id="{552F9B91-4010-4562-9359-EED6891B29B8}"/>
              </a:ext>
            </a:extLst>
          </p:cNvPr>
          <p:cNvSpPr/>
          <p:nvPr/>
        </p:nvSpPr>
        <p:spPr>
          <a:xfrm>
            <a:off x="11747499" y="3415144"/>
            <a:ext cx="444501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xmlns="" id="{1D820570-21E1-43AC-BE0D-02ADF7C4CF21}"/>
              </a:ext>
            </a:extLst>
          </p:cNvPr>
          <p:cNvSpPr/>
          <p:nvPr/>
        </p:nvSpPr>
        <p:spPr>
          <a:xfrm>
            <a:off x="11747499" y="1"/>
            <a:ext cx="449172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1615" y="1708353"/>
            <a:ext cx="11164868" cy="442574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883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b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xmlns="" id="{4F078DCB-93EE-4BE7-A995-4A147D857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3873" y="560367"/>
            <a:ext cx="11263628" cy="113667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3600"/>
              </a:lnSpc>
              <a:defRPr sz="4400" spc="70" baseline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ADD TITLE</a:t>
            </a:r>
            <a:endParaRPr lang="en-GB" dirty="0"/>
          </a:p>
        </p:txBody>
      </p:sp>
      <p:pic>
        <p:nvPicPr>
          <p:cNvPr id="5" name="Afbeelding 13">
            <a:extLst>
              <a:ext uri="{FF2B5EF4-FFF2-40B4-BE49-F238E27FC236}">
                <a16:creationId xmlns:a16="http://schemas.microsoft.com/office/drawing/2014/main" xmlns="" id="{A6DEE0E1-E6DD-48F9-961A-927DFCE674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225043"/>
            <a:ext cx="1296848" cy="461379"/>
          </a:xfrm>
          <a:prstGeom prst="rect">
            <a:avLst/>
          </a:prstGeom>
        </p:spPr>
      </p:pic>
      <p:sp>
        <p:nvSpPr>
          <p:cNvPr id="8" name="Rechthoek 17">
            <a:extLst>
              <a:ext uri="{FF2B5EF4-FFF2-40B4-BE49-F238E27FC236}">
                <a16:creationId xmlns:a16="http://schemas.microsoft.com/office/drawing/2014/main" xmlns="" id="{552F9B91-4010-4562-9359-EED6891B29B8}"/>
              </a:ext>
            </a:extLst>
          </p:cNvPr>
          <p:cNvSpPr/>
          <p:nvPr/>
        </p:nvSpPr>
        <p:spPr>
          <a:xfrm>
            <a:off x="11747499" y="3415144"/>
            <a:ext cx="444501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xmlns="" id="{1D820570-21E1-43AC-BE0D-02ADF7C4CF21}"/>
              </a:ext>
            </a:extLst>
          </p:cNvPr>
          <p:cNvSpPr/>
          <p:nvPr/>
        </p:nvSpPr>
        <p:spPr>
          <a:xfrm>
            <a:off x="11747499" y="1"/>
            <a:ext cx="449172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91616" y="1708353"/>
            <a:ext cx="5384800" cy="442574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354912" y="1708353"/>
            <a:ext cx="5384800" cy="442574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491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81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6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ero Bold" panose="02000000000000000000" pitchFamily="50" charset="2"/>
          <a:ea typeface="Aero Bold" panose="02000000000000000000" pitchFamily="50" charset="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3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3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3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3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oi.org/10.1007/978-3-540-68880-8_32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04561" y="1874874"/>
            <a:ext cx="6844362" cy="16973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32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Bodoni MT Condensed" pitchFamily="18" charset="0"/>
              </a:rPr>
              <a:t>Performance Comparison of a Parallel Recommender Algorithm across three Hadoop-based Frameworks</a:t>
            </a:r>
            <a:endParaRPr lang="en-GB" sz="3200" dirty="0">
              <a:solidFill>
                <a:schemeClr val="accent6">
                  <a:lumMod val="90000"/>
                  <a:lumOff val="10000"/>
                </a:schemeClr>
              </a:solidFill>
              <a:latin typeface="Bodoni MT Condensed" pitchFamily="18" charset="0"/>
              <a:cs typeface="Calibri Light" panose="020F030202020403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64799" y="5503041"/>
            <a:ext cx="6417952" cy="1354959"/>
          </a:xfrm>
        </p:spPr>
        <p:txBody>
          <a:bodyPr/>
          <a:lstStyle/>
          <a:p>
            <a:r>
              <a:rPr lang="en-GB" sz="2400" dirty="0" smtClean="0">
                <a:latin typeface="Bodoni MT Condensed" pitchFamily="18" charset="0"/>
              </a:rPr>
              <a:t>Christina P. A. Diedhiou</a:t>
            </a:r>
          </a:p>
          <a:p>
            <a:r>
              <a:rPr lang="en-US" sz="2400" dirty="0" smtClean="0">
                <a:latin typeface="Bodoni MT Condensed" pitchFamily="18" charset="0"/>
              </a:rPr>
              <a:t>Supervisor: Dr. Bryan Carpenter</a:t>
            </a:r>
            <a:endParaRPr lang="en-GB" sz="2400" dirty="0" smtClean="0">
              <a:latin typeface="Bodoni MT Condensed" pitchFamily="18" charset="0"/>
            </a:endParaRPr>
          </a:p>
          <a:p>
            <a:r>
              <a:rPr lang="en-US" sz="2400" dirty="0" smtClean="0">
                <a:latin typeface="Bodoni MT Condensed" pitchFamily="18" charset="0"/>
              </a:rPr>
              <a:t>School of Computing</a:t>
            </a:r>
            <a:endParaRPr lang="en-GB" sz="2400" dirty="0" smtClean="0">
              <a:latin typeface="Bodoni MT Condensed" pitchFamily="18" charset="0"/>
            </a:endParaRP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5" b="5505"/>
          <a:stretch>
            <a:fillRect/>
          </a:stretch>
        </p:blipFill>
        <p:spPr>
          <a:xfrm>
            <a:off x="7585040" y="543623"/>
            <a:ext cx="4153375" cy="5543827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25849" y="4977448"/>
            <a:ext cx="6395940" cy="351565"/>
          </a:xfrm>
        </p:spPr>
        <p:txBody>
          <a:bodyPr/>
          <a:lstStyle/>
          <a:p>
            <a:r>
              <a:rPr lang="en-US" sz="2800" dirty="0" smtClean="0">
                <a:latin typeface="Bodoni MT Condensed" pitchFamily="18" charset="0"/>
              </a:rPr>
              <a:t>HPML Conference, Lyon, </a:t>
            </a:r>
            <a:r>
              <a:rPr lang="en-US" sz="2800" dirty="0" smtClean="0">
                <a:latin typeface="Bodoni MT Condensed" pitchFamily="18" charset="0"/>
              </a:rPr>
              <a:t>Sept 2018</a:t>
            </a:r>
            <a:endParaRPr lang="en-GB" sz="2800" dirty="0">
              <a:latin typeface="Bodoni MT Condense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5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of ALSWR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Step 1 </a:t>
            </a:r>
            <a:r>
              <a:rPr lang="en-GB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uses locally held matrix R decomposed by row and columns (users &amp; items)</a:t>
            </a:r>
          </a:p>
          <a:p>
            <a:r>
              <a:rPr lang="en-GB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Step 2 </a:t>
            </a:r>
            <a:r>
              <a:rPr lang="en-GB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update the items (movies), between (1) &amp; (2) all locally computed elements of users are gathered and broadcast</a:t>
            </a:r>
          </a:p>
          <a:p>
            <a:r>
              <a:rPr lang="en-GB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Step 3 </a:t>
            </a:r>
            <a:r>
              <a:rPr lang="en-GB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update the users. Between (2) &amp; (3) all locally computed elements of items must be gathered together and broadcast to processing nodes. </a:t>
            </a:r>
          </a:p>
          <a:p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Communication between nodes of cluster established by collective communication </a:t>
            </a:r>
            <a:endParaRPr lang="en-GB" sz="28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73" y="560367"/>
            <a:ext cx="11144412" cy="845352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Collective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AllGather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enables elements to be send to all processes by gathering all these elements to all processes. </a:t>
            </a:r>
          </a:p>
          <a:p>
            <a:r>
              <a:rPr lang="en-GB" sz="2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Allreduce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 over all processes then distribute the results to all processes. </a:t>
            </a:r>
          </a:p>
          <a:p>
            <a:r>
              <a:rPr lang="en-GB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Barrier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Synchronisation. Prevents processes to go beyond a barrier unless they have all send a signal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9170" y="0"/>
            <a:ext cx="3480179" cy="464024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Experiments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671" y="354841"/>
            <a:ext cx="11164868" cy="5991367"/>
          </a:xfrm>
        </p:spPr>
        <p:txBody>
          <a:bodyPr/>
          <a:lstStyle/>
          <a:p>
            <a:r>
              <a:rPr lang="en-GB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Data collected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MovieLens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users ratings </a:t>
            </a:r>
            <a:r>
              <a:rPr lang="en-US" b="1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20+ millions ratings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Yahoo music users ratings </a:t>
            </a:r>
            <a:r>
              <a:rPr lang="en-US" b="1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717 +millions ratings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Hardware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Linux cluster with 4 nodes </a:t>
            </a:r>
            <a:r>
              <a:rPr lang="en-US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16+ cores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Software used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MPJ Express, Java, Hadoop 2</a:t>
            </a:r>
          </a:p>
          <a:p>
            <a:r>
              <a:rPr lang="en-GB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Least square methods: Alternating-Least-Squares with Weighted—Regularization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(ALSWR)</a:t>
            </a:r>
          </a:p>
          <a:p>
            <a:r>
              <a:rPr lang="en-GB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Data storage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Hadoop distributed File System (HDFS)</a:t>
            </a:r>
          </a:p>
          <a:p>
            <a:r>
              <a:rPr lang="en-GB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Configuration of the nodes with Hadoop and YARN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Adding dataset in HDFS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Dataset partitioning with Map Reduce or MPJ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Run ALSWR java code</a:t>
            </a:r>
          </a:p>
          <a:p>
            <a:r>
              <a:rPr lang="en-GB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Experiments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 Sequential (1 process) VS Parallel speedup (many processes) </a:t>
            </a:r>
          </a:p>
          <a:p>
            <a:r>
              <a:rPr lang="en-GB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Comparison with Spark, Mahout, Giraph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73" y="464024"/>
            <a:ext cx="11144412" cy="736979"/>
          </a:xfrm>
        </p:spPr>
        <p:txBody>
          <a:bodyPr/>
          <a:lstStyle/>
          <a:p>
            <a:r>
              <a:rPr lang="en-GB" b="1" i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Verdana"/>
                <a:cs typeface="Verdana"/>
                <a:sym typeface="Verdana"/>
              </a:rPr>
              <a:t>Results </a:t>
            </a:r>
            <a:r>
              <a:rPr lang="en-GB" b="1" i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Verdana"/>
                <a:cs typeface="Verdana"/>
                <a:sym typeface="Verdana"/>
              </a:rPr>
              <a:t>MovieLens</a:t>
            </a:r>
            <a:r>
              <a:rPr lang="en-GB" b="1" i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Verdana"/>
                <a:cs typeface="Verdana"/>
                <a:sym typeface="Verdana"/>
              </a:rPr>
              <a:t> data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201" y="2581811"/>
            <a:ext cx="4394283" cy="2577044"/>
          </a:xfrm>
        </p:spPr>
        <p:txBody>
          <a:bodyPr/>
          <a:lstStyle/>
          <a:p>
            <a:pPr marL="171450" lvl="0" indent="-171450" algn="just">
              <a:spcBef>
                <a:spcPts val="0"/>
              </a:spcBef>
              <a:buClr>
                <a:srgbClr val="7030A0"/>
              </a:buClr>
              <a:buSzPct val="100000"/>
              <a:buFont typeface="Noto Sans Symbols"/>
              <a:buChar char="➢"/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parallel speedup for MPJ Express and Spark: time decreases when number of cores increases</a:t>
            </a:r>
          </a:p>
          <a:p>
            <a:pPr marL="171450" lvl="0" indent="-171450" algn="just">
              <a:spcBef>
                <a:spcPts val="0"/>
              </a:spcBef>
              <a:buClr>
                <a:srgbClr val="7030A0"/>
              </a:buClr>
              <a:buSzPct val="100000"/>
              <a:buFont typeface="Noto Sans Symbols"/>
              <a:buChar char="➢"/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 Variance for Mahout from 4 cores and above.</a:t>
            </a:r>
          </a:p>
          <a:p>
            <a:pPr marL="171450" lvl="0" indent="-171450" algn="just">
              <a:spcBef>
                <a:spcPts val="0"/>
              </a:spcBef>
              <a:buClr>
                <a:srgbClr val="7030A0"/>
              </a:buClr>
              <a:buSzPct val="100000"/>
              <a:buFont typeface="Noto Sans Symbols"/>
              <a:buChar char="➢"/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MPJ Express averagely 13.9 times faster than Mahout</a:t>
            </a:r>
          </a:p>
          <a:p>
            <a:pPr marL="171450" lvl="0" indent="-171450" algn="just">
              <a:spcBef>
                <a:spcPts val="0"/>
              </a:spcBef>
              <a:buClr>
                <a:srgbClr val="7030A0"/>
              </a:buClr>
              <a:buFont typeface="Noto Sans Symbols"/>
              <a:buChar char="➢"/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MPJ Express averagely 1.4 times faster than Spark</a:t>
            </a:r>
          </a:p>
          <a:p>
            <a:pPr marL="365760" lvl="1" indent="0">
              <a:buNone/>
            </a:pPr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3713147"/>
              </p:ext>
            </p:extLst>
          </p:nvPr>
        </p:nvGraphicFramePr>
        <p:xfrm>
          <a:off x="366810" y="1255594"/>
          <a:ext cx="8217632" cy="5254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73" y="560367"/>
            <a:ext cx="11144412" cy="626988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Results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MovieLens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700" y="1284687"/>
            <a:ext cx="4585648" cy="1771826"/>
          </a:xfrm>
        </p:spPr>
        <p:txBody>
          <a:bodyPr/>
          <a:lstStyle/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Closer Look on MPJE &amp; Spark performance/ parallel speedup</a:t>
            </a:r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Constant progress, but could be improved for better parallel computation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1599"/>
              </p:ext>
            </p:extLst>
          </p:nvPr>
        </p:nvGraphicFramePr>
        <p:xfrm>
          <a:off x="-1" y="1396787"/>
          <a:ext cx="6591870" cy="3543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163077"/>
              </p:ext>
            </p:extLst>
          </p:nvPr>
        </p:nvGraphicFramePr>
        <p:xfrm>
          <a:off x="5595582" y="3343701"/>
          <a:ext cx="6120727" cy="3318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Results Yahoo music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2810" y="4901927"/>
            <a:ext cx="4380933" cy="1471575"/>
          </a:xfrm>
        </p:spPr>
        <p:txBody>
          <a:bodyPr/>
          <a:lstStyle/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computation for Mahout du to size of data</a:t>
            </a:r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Better parallel speedup achieved for MPJE &amp; Spark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2012" y="1316331"/>
            <a:ext cx="186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 Time in minutes</a:t>
            </a:r>
            <a:endParaRPr lang="en-GB" dirty="0"/>
          </a:p>
        </p:txBody>
      </p:sp>
      <p:graphicFrame>
        <p:nvGraphicFramePr>
          <p:cNvPr id="6" name="Shape 157"/>
          <p:cNvGraphicFramePr/>
          <p:nvPr>
            <p:extLst>
              <p:ext uri="{D42A27DB-BD31-4B8C-83A1-F6EECF244321}">
                <p14:modId xmlns:p14="http://schemas.microsoft.com/office/powerpoint/2010/main" val="2210523748"/>
              </p:ext>
            </p:extLst>
          </p:nvPr>
        </p:nvGraphicFramePr>
        <p:xfrm>
          <a:off x="1050876" y="1665026"/>
          <a:ext cx="3070230" cy="177597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81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98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93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61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99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2626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Nbr Of Processes</a:t>
                      </a:r>
                    </a:p>
                  </a:txBody>
                  <a:tcPr marL="0" marR="0" marT="0" marB="0" anchor="b">
                    <a:lnL w="9525" cap="flat" cmpd="sng">
                      <a:solidFill>
                        <a:srgbClr val="A5DE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A5DE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99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2626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MPJ</a:t>
                      </a:r>
                      <a:r>
                        <a:rPr lang="en-US" sz="1100" b="0" i="0" u="none" strike="noStrike" cap="none" baseline="0" dirty="0" smtClean="0">
                          <a:solidFill>
                            <a:srgbClr val="2626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Express</a:t>
                      </a:r>
                      <a:endParaRPr lang="en-US" sz="1100" b="0" i="0" u="none" strike="noStrike" cap="none" dirty="0">
                        <a:solidFill>
                          <a:srgbClr val="262699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 anchor="b">
                    <a:lnT w="9525" cap="flat" cmpd="sng">
                      <a:solidFill>
                        <a:srgbClr val="A5DE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99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2626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Spark</a:t>
                      </a:r>
                    </a:p>
                  </a:txBody>
                  <a:tcPr marL="0" marR="0" marT="0" marB="0" anchor="b">
                    <a:lnR w="9525" cap="flat" cmpd="sng">
                      <a:solidFill>
                        <a:srgbClr val="A5DE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5DE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9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0" marR="0" marT="0" marB="0" anchor="b">
                    <a:lnL w="9525" cap="flat" cmpd="sng">
                      <a:solidFill>
                        <a:srgbClr val="A5DE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298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417</a:t>
                      </a:r>
                    </a:p>
                  </a:txBody>
                  <a:tcPr marL="0" marR="0" marT="0" marB="0" anchor="b">
                    <a:lnR w="9525" cap="flat" cmpd="sng">
                      <a:solidFill>
                        <a:srgbClr val="A5DE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9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0" marR="0" marT="0" marB="0" anchor="b">
                    <a:lnL w="9525" cap="flat" cmpd="sng">
                      <a:solidFill>
                        <a:srgbClr val="A5DE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142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217</a:t>
                      </a:r>
                    </a:p>
                  </a:txBody>
                  <a:tcPr marL="0" marR="0" marT="0" marB="0" anchor="b">
                    <a:lnR w="9525" cap="flat" cmpd="sng">
                      <a:solidFill>
                        <a:srgbClr val="A5DE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30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0" marR="0" marT="0" marB="0" anchor="b">
                    <a:lnL w="9525" cap="flat" cmpd="sng">
                      <a:solidFill>
                        <a:srgbClr val="A5DE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84.4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136</a:t>
                      </a:r>
                    </a:p>
                  </a:txBody>
                  <a:tcPr marL="0" marR="0" marT="0" marB="0" anchor="b">
                    <a:lnR w="9525" cap="flat" cmpd="sng">
                      <a:solidFill>
                        <a:srgbClr val="A5DE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1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0" marR="0" marT="0" marB="0" anchor="b">
                    <a:lnL w="9525" cap="flat" cmpd="sng">
                      <a:solidFill>
                        <a:srgbClr val="A5DE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45.56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65</a:t>
                      </a:r>
                    </a:p>
                  </a:txBody>
                  <a:tcPr marL="0" marR="0" marT="0" marB="0" anchor="b">
                    <a:lnR w="9525" cap="flat" cmpd="sng">
                      <a:solidFill>
                        <a:srgbClr val="A5DE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30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0" marR="0" marT="0" marB="0" anchor="b">
                    <a:lnL w="9525" cap="flat" cmpd="sng">
                      <a:solidFill>
                        <a:srgbClr val="A5DE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33.15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54</a:t>
                      </a:r>
                    </a:p>
                  </a:txBody>
                  <a:tcPr marL="0" marR="0" marT="0" marB="0" anchor="b">
                    <a:lnR w="9525" cap="flat" cmpd="sng">
                      <a:solidFill>
                        <a:srgbClr val="A5DE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39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16</a:t>
                      </a:r>
                    </a:p>
                  </a:txBody>
                  <a:tcPr marL="0" marR="0" marT="0" marB="0" anchor="b">
                    <a:lnL w="9525" cap="flat" cmpd="sng">
                      <a:solidFill>
                        <a:srgbClr val="A5DE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>
                      <a:solidFill>
                        <a:srgbClr val="A5DE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28.35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0" marB="0" anchor="b">
                    <a:lnB w="9525" cap="flat" cmpd="sng">
                      <a:solidFill>
                        <a:srgbClr val="A5DE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55</a:t>
                      </a:r>
                    </a:p>
                  </a:txBody>
                  <a:tcPr marL="0" marR="0" marT="0" marB="0" anchor="b">
                    <a:lnR w="9525" cap="flat" cmpd="sng">
                      <a:solidFill>
                        <a:srgbClr val="A5DE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A5DE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1753297"/>
              </p:ext>
            </p:extLst>
          </p:nvPr>
        </p:nvGraphicFramePr>
        <p:xfrm>
          <a:off x="5377219" y="1050878"/>
          <a:ext cx="6332560" cy="3343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948043"/>
              </p:ext>
            </p:extLst>
          </p:nvPr>
        </p:nvGraphicFramePr>
        <p:xfrm>
          <a:off x="0" y="3480179"/>
          <a:ext cx="6196084" cy="3154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Future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615" y="1708353"/>
            <a:ext cx="11164868" cy="3068363"/>
          </a:xfrm>
        </p:spPr>
        <p:txBody>
          <a:bodyPr/>
          <a:lstStyle/>
          <a:p>
            <a:pPr marL="457200" lvl="1" indent="0">
              <a:spcBef>
                <a:spcPts val="0"/>
              </a:spcBef>
              <a:buSzPct val="100000"/>
              <a:buNone/>
            </a:pPr>
            <a:endParaRPr lang="en-US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1">
              <a:spcBef>
                <a:spcPts val="600"/>
              </a:spcBef>
              <a:buClr>
                <a:srgbClr val="7030A0"/>
              </a:buClr>
              <a:buSzPct val="70000"/>
              <a:buFont typeface="Wingdings" pitchFamily="2" charset="2"/>
              <a:buChar char="Ø"/>
            </a:pPr>
            <a:r>
              <a:rPr lang="en-US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More study on Spark Results</a:t>
            </a:r>
          </a:p>
          <a:p>
            <a:pPr marL="274320" lvl="1">
              <a:spcBef>
                <a:spcPts val="600"/>
              </a:spcBef>
              <a:buClr>
                <a:srgbClr val="7030A0"/>
              </a:buClr>
              <a:buSzPct val="70000"/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experiments </a:t>
            </a:r>
            <a:r>
              <a:rPr lang="en-US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on Giraph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274320" lvl="1">
              <a:spcBef>
                <a:spcPts val="600"/>
              </a:spcBef>
              <a:buClr>
                <a:srgbClr val="7030A0"/>
              </a:buClr>
              <a:buSzPct val="70000"/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Assess and compare the accuracy RMSE</a:t>
            </a:r>
          </a:p>
          <a:p>
            <a:pPr marL="274320" lvl="1">
              <a:spcBef>
                <a:spcPts val="600"/>
              </a:spcBef>
              <a:buClr>
                <a:srgbClr val="7030A0"/>
              </a:buClr>
              <a:buSzPct val="70000"/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Generating synthetic datasets to reach “social media scale”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73" y="205525"/>
            <a:ext cx="11144412" cy="763466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Further readings/ 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024" y="944079"/>
            <a:ext cx="11164868" cy="5156470"/>
          </a:xfrm>
        </p:spPr>
        <p:txBody>
          <a:bodyPr/>
          <a:lstStyle/>
          <a:p>
            <a:r>
              <a:rPr lang="en-GB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Zhou, Y., Wilkinson, D., Schreiber, R., &amp; Pan, R. (2008). Large-scale parallel collaborative filtering for the Netflix prize. Lecture Notes in Computer Science (Including Subseries Lecture Notes in Artificial Intelligence and Lecture Notes in Bioinformatics), 5034 LNCS, 337–348. </a:t>
            </a:r>
            <a:r>
              <a:rPr lang="en-GB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http://doi.org/10.1007/978-3-540-68880-8_32</a:t>
            </a:r>
            <a:endParaRPr lang="en-GB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Kabijo</a:t>
            </a:r>
            <a:r>
              <a:rPr lang="en-GB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M., &amp; </a:t>
            </a:r>
            <a:r>
              <a:rPr lang="en-GB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Llic</a:t>
            </a:r>
            <a:r>
              <a:rPr lang="en-GB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A. (2015). Recommending items to more than a billion people : Machine Learning. Retrieved from https://www.reddit.com/r/MachineLearning/comments/38d7xu/recommending_items_to_more_than_a_billion_people/? </a:t>
            </a:r>
          </a:p>
          <a:p>
            <a:r>
              <a:rPr lang="en-GB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Aamir</a:t>
            </a:r>
            <a:r>
              <a:rPr lang="en-GB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Shafi</a:t>
            </a:r>
            <a:r>
              <a:rPr lang="en-GB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2014, MPJ Express an implementation of message passing interface (MPI) in Java, http://www.powershow.com/view1/154baa-ZDc1Z/MPJ_Express_An_Implementation_of_Message_Passing_Interface_MPI_in_Java_powerpoint_ppt_presentation</a:t>
            </a:r>
          </a:p>
          <a:p>
            <a:r>
              <a:rPr lang="en-GB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http://mpj-express.org/</a:t>
            </a:r>
          </a:p>
          <a:p>
            <a:r>
              <a:rPr lang="en-GB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https://hadoop.apache.org/docs/r1.2.1/mapred_tutorial.html#Purpose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Christina P. A. Diedhiou</a:t>
            </a:r>
          </a:p>
          <a:p>
            <a:pPr marL="0" indent="0">
              <a:buNone/>
            </a:pPr>
            <a:r>
              <a:rPr lang="en-GB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christina.diedhiou@port.ac.uk</a:t>
            </a:r>
          </a:p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Dr. Bryan Carpenter</a:t>
            </a:r>
          </a:p>
          <a:p>
            <a:pPr marL="0" indent="0">
              <a:buNone/>
            </a:pPr>
            <a:r>
              <a:rPr lang="en-GB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bryan.carpenter@port.ac.uk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7030A0"/>
                </a:solidFill>
              </a:rPr>
              <a:t>Objectives of the Session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7030A0"/>
              </a:buClr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Aim &amp; Objectives of research</a:t>
            </a:r>
          </a:p>
          <a:p>
            <a:pPr>
              <a:buClr>
                <a:srgbClr val="7030A0"/>
              </a:buClr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Overview Hadoop/ MPJ Express</a:t>
            </a: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7030A0"/>
              </a:buClr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Overview of Recommender Systems</a:t>
            </a:r>
          </a:p>
          <a:p>
            <a:pPr>
              <a:buClr>
                <a:srgbClr val="7030A0"/>
              </a:buClr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Implementation of ALSWR</a:t>
            </a:r>
          </a:p>
          <a:p>
            <a:pPr>
              <a:buClr>
                <a:srgbClr val="7030A0"/>
              </a:buClr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Evaluation and Comparison</a:t>
            </a:r>
          </a:p>
          <a:p>
            <a:pPr>
              <a:buClr>
                <a:srgbClr val="7030A0"/>
              </a:buClr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Future works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92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Aims &amp; objectives of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615" y="1708353"/>
            <a:ext cx="10363619" cy="4425748"/>
          </a:xfrm>
        </p:spPr>
        <p:txBody>
          <a:bodyPr/>
          <a:lstStyle/>
          <a:p>
            <a:pPr marL="0" lvl="0" indent="0" algn="just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 sz="2800" dirty="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highly scalable parallel frameworks and algorithms for recommendation systems. Main interest on a Java Message Passing Interface: MPJ Express integrated with Hadoop.</a:t>
            </a:r>
          </a:p>
          <a:p>
            <a:pPr marL="0" lvl="0" indent="0" algn="just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endParaRPr lang="en-US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endParaRPr lang="en-US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1" indent="0" algn="just">
              <a:spcBef>
                <a:spcPts val="0"/>
              </a:spcBef>
              <a:buClr>
                <a:srgbClr val="7030A0"/>
              </a:buClr>
              <a:buSzPct val="100000"/>
              <a:buFont typeface="Noto Sans Symbols"/>
              <a:buChar char="➢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open source Java message passing library for parallel computing: MPJ Express</a:t>
            </a:r>
          </a:p>
          <a:p>
            <a:pPr marL="365760" lvl="1" indent="0" algn="just">
              <a:spcBef>
                <a:spcPts val="0"/>
              </a:spcBef>
              <a:buClr>
                <a:srgbClr val="7030A0"/>
              </a:buClr>
              <a:buSzPct val="100000"/>
              <a:buFont typeface="Noto Sans Symbols"/>
              <a:buChar char="➢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MPJ Express to implement collaborative filtering on datasets with an algorithm: ALSWR</a:t>
            </a:r>
          </a:p>
          <a:p>
            <a:pPr marL="365760" lvl="1" indent="0" algn="just">
              <a:spcBef>
                <a:spcPts val="0"/>
              </a:spcBef>
              <a:buClr>
                <a:srgbClr val="7030A0"/>
              </a:buClr>
              <a:buSzPct val="100000"/>
              <a:buFont typeface="Noto Sans Symbols"/>
              <a:buChar char="➢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Benchmark the performance and measure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parallel speedup </a:t>
            </a:r>
          </a:p>
          <a:p>
            <a:pPr marL="365760" lvl="1" indent="0" algn="just">
              <a:spcBef>
                <a:spcPts val="0"/>
              </a:spcBef>
              <a:buClr>
                <a:srgbClr val="7030A0"/>
              </a:buClr>
              <a:buSzPct val="100000"/>
              <a:buFont typeface="Noto Sans Symbols"/>
              <a:buChar char="➢"/>
            </a:pP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Compare our results with other frameworks: Mahout, Spark, Giraph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Hadoop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28" y="859518"/>
            <a:ext cx="7581900" cy="3771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1885" y="1802675"/>
            <a:ext cx="2808515" cy="158060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 algn="l"/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2069" y="1580605"/>
            <a:ext cx="3788228" cy="254725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fontScale="85000" lnSpcReduction="20000"/>
          </a:bodyPr>
          <a:lstStyle/>
          <a:p>
            <a:r>
              <a:rPr lang="en-GB" sz="3100" dirty="0" smtClean="0">
                <a:solidFill>
                  <a:srgbClr val="7030A0"/>
                </a:solidFill>
              </a:rPr>
              <a:t>Hadoop: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A Framework that stores and processes voluminous amounts of data in a reliable and fault-tolerant manner 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Hadoop 2 released in 2014</a:t>
            </a: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61256" y="4637315"/>
            <a:ext cx="10293532" cy="180267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fontScale="92500" lnSpcReduction="10000"/>
          </a:bodyPr>
          <a:lstStyle/>
          <a:p>
            <a:r>
              <a:rPr lang="en-GB" sz="2200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Yarn:</a:t>
            </a:r>
          </a:p>
          <a:p>
            <a:pPr lvl="1"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Resource Manager: Manage &amp; allocate resources across cluster</a:t>
            </a:r>
          </a:p>
          <a:p>
            <a:pPr lvl="1"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Node Manager: Run on all nodes, report to RM</a:t>
            </a:r>
          </a:p>
          <a:p>
            <a:pPr lvl="1"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Application Master: Specific to each job, manage operation within containers, ensure there is enough containers</a:t>
            </a:r>
            <a:endParaRPr lang="en-GB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MPJ Express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190500" algn="just">
              <a:spcBef>
                <a:spcPts val="480"/>
              </a:spcBef>
              <a:buClr>
                <a:srgbClr val="990099"/>
              </a:buClr>
              <a:buFont typeface="Verdana"/>
              <a:buChar char="•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Open source Java MPI-like library that allows application developers to write and execute parallel applications on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multicore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processors and compute clusters.</a:t>
            </a:r>
          </a:p>
          <a:p>
            <a:pPr marL="342900" lvl="1" indent="-190500" algn="just">
              <a:spcBef>
                <a:spcPts val="480"/>
              </a:spcBef>
              <a:buClr>
                <a:srgbClr val="990099"/>
              </a:buClr>
              <a:buFont typeface="Verdana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2015 MPJE provides Yarn base runtime</a:t>
            </a: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909" y="3672122"/>
            <a:ext cx="5717071" cy="2424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Integration of MPJE in Yarn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615" y="1515291"/>
            <a:ext cx="5830808" cy="461881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mpjrun.sh –yarn –</a:t>
            </a:r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2 –dev </a:t>
            </a:r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niodev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MPJApp.jar</a:t>
            </a:r>
            <a:endParaRPr lang="en-GB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Submit YARN application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container allocation for Application Master (AM)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generates a Container Launch Context (CLC) and allocates container to each node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4)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mpj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-yarn-wrapper send outputs and error streams of the program to the </a:t>
            </a:r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MPJYarnClient</a:t>
            </a:r>
            <a:endParaRPr lang="en-GB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pic>
        <p:nvPicPr>
          <p:cNvPr id="4" name="Picture 2" descr="C:\Users\christina\Downloads\MPJ-E-in-YAR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2869" y="1514317"/>
            <a:ext cx="4788626" cy="4317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73" y="560367"/>
            <a:ext cx="11144412" cy="706730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Recommender Systems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405" y="1577943"/>
            <a:ext cx="5750776" cy="463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32266239"/>
              </p:ext>
            </p:extLst>
          </p:nvPr>
        </p:nvGraphicFramePr>
        <p:xfrm>
          <a:off x="2668473" y="4153602"/>
          <a:ext cx="2808311" cy="2861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209007" y="1737359"/>
            <a:ext cx="46373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What is a Recommender System?</a:t>
            </a:r>
          </a:p>
          <a:p>
            <a:pPr lvl="1" algn="just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Software tools and techniques providing suggestions to users on items they might want/ like</a:t>
            </a:r>
          </a:p>
          <a:p>
            <a:pPr lvl="1" algn="just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Example of recommender systems: Netflix, Google news, YouTube, Amazon…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73" y="560367"/>
            <a:ext cx="11144412" cy="680604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Collaborative Filtering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00" y="1786730"/>
            <a:ext cx="8089903" cy="1611563"/>
          </a:xfrm>
        </p:spPr>
        <p:txBody>
          <a:bodyPr/>
          <a:lstStyle/>
          <a:p>
            <a:pPr>
              <a:buClr>
                <a:srgbClr val="7030A0"/>
              </a:buClr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Based on users’ purchases or decisions histories</a:t>
            </a:r>
          </a:p>
          <a:p>
            <a:pPr>
              <a:buClr>
                <a:srgbClr val="7030A0"/>
              </a:buClr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Rationality: 2 individuals sharing the same opinion on an item, will have similar taste on another item</a:t>
            </a:r>
          </a:p>
          <a:p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61" y="3217704"/>
            <a:ext cx="6972521" cy="3640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Alternating Least Squares with Lambda Regularization (ALSWR)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558" y="1872127"/>
            <a:ext cx="11164868" cy="4425748"/>
          </a:xfrm>
        </p:spPr>
        <p:txBody>
          <a:bodyPr/>
          <a:lstStyle/>
          <a:p>
            <a:r>
              <a:rPr lang="en-GB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ALSWR is an iterative algorithm. It shifts between fixing two different matrices until a convergence is reached.</a:t>
            </a:r>
          </a:p>
          <a:p>
            <a:r>
              <a:rPr lang="en-GB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Step 1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Initialize matrix M in a pseudorandom way</a:t>
            </a:r>
          </a:p>
          <a:p>
            <a:r>
              <a:rPr lang="en-GB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Step 2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Fix M, Solve U by minimizing the objective function (the sum of squared errors);</a:t>
            </a:r>
          </a:p>
          <a:p>
            <a:r>
              <a:rPr lang="en-GB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Step 3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Fix U, Solve M by minimizing the objective function similarly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Steps 2 and 3 are repeated until a stopping criterion is satisfied.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P master">
  <a:themeElements>
    <a:clrScheme name="UoP Masterbrand">
      <a:dk1>
        <a:srgbClr val="000000"/>
      </a:dk1>
      <a:lt1>
        <a:sysClr val="window" lastClr="FFFFFF"/>
      </a:lt1>
      <a:dk2>
        <a:srgbClr val="621360"/>
      </a:dk2>
      <a:lt2>
        <a:srgbClr val="FFFFFF"/>
      </a:lt2>
      <a:accent1>
        <a:srgbClr val="00A0FF"/>
      </a:accent1>
      <a:accent2>
        <a:srgbClr val="621360"/>
      </a:accent2>
      <a:accent3>
        <a:srgbClr val="D1D1D1"/>
      </a:accent3>
      <a:accent4>
        <a:srgbClr val="621360"/>
      </a:accent4>
      <a:accent5>
        <a:srgbClr val="ABAAAA"/>
      </a:accent5>
      <a:accent6>
        <a:srgbClr val="3C023C"/>
      </a:accent6>
      <a:hlink>
        <a:srgbClr val="00A0FF"/>
      </a:hlink>
      <a:folHlink>
        <a:srgbClr val="0078B4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fontScale="92500"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University full presentation template June 2018" id="{2D7BFE6C-174F-4921-889F-905AF626425F}" vid="{AA6F0EF6-26BE-4F20-9BAC-2333D85BE7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Media,202564,en (4)</Template>
  <TotalTime>2377</TotalTime>
  <Words>1033</Words>
  <Application>Microsoft Office PowerPoint</Application>
  <PresentationFormat>Personnalisé</PresentationFormat>
  <Paragraphs>149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UoP master</vt:lpstr>
      <vt:lpstr>Performance Comparison of a Parallel Recommender Algorithm across three Hadoop-based Frameworks</vt:lpstr>
      <vt:lpstr>Objectives of the Session</vt:lpstr>
      <vt:lpstr>Aims &amp; objectives of research</vt:lpstr>
      <vt:lpstr>Hadoop</vt:lpstr>
      <vt:lpstr>MPJ Express</vt:lpstr>
      <vt:lpstr>Integration of MPJE in Yarn</vt:lpstr>
      <vt:lpstr>Recommender Systems</vt:lpstr>
      <vt:lpstr>Collaborative Filtering</vt:lpstr>
      <vt:lpstr>Alternating Least Squares with Lambda Regularization (ALSWR)</vt:lpstr>
      <vt:lpstr>Implementation of ALSWR</vt:lpstr>
      <vt:lpstr>Collective Communication</vt:lpstr>
      <vt:lpstr> Experiments</vt:lpstr>
      <vt:lpstr>Results MovieLens data </vt:lpstr>
      <vt:lpstr>Results MovieLens data</vt:lpstr>
      <vt:lpstr>Results Yahoo music data</vt:lpstr>
      <vt:lpstr>Future works</vt:lpstr>
      <vt:lpstr>Further readings/ references</vt:lpstr>
      <vt:lpstr>Contacts</vt:lpstr>
    </vt:vector>
  </TitlesOfParts>
  <Company>University of Portsmouth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PRESENTATION COMPLETE TEMPLATES</dc:title>
  <dc:creator>Natalie Thompson</dc:creator>
  <cp:lastModifiedBy>Christina Diedhiou</cp:lastModifiedBy>
  <cp:revision>26</cp:revision>
  <cp:lastPrinted>2018-06-18T16:08:43Z</cp:lastPrinted>
  <dcterms:created xsi:type="dcterms:W3CDTF">2018-09-04T14:20:15Z</dcterms:created>
  <dcterms:modified xsi:type="dcterms:W3CDTF">2018-09-24T14:16:31Z</dcterms:modified>
</cp:coreProperties>
</file>