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3">
  <p:sldMasterIdLst>
    <p:sldMasterId id="2147483650" r:id="rId1"/>
    <p:sldMasterId id="2147483653" r:id="rId2"/>
  </p:sldMasterIdLst>
  <p:notesMasterIdLst>
    <p:notesMasterId r:id="rId4"/>
  </p:notesMasterIdLst>
  <p:handoutMasterIdLst>
    <p:handoutMasterId r:id="rId5"/>
  </p:handoutMasterIdLst>
  <p:sldIdLst>
    <p:sldId id="256" r:id="rId3"/>
  </p:sldIdLst>
  <p:sldSz cx="32735838" cy="43891200"/>
  <p:notesSz cx="7104063" cy="10234613"/>
  <p:defaultText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425">
          <p15:clr>
            <a:srgbClr val="A4A3A4"/>
          </p15:clr>
        </p15:guide>
        <p15:guide id="2" orient="horz" pos="384">
          <p15:clr>
            <a:srgbClr val="A4A3A4"/>
          </p15:clr>
        </p15:guide>
        <p15:guide id="3" orient="horz" pos="26880">
          <p15:clr>
            <a:srgbClr val="A4A3A4"/>
          </p15:clr>
        </p15:guide>
        <p15:guide id="4" orient="horz">
          <p15:clr>
            <a:srgbClr val="A4A3A4"/>
          </p15:clr>
        </p15:guide>
        <p15:guide id="5" pos="434">
          <p15:clr>
            <a:srgbClr val="A4A3A4"/>
          </p15:clr>
        </p15:guide>
        <p15:guide id="6" pos="20190">
          <p15:clr>
            <a:srgbClr val="A4A3A4"/>
          </p15:clr>
        </p15:guide>
      </p15:sldGuideLst>
    </p:ext>
    <p:ext uri="{2D200454-40CA-4A62-9FC3-DE9A4176ACB9}">
      <p15:notesGuideLst xmlns="" xmlns:p15="http://schemas.microsoft.com/office/powerpoint/2012/main">
        <p15:guide id="1" orient="horz" pos="3224">
          <p15:clr>
            <a:srgbClr val="A4A3A4"/>
          </p15:clr>
        </p15:guide>
        <p15:guide id="2"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59" autoAdjust="0"/>
    <p:restoredTop sz="99515" autoAdjust="0"/>
  </p:normalViewPr>
  <p:slideViewPr>
    <p:cSldViewPr snapToGrid="0" snapToObjects="1" showGuides="1">
      <p:cViewPr>
        <p:scale>
          <a:sx n="25" d="100"/>
          <a:sy n="25" d="100"/>
        </p:scale>
        <p:origin x="-2886" y="666"/>
      </p:cViewPr>
      <p:guideLst>
        <p:guide orient="horz" pos="4425"/>
        <p:guide orient="horz" pos="384"/>
        <p:guide orient="horz" pos="26880"/>
        <p:guide orient="horz"/>
        <p:guide pos="434"/>
        <p:guide pos="201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0158C5BC-9A70-462C-B28D-9600239EAC64}" type="datetimeFigureOut">
              <a:rPr lang="en-US" smtClean="0"/>
              <a:pPr/>
              <a:t>5/31/2016</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71621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E6CC2317-6751-4CD4-9995-8782DD78E936}" type="datetimeFigureOut">
              <a:rPr lang="en-US" smtClean="0"/>
              <a:pPr/>
              <a:t>5/31/2016</a:t>
            </a:fld>
            <a:endParaRPr lang="en-US" dirty="0"/>
          </a:p>
        </p:txBody>
      </p:sp>
      <p:sp>
        <p:nvSpPr>
          <p:cNvPr id="4" name="Slide Image Placeholder 3"/>
          <p:cNvSpPr>
            <a:spLocks noGrp="1" noRot="1" noChangeAspect="1"/>
          </p:cNvSpPr>
          <p:nvPr>
            <p:ph type="sldImg" idx="2"/>
          </p:nvPr>
        </p:nvSpPr>
        <p:spPr>
          <a:xfrm>
            <a:off x="2122488" y="768350"/>
            <a:ext cx="2859087"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72068041"/>
      </p:ext>
    </p:extLst>
  </p:cSld>
  <p:clrMap bg1="lt1" tx1="dk1" bg2="lt2" tx2="dk2" accent1="accent1" accent2="accent2" accent3="accent3" accent4="accent4" accent5="accent5" accent6="accent6" hlink="hlink" folHlink="folHlink"/>
  <p:notesStyle>
    <a:lvl1pPr marL="0" algn="l" defTabSz="4507640" rtl="0" eaLnBrk="1" latinLnBrk="0" hangingPunct="1">
      <a:defRPr sz="6000" kern="1200">
        <a:solidFill>
          <a:schemeClr val="tx1"/>
        </a:solidFill>
        <a:latin typeface="+mn-lt"/>
        <a:ea typeface="+mn-ea"/>
        <a:cs typeface="+mn-cs"/>
      </a:defRPr>
    </a:lvl1pPr>
    <a:lvl2pPr marL="2253821" algn="l" defTabSz="4507640" rtl="0" eaLnBrk="1" latinLnBrk="0" hangingPunct="1">
      <a:defRPr sz="6000" kern="1200">
        <a:solidFill>
          <a:schemeClr val="tx1"/>
        </a:solidFill>
        <a:latin typeface="+mn-lt"/>
        <a:ea typeface="+mn-ea"/>
        <a:cs typeface="+mn-cs"/>
      </a:defRPr>
    </a:lvl2pPr>
    <a:lvl3pPr marL="4507640" algn="l" defTabSz="4507640" rtl="0" eaLnBrk="1" latinLnBrk="0" hangingPunct="1">
      <a:defRPr sz="6000" kern="1200">
        <a:solidFill>
          <a:schemeClr val="tx1"/>
        </a:solidFill>
        <a:latin typeface="+mn-lt"/>
        <a:ea typeface="+mn-ea"/>
        <a:cs typeface="+mn-cs"/>
      </a:defRPr>
    </a:lvl3pPr>
    <a:lvl4pPr marL="6761459" algn="l" defTabSz="4507640" rtl="0" eaLnBrk="1" latinLnBrk="0" hangingPunct="1">
      <a:defRPr sz="6000" kern="1200">
        <a:solidFill>
          <a:schemeClr val="tx1"/>
        </a:solidFill>
        <a:latin typeface="+mn-lt"/>
        <a:ea typeface="+mn-ea"/>
        <a:cs typeface="+mn-cs"/>
      </a:defRPr>
    </a:lvl4pPr>
    <a:lvl5pPr marL="9015279" algn="l" defTabSz="4507640" rtl="0" eaLnBrk="1" latinLnBrk="0" hangingPunct="1">
      <a:defRPr sz="6000" kern="1200">
        <a:solidFill>
          <a:schemeClr val="tx1"/>
        </a:solidFill>
        <a:latin typeface="+mn-lt"/>
        <a:ea typeface="+mn-ea"/>
        <a:cs typeface="+mn-cs"/>
      </a:defRPr>
    </a:lvl5pPr>
    <a:lvl6pPr marL="11269100" algn="l" defTabSz="4507640" rtl="0" eaLnBrk="1" latinLnBrk="0" hangingPunct="1">
      <a:defRPr sz="6000" kern="1200">
        <a:solidFill>
          <a:schemeClr val="tx1"/>
        </a:solidFill>
        <a:latin typeface="+mn-lt"/>
        <a:ea typeface="+mn-ea"/>
        <a:cs typeface="+mn-cs"/>
      </a:defRPr>
    </a:lvl6pPr>
    <a:lvl7pPr marL="13522921" algn="l" defTabSz="4507640" rtl="0" eaLnBrk="1" latinLnBrk="0" hangingPunct="1">
      <a:defRPr sz="6000" kern="1200">
        <a:solidFill>
          <a:schemeClr val="tx1"/>
        </a:solidFill>
        <a:latin typeface="+mn-lt"/>
        <a:ea typeface="+mn-ea"/>
        <a:cs typeface="+mn-cs"/>
      </a:defRPr>
    </a:lvl7pPr>
    <a:lvl8pPr marL="15776740" algn="l" defTabSz="4507640" rtl="0" eaLnBrk="1" latinLnBrk="0" hangingPunct="1">
      <a:defRPr sz="6000" kern="1200">
        <a:solidFill>
          <a:schemeClr val="tx1"/>
        </a:solidFill>
        <a:latin typeface="+mn-lt"/>
        <a:ea typeface="+mn-ea"/>
        <a:cs typeface="+mn-cs"/>
      </a:defRPr>
    </a:lvl8pPr>
    <a:lvl9pPr marL="18030561" algn="l" defTabSz="4507640" rtl="0" eaLnBrk="1" latinLnBrk="0" hangingPunct="1">
      <a:defRPr sz="6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801856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87921" y="7020986"/>
            <a:ext cx="1544911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681997" y="1524000"/>
            <a:ext cx="3296318" cy="3352800"/>
          </a:xfrm>
          <a:prstGeom prst="rect">
            <a:avLst/>
          </a:prstGeom>
        </p:spPr>
        <p:txBody>
          <a:bodyPr lIns="93910" tIns="46954" rIns="93910" bIns="46954" anchor="ctr"/>
          <a:lstStyle>
            <a:lvl1pPr algn="ctr">
              <a:buNone/>
              <a:defRPr sz="45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28757524" y="1625600"/>
            <a:ext cx="3296318" cy="3352800"/>
          </a:xfrm>
          <a:prstGeom prst="rect">
            <a:avLst/>
          </a:prstGeom>
        </p:spPr>
        <p:txBody>
          <a:bodyPr lIns="93910" tIns="46954" rIns="93910" bIns="46954" anchor="ctr"/>
          <a:lstStyle>
            <a:lvl1pPr algn="ctr">
              <a:buNone/>
              <a:defRPr sz="45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687918" y="18950018"/>
            <a:ext cx="15452891"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6601174" y="7020986"/>
            <a:ext cx="1544891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6601174" y="7778684"/>
            <a:ext cx="15448916"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6601174" y="18973169"/>
            <a:ext cx="1544467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6595253" y="19786605"/>
            <a:ext cx="1545059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6613149" y="34239202"/>
            <a:ext cx="15436940"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6601174" y="35073147"/>
            <a:ext cx="1544467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5785380" y="24303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674381" y="19765363"/>
            <a:ext cx="15462655"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5785379" y="281762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5785379" y="281762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5785379" y="281762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5785379" y="281762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5785379" y="281762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5785379" y="281762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5785379" y="281762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5785379" y="281762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5785379" y="281762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5785379" y="281762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5785379" y="281762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11127136" y="3324651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11127136" y="3324651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11127136" y="3324651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11127136" y="3324651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11127136" y="3324651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11127136" y="3324651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11127136" y="3324651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11127136" y="3324651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11127136" y="3324651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11127136" y="3324651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11127136" y="3324651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5785380" y="24303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5785380" y="24303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5785380" y="24303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5785380" y="24303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5785380" y="24303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5785380" y="24303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5785380" y="24303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5785380" y="24303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5785380" y="24303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5785380" y="24303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5785380" y="24303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5785380" y="24303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5785380" y="24303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5785380" y="24303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76"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446588" y="580236"/>
            <a:ext cx="23842662" cy="2380923"/>
          </a:xfrm>
          <a:prstGeom prst="rect">
            <a:avLst/>
          </a:prstGeom>
        </p:spPr>
        <p:txBody>
          <a:bodyPr anchor="t" anchorCtr="1">
            <a:normAutofit/>
          </a:bodyPr>
          <a:lstStyle>
            <a:lvl1pPr algn="ctr">
              <a:buFontTx/>
              <a:buNone/>
              <a:defRPr sz="13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1" y="7834426"/>
            <a:ext cx="7500779" cy="920409"/>
          </a:xfrm>
          <a:prstGeom prst="rect">
            <a:avLst/>
          </a:prstGeom>
        </p:spPr>
        <p:txBody>
          <a:bodyPr wrap="square" lIns="234774" tIns="234774" rIns="234774" bIns="234774">
            <a:spAutoFit/>
          </a:bodyPr>
          <a:lstStyle>
            <a:lvl1pPr marL="352160" indent="-35216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87921" y="7020986"/>
            <a:ext cx="7494860" cy="820596"/>
          </a:xfrm>
          <a:prstGeom prst="rect">
            <a:avLst/>
          </a:prstGeom>
          <a:noFill/>
        </p:spPr>
        <p:txBody>
          <a:bodyPr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(click to add) ABSTRACT</a:t>
            </a:r>
            <a:endParaRPr lang="en-US" dirty="0"/>
          </a:p>
        </p:txBody>
      </p:sp>
      <p:sp>
        <p:nvSpPr>
          <p:cNvPr id="14" name="Picture Placeholder 13"/>
          <p:cNvSpPr>
            <a:spLocks noGrp="1"/>
          </p:cNvSpPr>
          <p:nvPr>
            <p:ph type="pic" sz="quarter" idx="15" hasCustomPrompt="1"/>
          </p:nvPr>
        </p:nvSpPr>
        <p:spPr>
          <a:xfrm>
            <a:off x="681997" y="1524000"/>
            <a:ext cx="3296318" cy="3352800"/>
          </a:xfrm>
          <a:prstGeom prst="rect">
            <a:avLst/>
          </a:prstGeom>
        </p:spPr>
        <p:txBody>
          <a:bodyPr lIns="93910" tIns="46954" rIns="93910" bIns="46954" anchor="ctr"/>
          <a:lstStyle>
            <a:lvl1pPr algn="ctr">
              <a:buNone/>
              <a:defRPr sz="45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28757524" y="1625600"/>
            <a:ext cx="3296318" cy="3352800"/>
          </a:xfrm>
          <a:prstGeom prst="rect">
            <a:avLst/>
          </a:prstGeom>
        </p:spPr>
        <p:txBody>
          <a:bodyPr lIns="93910" tIns="46954" rIns="93910" bIns="46954" anchor="ctr"/>
          <a:lstStyle>
            <a:lvl1pPr algn="ctr">
              <a:buNone/>
              <a:defRPr sz="45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673195" y="19720646"/>
            <a:ext cx="7501962" cy="920409"/>
          </a:xfrm>
          <a:prstGeom prst="rect">
            <a:avLst/>
          </a:prstGeom>
        </p:spPr>
        <p:txBody>
          <a:bodyPr wrap="square" lIns="234774" tIns="234774" rIns="234774" bIns="234774">
            <a:spAutoFit/>
          </a:bodyPr>
          <a:lstStyle>
            <a:lvl1pPr marL="352160" indent="-35216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87919" y="18950018"/>
            <a:ext cx="749604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42178" y="7823842"/>
            <a:ext cx="15453852" cy="920409"/>
          </a:xfrm>
          <a:prstGeom prst="rect">
            <a:avLst/>
          </a:prstGeom>
        </p:spPr>
        <p:txBody>
          <a:bodyPr wrap="square" lIns="234774" tIns="234774" rIns="234774" bIns="234774">
            <a:spAutoFit/>
          </a:bodyPr>
          <a:lstStyle>
            <a:lvl1pPr marL="352160" indent="-35216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42178" y="7020986"/>
            <a:ext cx="15453853"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42178" y="28913099"/>
            <a:ext cx="15453853" cy="920409"/>
          </a:xfrm>
          <a:prstGeom prst="rect">
            <a:avLst/>
          </a:prstGeom>
        </p:spPr>
        <p:txBody>
          <a:bodyPr wrap="square" lIns="234774" tIns="234774" rIns="234774" bIns="234774">
            <a:spAutoFit/>
          </a:bodyPr>
          <a:lstStyle>
            <a:lvl1pPr marL="352160" indent="-35216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42178" y="28099663"/>
            <a:ext cx="15453853"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556614" y="7020986"/>
            <a:ext cx="7493473"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556614" y="7834426"/>
            <a:ext cx="7493473" cy="920409"/>
          </a:xfrm>
          <a:prstGeom prst="rect">
            <a:avLst/>
          </a:prstGeom>
        </p:spPr>
        <p:txBody>
          <a:bodyPr wrap="square" lIns="234774" tIns="234774" rIns="234774" bIns="234774">
            <a:spAutoFit/>
          </a:bodyPr>
          <a:lstStyle>
            <a:lvl1pPr marL="352160" indent="-35216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552370" y="19030319"/>
            <a:ext cx="7493473"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00426" y="19843755"/>
            <a:ext cx="7439087" cy="920409"/>
          </a:xfrm>
          <a:prstGeom prst="rect">
            <a:avLst/>
          </a:prstGeom>
        </p:spPr>
        <p:txBody>
          <a:bodyPr wrap="square" lIns="234774" tIns="234774" rIns="234774" bIns="234774">
            <a:spAutoFit/>
          </a:bodyPr>
          <a:lstStyle>
            <a:lvl1pPr marL="352160" indent="-35216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556614" y="34857447"/>
            <a:ext cx="7493473"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4542285" y="35690749"/>
            <a:ext cx="7497227" cy="920409"/>
          </a:xfrm>
          <a:prstGeom prst="rect">
            <a:avLst/>
          </a:prstGeom>
        </p:spPr>
        <p:txBody>
          <a:bodyPr wrap="square" lIns="234774" tIns="234774" rIns="234774" bIns="234774">
            <a:spAutoFit/>
          </a:bodyPr>
          <a:lstStyle>
            <a:lvl1pPr marL="352160" indent="-35216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446588" y="580236"/>
            <a:ext cx="23842662" cy="2380923"/>
          </a:xfrm>
          <a:prstGeom prst="rect">
            <a:avLst/>
          </a:prstGeom>
        </p:spPr>
        <p:txBody>
          <a:bodyPr anchor="t" anchorCtr="1">
            <a:noAutofit/>
          </a:bodyPr>
          <a:lstStyle>
            <a:lvl1pPr algn="ctr">
              <a:buFontTx/>
              <a:buNone/>
              <a:defRPr sz="13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87" name="Text Placeholder 5"/>
          <p:cNvSpPr>
            <a:spLocks noGrp="1"/>
          </p:cNvSpPr>
          <p:nvPr>
            <p:ph type="body" sz="quarter" idx="95" hasCustomPrompt="1"/>
          </p:nvPr>
        </p:nvSpPr>
        <p:spPr>
          <a:xfrm>
            <a:off x="-15785380" y="25446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88" name="Text Placeholder 3"/>
          <p:cNvSpPr>
            <a:spLocks noGrp="1"/>
          </p:cNvSpPr>
          <p:nvPr>
            <p:ph type="body" sz="quarter" idx="107" hasCustomPrompt="1"/>
          </p:nvPr>
        </p:nvSpPr>
        <p:spPr>
          <a:xfrm>
            <a:off x="-11698636" y="28919237"/>
            <a:ext cx="7412386" cy="914271"/>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89" name="Text Placeholder 3"/>
          <p:cNvSpPr>
            <a:spLocks noGrp="1"/>
          </p:cNvSpPr>
          <p:nvPr>
            <p:ph type="body" sz="quarter" idx="116" hasCustomPrompt="1"/>
          </p:nvPr>
        </p:nvSpPr>
        <p:spPr>
          <a:xfrm>
            <a:off x="-11698636" y="28919237"/>
            <a:ext cx="7412386" cy="914271"/>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90" name="Text Placeholder 3"/>
          <p:cNvSpPr>
            <a:spLocks noGrp="1"/>
          </p:cNvSpPr>
          <p:nvPr>
            <p:ph type="body" sz="quarter" idx="117" hasCustomPrompt="1"/>
          </p:nvPr>
        </p:nvSpPr>
        <p:spPr>
          <a:xfrm>
            <a:off x="-11698636" y="28919237"/>
            <a:ext cx="7412386" cy="914271"/>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91" name="Text Placeholder 3"/>
          <p:cNvSpPr>
            <a:spLocks noGrp="1"/>
          </p:cNvSpPr>
          <p:nvPr>
            <p:ph type="body" sz="quarter" idx="118" hasCustomPrompt="1"/>
          </p:nvPr>
        </p:nvSpPr>
        <p:spPr>
          <a:xfrm>
            <a:off x="-11698636" y="28919237"/>
            <a:ext cx="7412386" cy="914271"/>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92" name="Text Placeholder 3"/>
          <p:cNvSpPr>
            <a:spLocks noGrp="1"/>
          </p:cNvSpPr>
          <p:nvPr>
            <p:ph type="body" sz="quarter" idx="119" hasCustomPrompt="1"/>
          </p:nvPr>
        </p:nvSpPr>
        <p:spPr>
          <a:xfrm>
            <a:off x="-11698636" y="28919237"/>
            <a:ext cx="7412386" cy="914271"/>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93" name="Text Placeholder 3"/>
          <p:cNvSpPr>
            <a:spLocks noGrp="1"/>
          </p:cNvSpPr>
          <p:nvPr>
            <p:ph type="body" sz="quarter" idx="120" hasCustomPrompt="1"/>
          </p:nvPr>
        </p:nvSpPr>
        <p:spPr>
          <a:xfrm>
            <a:off x="-11698636" y="28919237"/>
            <a:ext cx="7412386" cy="914271"/>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94" name="Text Placeholder 3"/>
          <p:cNvSpPr>
            <a:spLocks noGrp="1"/>
          </p:cNvSpPr>
          <p:nvPr>
            <p:ph type="body" sz="quarter" idx="121" hasCustomPrompt="1"/>
          </p:nvPr>
        </p:nvSpPr>
        <p:spPr>
          <a:xfrm>
            <a:off x="-11698636" y="28919237"/>
            <a:ext cx="7412386" cy="914271"/>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95" name="Text Placeholder 3"/>
          <p:cNvSpPr>
            <a:spLocks noGrp="1"/>
          </p:cNvSpPr>
          <p:nvPr>
            <p:ph type="body" sz="quarter" idx="122" hasCustomPrompt="1"/>
          </p:nvPr>
        </p:nvSpPr>
        <p:spPr>
          <a:xfrm>
            <a:off x="-11698636" y="28919237"/>
            <a:ext cx="7412386" cy="914271"/>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96" name="Text Placeholder 3"/>
          <p:cNvSpPr>
            <a:spLocks noGrp="1"/>
          </p:cNvSpPr>
          <p:nvPr>
            <p:ph type="body" sz="quarter" idx="123" hasCustomPrompt="1"/>
          </p:nvPr>
        </p:nvSpPr>
        <p:spPr>
          <a:xfrm>
            <a:off x="-11698636" y="28919237"/>
            <a:ext cx="7412386" cy="914271"/>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97" name="Text Placeholder 3"/>
          <p:cNvSpPr>
            <a:spLocks noGrp="1"/>
          </p:cNvSpPr>
          <p:nvPr>
            <p:ph type="body" sz="quarter" idx="124" hasCustomPrompt="1"/>
          </p:nvPr>
        </p:nvSpPr>
        <p:spPr>
          <a:xfrm>
            <a:off x="-11698636" y="28919237"/>
            <a:ext cx="7412386" cy="914271"/>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98" name="Text Placeholder 3"/>
          <p:cNvSpPr>
            <a:spLocks noGrp="1"/>
          </p:cNvSpPr>
          <p:nvPr>
            <p:ph type="body" sz="quarter" idx="125" hasCustomPrompt="1"/>
          </p:nvPr>
        </p:nvSpPr>
        <p:spPr>
          <a:xfrm>
            <a:off x="-11698636" y="28919237"/>
            <a:ext cx="7412386" cy="914271"/>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99" name="Picture Placeholder 13"/>
          <p:cNvSpPr>
            <a:spLocks noGrp="1"/>
          </p:cNvSpPr>
          <p:nvPr>
            <p:ph type="pic" sz="quarter" idx="115" hasCustomPrompt="1"/>
          </p:nvPr>
        </p:nvSpPr>
        <p:spPr>
          <a:xfrm>
            <a:off x="-11355736" y="3364656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00" name="Picture Placeholder 13"/>
          <p:cNvSpPr>
            <a:spLocks noGrp="1"/>
          </p:cNvSpPr>
          <p:nvPr>
            <p:ph type="pic" sz="quarter" idx="126" hasCustomPrompt="1"/>
          </p:nvPr>
        </p:nvSpPr>
        <p:spPr>
          <a:xfrm>
            <a:off x="-11355736" y="3364656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01" name="Picture Placeholder 13"/>
          <p:cNvSpPr>
            <a:spLocks noGrp="1"/>
          </p:cNvSpPr>
          <p:nvPr>
            <p:ph type="pic" sz="quarter" idx="127" hasCustomPrompt="1"/>
          </p:nvPr>
        </p:nvSpPr>
        <p:spPr>
          <a:xfrm>
            <a:off x="-11355736" y="3364656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02" name="Picture Placeholder 13"/>
          <p:cNvSpPr>
            <a:spLocks noGrp="1"/>
          </p:cNvSpPr>
          <p:nvPr>
            <p:ph type="pic" sz="quarter" idx="128" hasCustomPrompt="1"/>
          </p:nvPr>
        </p:nvSpPr>
        <p:spPr>
          <a:xfrm>
            <a:off x="-11355736" y="3364656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03" name="Picture Placeholder 13"/>
          <p:cNvSpPr>
            <a:spLocks noGrp="1"/>
          </p:cNvSpPr>
          <p:nvPr>
            <p:ph type="pic" sz="quarter" idx="129" hasCustomPrompt="1"/>
          </p:nvPr>
        </p:nvSpPr>
        <p:spPr>
          <a:xfrm>
            <a:off x="-11355736" y="3364656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04" name="Picture Placeholder 13"/>
          <p:cNvSpPr>
            <a:spLocks noGrp="1"/>
          </p:cNvSpPr>
          <p:nvPr>
            <p:ph type="pic" sz="quarter" idx="130" hasCustomPrompt="1"/>
          </p:nvPr>
        </p:nvSpPr>
        <p:spPr>
          <a:xfrm>
            <a:off x="-11355736" y="3364656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05" name="Picture Placeholder 13"/>
          <p:cNvSpPr>
            <a:spLocks noGrp="1"/>
          </p:cNvSpPr>
          <p:nvPr>
            <p:ph type="pic" sz="quarter" idx="131" hasCustomPrompt="1"/>
          </p:nvPr>
        </p:nvSpPr>
        <p:spPr>
          <a:xfrm>
            <a:off x="-11355736" y="3364656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06" name="Picture Placeholder 13"/>
          <p:cNvSpPr>
            <a:spLocks noGrp="1"/>
          </p:cNvSpPr>
          <p:nvPr>
            <p:ph type="pic" sz="quarter" idx="132" hasCustomPrompt="1"/>
          </p:nvPr>
        </p:nvSpPr>
        <p:spPr>
          <a:xfrm>
            <a:off x="-11355736" y="3364656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07" name="Picture Placeholder 13"/>
          <p:cNvSpPr>
            <a:spLocks noGrp="1"/>
          </p:cNvSpPr>
          <p:nvPr>
            <p:ph type="pic" sz="quarter" idx="133" hasCustomPrompt="1"/>
          </p:nvPr>
        </p:nvSpPr>
        <p:spPr>
          <a:xfrm>
            <a:off x="-11355736" y="3364656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61" name="Picture Placeholder 13"/>
          <p:cNvSpPr>
            <a:spLocks noGrp="1"/>
          </p:cNvSpPr>
          <p:nvPr>
            <p:ph type="pic" sz="quarter" idx="134" hasCustomPrompt="1"/>
          </p:nvPr>
        </p:nvSpPr>
        <p:spPr>
          <a:xfrm>
            <a:off x="-11355736" y="3364656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62" name="Picture Placeholder 13"/>
          <p:cNvSpPr>
            <a:spLocks noGrp="1"/>
          </p:cNvSpPr>
          <p:nvPr>
            <p:ph type="pic" sz="quarter" idx="135" hasCustomPrompt="1"/>
          </p:nvPr>
        </p:nvSpPr>
        <p:spPr>
          <a:xfrm>
            <a:off x="-11355736" y="33646562"/>
            <a:ext cx="6989376" cy="7645996"/>
          </a:xfrm>
          <a:prstGeom prst="rect">
            <a:avLst/>
          </a:prstGeom>
          <a:solidFill>
            <a:schemeClr val="bg2"/>
          </a:solidFill>
          <a:ln>
            <a:solidFill>
              <a:schemeClr val="tx2"/>
            </a:solidFill>
          </a:ln>
          <a:effectLst/>
        </p:spPr>
        <p:txBody>
          <a:bodyPr lIns="93910" tIns="46954" rIns="93910" bIns="46954" anchor="ctr"/>
          <a:lstStyle>
            <a:lvl1pPr marL="0" indent="0" algn="ctr">
              <a:buNone/>
              <a:defRPr sz="4100" b="0" baseline="0">
                <a:solidFill>
                  <a:schemeClr val="tx2"/>
                </a:solidFill>
              </a:defRPr>
            </a:lvl1pPr>
          </a:lstStyle>
          <a:p>
            <a:r>
              <a:rPr lang="en-US" dirty="0" smtClean="0"/>
              <a:t>PICTURE PLACEHOLDER</a:t>
            </a:r>
            <a:endParaRPr lang="en-US" dirty="0"/>
          </a:p>
        </p:txBody>
      </p:sp>
      <p:sp>
        <p:nvSpPr>
          <p:cNvPr id="163" name="Text Placeholder 5"/>
          <p:cNvSpPr>
            <a:spLocks noGrp="1"/>
          </p:cNvSpPr>
          <p:nvPr>
            <p:ph type="body" sz="quarter" idx="136" hasCustomPrompt="1"/>
          </p:nvPr>
        </p:nvSpPr>
        <p:spPr>
          <a:xfrm>
            <a:off x="-15785380" y="25446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164" name="Text Placeholder 5"/>
          <p:cNvSpPr>
            <a:spLocks noGrp="1"/>
          </p:cNvSpPr>
          <p:nvPr>
            <p:ph type="body" sz="quarter" idx="137" hasCustomPrompt="1"/>
          </p:nvPr>
        </p:nvSpPr>
        <p:spPr>
          <a:xfrm>
            <a:off x="-15785380" y="25446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165" name="Text Placeholder 5"/>
          <p:cNvSpPr>
            <a:spLocks noGrp="1"/>
          </p:cNvSpPr>
          <p:nvPr>
            <p:ph type="body" sz="quarter" idx="138" hasCustomPrompt="1"/>
          </p:nvPr>
        </p:nvSpPr>
        <p:spPr>
          <a:xfrm>
            <a:off x="-15785380" y="25446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166" name="Text Placeholder 5"/>
          <p:cNvSpPr>
            <a:spLocks noGrp="1"/>
          </p:cNvSpPr>
          <p:nvPr>
            <p:ph type="body" sz="quarter" idx="139" hasCustomPrompt="1"/>
          </p:nvPr>
        </p:nvSpPr>
        <p:spPr>
          <a:xfrm>
            <a:off x="-15785380" y="25446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167" name="Text Placeholder 5"/>
          <p:cNvSpPr>
            <a:spLocks noGrp="1"/>
          </p:cNvSpPr>
          <p:nvPr>
            <p:ph type="body" sz="quarter" idx="140" hasCustomPrompt="1"/>
          </p:nvPr>
        </p:nvSpPr>
        <p:spPr>
          <a:xfrm>
            <a:off x="-15785380" y="25446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168" name="Text Placeholder 5"/>
          <p:cNvSpPr>
            <a:spLocks noGrp="1"/>
          </p:cNvSpPr>
          <p:nvPr>
            <p:ph type="body" sz="quarter" idx="141" hasCustomPrompt="1"/>
          </p:nvPr>
        </p:nvSpPr>
        <p:spPr>
          <a:xfrm>
            <a:off x="-15785380" y="25446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169" name="Text Placeholder 5"/>
          <p:cNvSpPr>
            <a:spLocks noGrp="1"/>
          </p:cNvSpPr>
          <p:nvPr>
            <p:ph type="body" sz="quarter" idx="142" hasCustomPrompt="1"/>
          </p:nvPr>
        </p:nvSpPr>
        <p:spPr>
          <a:xfrm>
            <a:off x="-15785380" y="25446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170" name="Text Placeholder 5"/>
          <p:cNvSpPr>
            <a:spLocks noGrp="1"/>
          </p:cNvSpPr>
          <p:nvPr>
            <p:ph type="body" sz="quarter" idx="143" hasCustomPrompt="1"/>
          </p:nvPr>
        </p:nvSpPr>
        <p:spPr>
          <a:xfrm>
            <a:off x="-15785380" y="25446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171" name="Text Placeholder 5"/>
          <p:cNvSpPr>
            <a:spLocks noGrp="1"/>
          </p:cNvSpPr>
          <p:nvPr>
            <p:ph type="body" sz="quarter" idx="144" hasCustomPrompt="1"/>
          </p:nvPr>
        </p:nvSpPr>
        <p:spPr>
          <a:xfrm>
            <a:off x="-15785380" y="25446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172" name="Text Placeholder 5"/>
          <p:cNvSpPr>
            <a:spLocks noGrp="1"/>
          </p:cNvSpPr>
          <p:nvPr>
            <p:ph type="body" sz="quarter" idx="145" hasCustomPrompt="1"/>
          </p:nvPr>
        </p:nvSpPr>
        <p:spPr>
          <a:xfrm>
            <a:off x="-15785380" y="25446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173" name="Text Placeholder 5"/>
          <p:cNvSpPr>
            <a:spLocks noGrp="1"/>
          </p:cNvSpPr>
          <p:nvPr>
            <p:ph type="body" sz="quarter" idx="146" hasCustomPrompt="1"/>
          </p:nvPr>
        </p:nvSpPr>
        <p:spPr>
          <a:xfrm>
            <a:off x="-15785380" y="25446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174" name="Text Placeholder 5"/>
          <p:cNvSpPr>
            <a:spLocks noGrp="1"/>
          </p:cNvSpPr>
          <p:nvPr>
            <p:ph type="body" sz="quarter" idx="147" hasCustomPrompt="1"/>
          </p:nvPr>
        </p:nvSpPr>
        <p:spPr>
          <a:xfrm>
            <a:off x="-15785380" y="25446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175" name="Text Placeholder 5"/>
          <p:cNvSpPr>
            <a:spLocks noGrp="1"/>
          </p:cNvSpPr>
          <p:nvPr>
            <p:ph type="body" sz="quarter" idx="148" hasCustomPrompt="1"/>
          </p:nvPr>
        </p:nvSpPr>
        <p:spPr>
          <a:xfrm>
            <a:off x="-15785380" y="25446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176" name="Text Placeholder 5"/>
          <p:cNvSpPr>
            <a:spLocks noGrp="1"/>
          </p:cNvSpPr>
          <p:nvPr>
            <p:ph type="body" sz="quarter" idx="149" hasCustomPrompt="1"/>
          </p:nvPr>
        </p:nvSpPr>
        <p:spPr>
          <a:xfrm>
            <a:off x="-15785380" y="25446789"/>
            <a:ext cx="15518502"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58" name="Text Placeholder 5"/>
          <p:cNvSpPr>
            <a:spLocks noGrp="1"/>
          </p:cNvSpPr>
          <p:nvPr>
            <p:ph type="body" sz="quarter" idx="179" hasCustomPrompt="1"/>
          </p:nvPr>
        </p:nvSpPr>
        <p:spPr>
          <a:xfrm>
            <a:off x="-11470036" y="24113289"/>
            <a:ext cx="741238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5"/>
          <p:cNvSpPr>
            <a:spLocks noGrp="1"/>
          </p:cNvSpPr>
          <p:nvPr>
            <p:ph type="body" sz="quarter" idx="180" hasCustomPrompt="1"/>
          </p:nvPr>
        </p:nvSpPr>
        <p:spPr>
          <a:xfrm>
            <a:off x="-11470036" y="24113289"/>
            <a:ext cx="741238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5"/>
          <p:cNvSpPr>
            <a:spLocks noGrp="1"/>
          </p:cNvSpPr>
          <p:nvPr>
            <p:ph type="body" sz="quarter" idx="181" hasCustomPrompt="1"/>
          </p:nvPr>
        </p:nvSpPr>
        <p:spPr>
          <a:xfrm>
            <a:off x="-11470036" y="24113289"/>
            <a:ext cx="741238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1" name="Text Placeholder 5"/>
          <p:cNvSpPr>
            <a:spLocks noGrp="1"/>
          </p:cNvSpPr>
          <p:nvPr>
            <p:ph type="body" sz="quarter" idx="182" hasCustomPrompt="1"/>
          </p:nvPr>
        </p:nvSpPr>
        <p:spPr>
          <a:xfrm>
            <a:off x="-11470036" y="24113289"/>
            <a:ext cx="741238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2" name="Text Placeholder 5"/>
          <p:cNvSpPr>
            <a:spLocks noGrp="1"/>
          </p:cNvSpPr>
          <p:nvPr>
            <p:ph type="body" sz="quarter" idx="183" hasCustomPrompt="1"/>
          </p:nvPr>
        </p:nvSpPr>
        <p:spPr>
          <a:xfrm>
            <a:off x="-11470036" y="24113289"/>
            <a:ext cx="741238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84" hasCustomPrompt="1"/>
          </p:nvPr>
        </p:nvSpPr>
        <p:spPr>
          <a:xfrm>
            <a:off x="-11470036" y="24113289"/>
            <a:ext cx="741238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85" hasCustomPrompt="1"/>
          </p:nvPr>
        </p:nvSpPr>
        <p:spPr>
          <a:xfrm>
            <a:off x="-11470036" y="24113289"/>
            <a:ext cx="741238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86" hasCustomPrompt="1"/>
          </p:nvPr>
        </p:nvSpPr>
        <p:spPr>
          <a:xfrm>
            <a:off x="-11470036" y="24113289"/>
            <a:ext cx="741238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87" hasCustomPrompt="1"/>
          </p:nvPr>
        </p:nvSpPr>
        <p:spPr>
          <a:xfrm>
            <a:off x="-11470036" y="24113289"/>
            <a:ext cx="741238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88" hasCustomPrompt="1"/>
          </p:nvPr>
        </p:nvSpPr>
        <p:spPr>
          <a:xfrm>
            <a:off x="-11470036" y="24113289"/>
            <a:ext cx="741238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89" hasCustomPrompt="1"/>
          </p:nvPr>
        </p:nvSpPr>
        <p:spPr>
          <a:xfrm>
            <a:off x="-11470036" y="24113289"/>
            <a:ext cx="741238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90" hasCustomPrompt="1"/>
          </p:nvPr>
        </p:nvSpPr>
        <p:spPr>
          <a:xfrm>
            <a:off x="-11470036" y="24113289"/>
            <a:ext cx="741238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91" hasCustomPrompt="1"/>
          </p:nvPr>
        </p:nvSpPr>
        <p:spPr>
          <a:xfrm>
            <a:off x="-11470036" y="24113289"/>
            <a:ext cx="741238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92" hasCustomPrompt="1"/>
          </p:nvPr>
        </p:nvSpPr>
        <p:spPr>
          <a:xfrm>
            <a:off x="-11470036" y="24113289"/>
            <a:ext cx="741238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93" hasCustomPrompt="1"/>
          </p:nvPr>
        </p:nvSpPr>
        <p:spPr>
          <a:xfrm>
            <a:off x="-11470036" y="24113289"/>
            <a:ext cx="7412386" cy="820596"/>
          </a:xfrm>
          <a:prstGeom prst="rect">
            <a:avLst/>
          </a:prstGeom>
          <a:noFill/>
        </p:spPr>
        <p:txBody>
          <a:bodyPr wrap="square" lIns="93910" tIns="93910" rIns="93910" bIns="93910" anchor="ctr" anchorCtr="0">
            <a:spAutoFit/>
          </a:bodyPr>
          <a:lstStyle>
            <a:lvl1pPr algn="ctr">
              <a:buNone/>
              <a:defRPr sz="41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3"/>
          <p:cNvSpPr>
            <a:spLocks noGrp="1"/>
          </p:cNvSpPr>
          <p:nvPr>
            <p:ph type="body" sz="quarter" idx="194" hasCustomPrompt="1"/>
          </p:nvPr>
        </p:nvSpPr>
        <p:spPr>
          <a:xfrm>
            <a:off x="-15842529" y="301193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95" hasCustomPrompt="1"/>
          </p:nvPr>
        </p:nvSpPr>
        <p:spPr>
          <a:xfrm>
            <a:off x="-15842529" y="301193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96" hasCustomPrompt="1"/>
          </p:nvPr>
        </p:nvSpPr>
        <p:spPr>
          <a:xfrm>
            <a:off x="-15842529" y="301193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97" hasCustomPrompt="1"/>
          </p:nvPr>
        </p:nvSpPr>
        <p:spPr>
          <a:xfrm>
            <a:off x="-15842529" y="301193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98" hasCustomPrompt="1"/>
          </p:nvPr>
        </p:nvSpPr>
        <p:spPr>
          <a:xfrm>
            <a:off x="-15842529" y="301193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99" hasCustomPrompt="1"/>
          </p:nvPr>
        </p:nvSpPr>
        <p:spPr>
          <a:xfrm>
            <a:off x="-15842529" y="301193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200" hasCustomPrompt="1"/>
          </p:nvPr>
        </p:nvSpPr>
        <p:spPr>
          <a:xfrm>
            <a:off x="-15842529" y="301193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201" hasCustomPrompt="1"/>
          </p:nvPr>
        </p:nvSpPr>
        <p:spPr>
          <a:xfrm>
            <a:off x="-15842529" y="301193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202" hasCustomPrompt="1"/>
          </p:nvPr>
        </p:nvSpPr>
        <p:spPr>
          <a:xfrm>
            <a:off x="-15842529" y="301193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203" hasCustomPrompt="1"/>
          </p:nvPr>
        </p:nvSpPr>
        <p:spPr>
          <a:xfrm>
            <a:off x="-15842529" y="301193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
        <p:nvSpPr>
          <p:cNvPr id="83" name="Text Placeholder 3"/>
          <p:cNvSpPr>
            <a:spLocks noGrp="1"/>
          </p:cNvSpPr>
          <p:nvPr>
            <p:ph type="body" sz="quarter" idx="204" hasCustomPrompt="1"/>
          </p:nvPr>
        </p:nvSpPr>
        <p:spPr>
          <a:xfrm>
            <a:off x="-15842529" y="30119387"/>
            <a:ext cx="15532711" cy="920409"/>
          </a:xfrm>
          <a:prstGeom prst="rect">
            <a:avLst/>
          </a:prstGeom>
        </p:spPr>
        <p:txBody>
          <a:bodyPr wrap="square" lIns="234774" tIns="234774" rIns="234774" bIns="234774">
            <a:spAutoFit/>
          </a:bodyPr>
          <a:lstStyle>
            <a:lvl1pPr marL="0" indent="0">
              <a:buNone/>
              <a:defRPr sz="2900" baseline="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TEXT PLACEHOLDER</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0" name="Rectangle 19"/>
          <p:cNvSpPr/>
          <p:nvPr/>
        </p:nvSpPr>
        <p:spPr>
          <a:xfrm>
            <a:off x="32982658" y="0"/>
            <a:ext cx="15567413" cy="43891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7820" tIns="375636" rIns="187820" bIns="187820"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5500" b="1" dirty="0" smtClean="0">
                <a:solidFill>
                  <a:srgbClr val="FFFF00"/>
                </a:solidFill>
                <a:latin typeface="Trebuchet MS" pitchFamily="34" charset="0"/>
              </a:rPr>
              <a:t>(--THIS SECTION DOES NOT PRINT--)</a:t>
            </a:r>
          </a:p>
          <a:p>
            <a:pPr algn="ctr"/>
            <a:endParaRPr lang="en-US" sz="4500" b="1" dirty="0" smtClean="0">
              <a:latin typeface="Trebuchet MS" pitchFamily="34" charset="0"/>
            </a:endParaRPr>
          </a:p>
          <a:p>
            <a:pPr defTabSz="3219590"/>
            <a:r>
              <a:rPr lang="en-US" sz="4400" dirty="0" smtClean="0">
                <a:latin typeface="Trebuchet MS" pitchFamily="34" charset="0"/>
              </a:rPr>
              <a:t>This PowerPoint</a:t>
            </a:r>
            <a:r>
              <a:rPr lang="en-US" sz="4400" baseline="0" dirty="0" smtClean="0">
                <a:latin typeface="Trebuchet MS" pitchFamily="34" charset="0"/>
              </a:rPr>
              <a:t> template requires basic PowerPoint (version 2007 or newer) skills. Below is a list of commonly asked questions specific to this template. </a:t>
            </a:r>
            <a:br>
              <a:rPr lang="en-US" sz="4400" baseline="0" dirty="0" smtClean="0">
                <a:latin typeface="Trebuchet MS" pitchFamily="34" charset="0"/>
              </a:rPr>
            </a:br>
            <a:r>
              <a:rPr lang="en-US" sz="4400" baseline="0" dirty="0" smtClean="0">
                <a:latin typeface="Trebuchet MS" pitchFamily="34" charset="0"/>
              </a:rPr>
              <a:t>If you are using an older version of PowerPoint some template features may not work properly.</a:t>
            </a:r>
          </a:p>
          <a:p>
            <a:pPr defTabSz="3219590"/>
            <a:endParaRPr lang="en-US" sz="44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a:t>
            </a:r>
            <a:r>
              <a:rPr lang="en-US" sz="6000" b="1" baseline="0" dirty="0" smtClean="0">
                <a:solidFill>
                  <a:schemeClr val="bg1"/>
                </a:solidFill>
                <a:latin typeface="Trebuchet MS" pitchFamily="34" charset="0"/>
              </a:rPr>
              <a:t> FAQs</a:t>
            </a:r>
          </a:p>
          <a:p>
            <a:pPr algn="ctr"/>
            <a:endParaRPr lang="en-US" sz="44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4400" b="1" dirty="0" smtClean="0">
                <a:solidFill>
                  <a:srgbClr val="FFFF00"/>
                </a:solidFill>
                <a:latin typeface="Trebuchet MS" pitchFamily="34" charset="0"/>
              </a:rPr>
              <a:t>Verifying the quality of your graphics</a:t>
            </a:r>
          </a:p>
          <a:p>
            <a:pPr defTabSz="2689420"/>
            <a:r>
              <a:rPr lang="en-US" sz="4400" dirty="0" smtClean="0">
                <a:latin typeface="Trebuchet MS" pitchFamily="34" charset="0"/>
              </a:rPr>
              <a:t>Go to the </a:t>
            </a:r>
            <a:r>
              <a:rPr lang="en-US" sz="44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4400" baseline="0" dirty="0" smtClean="0">
                <a:latin typeface="Trebuchet MS" pitchFamily="34" charset="0"/>
              </a:rPr>
            </a:br>
            <a:endParaRPr lang="en-US" sz="4400" baseline="0" dirty="0" smtClean="0">
              <a:latin typeface="Trebuchet MS" pitchFamily="34" charset="0"/>
            </a:endParaRPr>
          </a:p>
          <a:p>
            <a:pPr defTabSz="2689420"/>
            <a:endParaRPr lang="en-US" sz="4400" b="1" baseline="0" dirty="0" smtClean="0">
              <a:solidFill>
                <a:srgbClr val="FFFF00"/>
              </a:solidFill>
              <a:latin typeface="Trebuchet MS" pitchFamily="34" charset="0"/>
            </a:endParaRPr>
          </a:p>
          <a:p>
            <a:pPr defTabSz="2689420"/>
            <a:r>
              <a:rPr lang="en-US" sz="4400" b="1" baseline="0" dirty="0" smtClean="0">
                <a:solidFill>
                  <a:srgbClr val="FFFF00"/>
                </a:solidFill>
                <a:latin typeface="Trebuchet MS" pitchFamily="34" charset="0"/>
              </a:rPr>
              <a:t>Modifying the layout</a:t>
            </a:r>
          </a:p>
          <a:p>
            <a:pPr defTabSz="2689420"/>
            <a:r>
              <a:rPr lang="en-US" sz="4400" dirty="0" smtClean="0">
                <a:latin typeface="Trebuchet MS" pitchFamily="34" charset="0"/>
              </a:rPr>
              <a:t>This template has four </a:t>
            </a:r>
            <a:r>
              <a:rPr lang="en-US" sz="4400" baseline="0" dirty="0" smtClean="0">
                <a:latin typeface="Trebuchet MS" pitchFamily="34" charset="0"/>
              </a:rPr>
              <a:t>different </a:t>
            </a:r>
          </a:p>
          <a:p>
            <a:pPr defTabSz="2689420"/>
            <a:r>
              <a:rPr lang="en-US" sz="4400" baseline="0" dirty="0" smtClean="0">
                <a:latin typeface="Trebuchet MS" pitchFamily="34" charset="0"/>
              </a:rPr>
              <a:t>column layouts.  </a:t>
            </a:r>
            <a:r>
              <a:rPr lang="en-US" sz="4400" u="sng" baseline="0" dirty="0" smtClean="0">
                <a:latin typeface="Trebuchet MS" pitchFamily="34" charset="0"/>
              </a:rPr>
              <a:t>Right-click</a:t>
            </a:r>
            <a:r>
              <a:rPr lang="en-US" sz="4400" baseline="0" dirty="0" smtClean="0">
                <a:latin typeface="Trebuchet MS" pitchFamily="34" charset="0"/>
              </a:rPr>
              <a:t> your </a:t>
            </a:r>
          </a:p>
          <a:p>
            <a:pPr defTabSz="2689420"/>
            <a:r>
              <a:rPr lang="en-US" sz="4400" baseline="0" dirty="0" smtClean="0">
                <a:latin typeface="Trebuchet MS" pitchFamily="34" charset="0"/>
              </a:rPr>
              <a:t>mouse on the background  and </a:t>
            </a:r>
          </a:p>
          <a:p>
            <a:pPr defTabSz="2689420"/>
            <a:r>
              <a:rPr lang="en-US" sz="4400" baseline="0" dirty="0" smtClean="0">
                <a:latin typeface="Trebuchet MS" pitchFamily="34" charset="0"/>
              </a:rPr>
              <a:t>click on LAYOUT to see the layout </a:t>
            </a:r>
          </a:p>
          <a:p>
            <a:pPr defTabSz="2689420"/>
            <a:r>
              <a:rPr lang="en-US" sz="4400" baseline="0" dirty="0" smtClean="0">
                <a:latin typeface="Trebuchet MS" pitchFamily="34" charset="0"/>
              </a:rPr>
              <a:t>options.  The columns in 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44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4400" baseline="0" dirty="0" smtClean="0">
              <a:latin typeface="Trebuchet MS" pitchFamily="34" charset="0"/>
            </a:endParaRPr>
          </a:p>
          <a:p>
            <a:pPr defTabSz="2689420"/>
            <a:r>
              <a:rPr lang="en-US" sz="4400" b="1" baseline="0" dirty="0" smtClean="0">
                <a:solidFill>
                  <a:srgbClr val="FFFF00"/>
                </a:solidFill>
                <a:latin typeface="Trebuchet MS" pitchFamily="34" charset="0"/>
              </a:rPr>
              <a:t>Importing text and graphics from external sources</a:t>
            </a:r>
          </a:p>
          <a:p>
            <a:pPr defTabSz="2689420"/>
            <a:r>
              <a:rPr lang="en-US" sz="4400" b="1" u="sng" baseline="0" dirty="0" smtClean="0">
                <a:latin typeface="Trebuchet MS" pitchFamily="34" charset="0"/>
              </a:rPr>
              <a:t>TEXT</a:t>
            </a:r>
            <a:r>
              <a:rPr lang="en-US" sz="4400" b="1" u="none" baseline="0" dirty="0" smtClean="0">
                <a:latin typeface="Trebuchet MS" pitchFamily="34" charset="0"/>
              </a:rPr>
              <a:t>: </a:t>
            </a:r>
            <a:r>
              <a:rPr lang="en-US" sz="44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4400" baseline="0" dirty="0" smtClean="0">
              <a:latin typeface="Trebuchet MS" pitchFamily="34" charset="0"/>
            </a:endParaRPr>
          </a:p>
          <a:p>
            <a:pPr defTabSz="2689420"/>
            <a:r>
              <a:rPr lang="en-US" sz="4400" b="1" u="sng" baseline="0" dirty="0" smtClean="0">
                <a:latin typeface="Trebuchet MS" pitchFamily="34" charset="0"/>
              </a:rPr>
              <a:t>PHOTOS</a:t>
            </a:r>
            <a:r>
              <a:rPr lang="en-US" sz="4400" b="1" u="none" baseline="0" dirty="0" smtClean="0">
                <a:latin typeface="Trebuchet MS" pitchFamily="34" charset="0"/>
              </a:rPr>
              <a:t>: </a:t>
            </a:r>
            <a:r>
              <a:rPr lang="en-US" sz="4400" baseline="0" dirty="0" smtClean="0">
                <a:latin typeface="Trebuchet MS" pitchFamily="34" charset="0"/>
              </a:rPr>
              <a:t>Drag in a picture placeholder, size it </a:t>
            </a:r>
            <a:r>
              <a:rPr lang="en-US" sz="4400" u="sng" baseline="0" dirty="0" smtClean="0">
                <a:latin typeface="Trebuchet MS" pitchFamily="34" charset="0"/>
              </a:rPr>
              <a:t>first</a:t>
            </a:r>
            <a:r>
              <a:rPr lang="en-US" sz="4400" baseline="0" dirty="0" smtClean="0">
                <a:latin typeface="Trebuchet MS" pitchFamily="34" charset="0"/>
              </a:rPr>
              <a:t>, click in it and insert a photo from the menu.</a:t>
            </a:r>
          </a:p>
          <a:p>
            <a:pPr defTabSz="2689420"/>
            <a:endParaRPr lang="en-US" sz="4400" baseline="0" dirty="0" smtClean="0">
              <a:latin typeface="Trebuchet MS" pitchFamily="34" charset="0"/>
            </a:endParaRPr>
          </a:p>
          <a:p>
            <a:pPr defTabSz="2689420"/>
            <a:r>
              <a:rPr lang="en-US" sz="4400" b="1" u="sng" baseline="0" dirty="0" smtClean="0">
                <a:latin typeface="Trebuchet MS" pitchFamily="34" charset="0"/>
              </a:rPr>
              <a:t>TABLES</a:t>
            </a:r>
            <a:r>
              <a:rPr lang="en-US" sz="4400" b="1" u="none" baseline="0" dirty="0" smtClean="0">
                <a:latin typeface="Trebuchet MS" pitchFamily="34" charset="0"/>
              </a:rPr>
              <a:t>: </a:t>
            </a:r>
            <a:r>
              <a:rPr lang="en-US" sz="4400" baseline="0" dirty="0" smtClean="0">
                <a:latin typeface="Trebuchet MS" pitchFamily="34" charset="0"/>
              </a:rPr>
              <a:t>You can copy and paste a table from an external document onto this poster template. To adjust the way the text fits within the cells of a table that has been pasted, </a:t>
            </a:r>
            <a:r>
              <a:rPr lang="en-US" sz="4400" u="sng" baseline="0" dirty="0" smtClean="0">
                <a:latin typeface="Trebuchet MS" pitchFamily="34" charset="0"/>
              </a:rPr>
              <a:t>right-click</a:t>
            </a:r>
            <a:r>
              <a:rPr lang="en-US" sz="4400" baseline="0" dirty="0" smtClean="0">
                <a:latin typeface="Trebuchet MS" pitchFamily="34" charset="0"/>
              </a:rPr>
              <a:t> on the table, click FORMAT SHAPE  then click on TEXT BOX and change the INTERNAL MARGIN values to 0.25.</a:t>
            </a:r>
          </a:p>
          <a:p>
            <a:pPr defTabSz="2689420"/>
            <a:endParaRPr lang="en-US" sz="4400" baseline="0" dirty="0" smtClean="0">
              <a:latin typeface="Trebuchet MS" pitchFamily="34" charset="0"/>
            </a:endParaRPr>
          </a:p>
          <a:p>
            <a:pPr defTabSz="2689420"/>
            <a:endParaRPr lang="en-US" sz="4400" baseline="0" dirty="0" smtClean="0">
              <a:latin typeface="Trebuchet MS" pitchFamily="34" charset="0"/>
            </a:endParaRPr>
          </a:p>
          <a:p>
            <a:pPr defTabSz="2689420"/>
            <a:r>
              <a:rPr lang="en-US" sz="4400" b="1" baseline="0" dirty="0" smtClean="0">
                <a:solidFill>
                  <a:srgbClr val="FFFF00"/>
                </a:solidFill>
                <a:latin typeface="Trebuchet MS" pitchFamily="34" charset="0"/>
              </a:rPr>
              <a:t>Modifying the color scheme</a:t>
            </a:r>
          </a:p>
          <a:p>
            <a:pPr defTabSz="2689420"/>
            <a:r>
              <a:rPr lang="en-US" sz="4400" baseline="0" dirty="0" smtClean="0">
                <a:latin typeface="Trebuchet MS" pitchFamily="34" charset="0"/>
              </a:rPr>
              <a:t>To change the color scheme of this template go to the DESIGN menu and click on COLORS. You can choose from the provided color combinations or create your own.</a:t>
            </a:r>
          </a:p>
          <a:p>
            <a:pPr defTabSz="2571147"/>
            <a:endParaRPr lang="en-US" sz="4400" baseline="0" dirty="0" smtClean="0">
              <a:latin typeface="Trebuchet MS" pitchFamily="34" charset="0"/>
            </a:endParaRPr>
          </a:p>
          <a:p>
            <a:pPr defTabSz="3219590"/>
            <a:endParaRPr lang="en-US" sz="4500" baseline="0" dirty="0" smtClean="0">
              <a:latin typeface="Trebuchet MS" pitchFamily="34" charset="0"/>
            </a:endParaRPr>
          </a:p>
          <a:p>
            <a:pPr defTabSz="3219590"/>
            <a:endParaRPr lang="en-US" sz="4500" baseline="0" dirty="0" smtClean="0">
              <a:latin typeface="Trebuchet MS" pitchFamily="34" charset="0"/>
            </a:endParaRPr>
          </a:p>
          <a:p>
            <a:pPr defTabSz="4507966"/>
            <a:endParaRPr lang="en-US" sz="3300" baseline="0" dirty="0" smtClean="0">
              <a:latin typeface="Trebuchet MS" pitchFamily="34" charset="0"/>
            </a:endParaRPr>
          </a:p>
          <a:p>
            <a:pPr defTabSz="4507966"/>
            <a:endParaRPr lang="en-US" sz="3300" dirty="0" smtClean="0">
              <a:latin typeface="Trebuchet MS" pitchFamily="34" charset="0"/>
            </a:endParaRPr>
          </a:p>
          <a:p>
            <a:pPr algn="ctr"/>
            <a:endParaRPr lang="en-US" sz="3300" b="1" dirty="0" smtClean="0">
              <a:solidFill>
                <a:schemeClr val="bg1"/>
              </a:solidFill>
              <a:latin typeface="Trebuchet MS" pitchFamily="34" charset="0"/>
            </a:endParaRPr>
          </a:p>
          <a:p>
            <a:pPr defTabSz="4507966"/>
            <a:endParaRPr lang="en-US" sz="3300" b="1" dirty="0" smtClean="0">
              <a:solidFill>
                <a:srgbClr val="FFFF00"/>
              </a:solidFill>
              <a:latin typeface="Trebuchet MS" pitchFamily="34" charset="0"/>
            </a:endParaRPr>
          </a:p>
          <a:p>
            <a:pPr algn="ctr"/>
            <a:endParaRPr lang="en-US" sz="4500" b="1" dirty="0">
              <a:latin typeface="Trebuchet MS" pitchFamily="34" charset="0"/>
            </a:endParaRPr>
          </a:p>
        </p:txBody>
      </p:sp>
      <p:sp>
        <p:nvSpPr>
          <p:cNvPr id="29" name="Rectangle 28"/>
          <p:cNvSpPr/>
          <p:nvPr/>
        </p:nvSpPr>
        <p:spPr>
          <a:xfrm>
            <a:off x="-15802287" y="-26128"/>
            <a:ext cx="15539806" cy="43891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7820" tIns="375636" rIns="187820" bIns="187820"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5500" b="1" dirty="0" smtClean="0">
                <a:solidFill>
                  <a:srgbClr val="FFFF00"/>
                </a:solidFill>
                <a:latin typeface="Trebuchet MS" pitchFamily="34" charset="0"/>
              </a:rPr>
              <a:t>(--THIS SECTION DOES NOT PRINT--)</a:t>
            </a:r>
          </a:p>
          <a:p>
            <a:pPr algn="ctr"/>
            <a:endParaRPr lang="en-US" sz="4500" b="1" dirty="0" smtClean="0">
              <a:latin typeface="Trebuchet MS" pitchFamily="34" charset="0"/>
            </a:endParaRPr>
          </a:p>
          <a:p>
            <a:pPr defTabSz="3765639"/>
            <a:r>
              <a:rPr lang="en-US" sz="4400" dirty="0" smtClean="0">
                <a:latin typeface="Trebuchet MS" pitchFamily="34" charset="0"/>
              </a:rPr>
              <a:t>This PowerPoint</a:t>
            </a:r>
            <a:r>
              <a:rPr lang="en-US" sz="4400" baseline="0" dirty="0" smtClean="0">
                <a:latin typeface="Trebuchet MS" pitchFamily="34" charset="0"/>
              </a:rPr>
              <a:t> </a:t>
            </a:r>
            <a:r>
              <a:rPr lang="en-US" sz="4400" dirty="0" smtClean="0">
                <a:latin typeface="Trebuchet MS" pitchFamily="34" charset="0"/>
              </a:rPr>
              <a:t>2007 template produces</a:t>
            </a:r>
            <a:r>
              <a:rPr lang="en-US" sz="4400" baseline="0" dirty="0" smtClean="0">
                <a:latin typeface="Trebuchet MS" pitchFamily="34" charset="0"/>
              </a:rPr>
              <a:t> </a:t>
            </a:r>
            <a:r>
              <a:rPr lang="en-US" sz="4400" dirty="0" smtClean="0">
                <a:latin typeface="Trebuchet MS" pitchFamily="34" charset="0"/>
              </a:rPr>
              <a:t>a 91cm </a:t>
            </a:r>
            <a:r>
              <a:rPr lang="en-US" sz="4400" baseline="0" dirty="0" smtClean="0">
                <a:latin typeface="Trebuchet MS" pitchFamily="34" charset="0"/>
              </a:rPr>
              <a:t>x 122cm</a:t>
            </a:r>
            <a:r>
              <a:rPr lang="en-US" sz="4400" dirty="0" smtClean="0">
                <a:latin typeface="Trebuchet MS" pitchFamily="34" charset="0"/>
              </a:rPr>
              <a:t> professional  poster</a:t>
            </a:r>
            <a:r>
              <a:rPr lang="en-US" sz="4400" smtClean="0">
                <a:latin typeface="Trebuchet MS" pitchFamily="34" charset="0"/>
              </a:rPr>
              <a:t>. You</a:t>
            </a:r>
            <a:r>
              <a:rPr lang="en-US" sz="4400" baseline="0" smtClean="0">
                <a:latin typeface="Trebuchet MS" pitchFamily="34" charset="0"/>
              </a:rPr>
              <a:t> can u</a:t>
            </a:r>
            <a:r>
              <a:rPr lang="en-US" sz="4400" smtClean="0">
                <a:latin typeface="Trebuchet MS" pitchFamily="34" charset="0"/>
              </a:rPr>
              <a:t>se</a:t>
            </a:r>
            <a:r>
              <a:rPr lang="en-US" sz="4400" baseline="0" smtClean="0">
                <a:latin typeface="Trebuchet MS" pitchFamily="34" charset="0"/>
              </a:rPr>
              <a:t> it to create your research poster and </a:t>
            </a:r>
            <a:r>
              <a:rPr lang="en-US" sz="4400" smtClean="0">
                <a:latin typeface="Trebuchet MS" pitchFamily="34" charset="0"/>
              </a:rPr>
              <a:t>save valuable time placing titles, subtitles,</a:t>
            </a:r>
            <a:r>
              <a:rPr lang="en-US" sz="4400" baseline="0" smtClean="0">
                <a:latin typeface="Trebuchet MS" pitchFamily="34" charset="0"/>
              </a:rPr>
              <a:t> text, and graphics</a:t>
            </a:r>
            <a:r>
              <a:rPr lang="en-US" sz="4400" smtClean="0">
                <a:latin typeface="Trebuchet MS" pitchFamily="34" charset="0"/>
              </a:rPr>
              <a:t>. </a:t>
            </a:r>
            <a:endParaRPr lang="en-US" sz="4400" dirty="0" smtClean="0">
              <a:latin typeface="Trebuchet MS" pitchFamily="34" charset="0"/>
            </a:endParaRPr>
          </a:p>
          <a:p>
            <a:pPr defTabSz="4389219"/>
            <a:endParaRPr lang="en-US" sz="4400" dirty="0" smtClean="0">
              <a:latin typeface="Trebuchet MS" pitchFamily="34" charset="0"/>
            </a:endParaRPr>
          </a:p>
          <a:p>
            <a:pPr defTabSz="4389219"/>
            <a:r>
              <a:rPr lang="en-US" sz="4400" dirty="0" smtClean="0">
                <a:latin typeface="Trebuchet MS" pitchFamily="34" charset="0"/>
              </a:rPr>
              <a:t>We provide a series of online tutorials that will guide you through the poster design process and answer your poster production questions. </a:t>
            </a:r>
          </a:p>
          <a:p>
            <a:pPr defTabSz="4389219"/>
            <a:endParaRPr lang="en-US" sz="4400" dirty="0" smtClean="0">
              <a:latin typeface="Trebuchet MS" pitchFamily="34" charset="0"/>
            </a:endParaRPr>
          </a:p>
          <a:p>
            <a:pPr defTabSz="4389219"/>
            <a:r>
              <a:rPr lang="en-US" sz="4400" dirty="0" smtClean="0">
                <a:latin typeface="Trebuchet MS" pitchFamily="34" charset="0"/>
              </a:rPr>
              <a:t>To view our template tutorials, go online to </a:t>
            </a:r>
            <a:r>
              <a:rPr lang="en-US" sz="4400" b="1" dirty="0" smtClean="0">
                <a:solidFill>
                  <a:srgbClr val="FFFF00"/>
                </a:solidFill>
                <a:latin typeface="Trebuchet MS" pitchFamily="34" charset="0"/>
              </a:rPr>
              <a:t>PosterPresentations.com </a:t>
            </a:r>
            <a:r>
              <a:rPr lang="en-US" sz="4400" dirty="0" smtClean="0">
                <a:latin typeface="Trebuchet MS" pitchFamily="34" charset="0"/>
              </a:rPr>
              <a:t>and click on </a:t>
            </a:r>
            <a:r>
              <a:rPr lang="en-US" sz="4400" dirty="0" smtClean="0">
                <a:solidFill>
                  <a:srgbClr val="FFFF00"/>
                </a:solidFill>
                <a:latin typeface="Trebuchet MS" pitchFamily="34" charset="0"/>
              </a:rPr>
              <a:t>HELP DESK.</a:t>
            </a:r>
          </a:p>
          <a:p>
            <a:pPr defTabSz="4389219"/>
            <a:endParaRPr lang="en-US" sz="4400" dirty="0" smtClean="0">
              <a:latin typeface="Trebuchet MS" pitchFamily="34" charset="0"/>
            </a:endParaRPr>
          </a:p>
          <a:p>
            <a:pPr defTabSz="4389219"/>
            <a:r>
              <a:rPr lang="en-US" sz="4400" dirty="0" smtClean="0">
                <a:latin typeface="Trebuchet MS" pitchFamily="34" charset="0"/>
              </a:rPr>
              <a:t>When</a:t>
            </a:r>
            <a:r>
              <a:rPr lang="en-US" sz="4400" baseline="0" dirty="0" smtClean="0">
                <a:latin typeface="Trebuchet MS" pitchFamily="34" charset="0"/>
              </a:rPr>
              <a:t> you are ready to</a:t>
            </a:r>
            <a:r>
              <a:rPr lang="en-US" sz="4400" dirty="0" smtClean="0">
                <a:latin typeface="Trebuchet MS" pitchFamily="34" charset="0"/>
              </a:rPr>
              <a:t> </a:t>
            </a:r>
            <a:r>
              <a:rPr lang="en-US" sz="4400" baseline="0" dirty="0" smtClean="0">
                <a:latin typeface="Trebuchet MS" pitchFamily="34" charset="0"/>
              </a:rPr>
              <a:t> print your poster</a:t>
            </a:r>
            <a:r>
              <a:rPr lang="en-US" sz="4400" dirty="0" smtClean="0">
                <a:latin typeface="Trebuchet MS" pitchFamily="34" charset="0"/>
              </a:rPr>
              <a:t>,</a:t>
            </a:r>
            <a:r>
              <a:rPr lang="en-US" sz="4400" baseline="0" dirty="0" smtClean="0">
                <a:latin typeface="Trebuchet MS" pitchFamily="34" charset="0"/>
              </a:rPr>
              <a:t> go online to </a:t>
            </a:r>
            <a:r>
              <a:rPr lang="en-US" sz="4800" b="1" dirty="0" smtClean="0">
                <a:solidFill>
                  <a:srgbClr val="FFFF00"/>
                </a:solidFill>
                <a:latin typeface="Trebuchet MS" pitchFamily="34" charset="0"/>
              </a:rPr>
              <a:t>PosterPresentations.com</a:t>
            </a:r>
            <a:r>
              <a:rPr lang="en-US" sz="4800" b="1" dirty="0" smtClean="0">
                <a:solidFill>
                  <a:schemeClr val="bg1"/>
                </a:solidFill>
                <a:latin typeface="Trebuchet MS" pitchFamily="34" charset="0"/>
              </a:rPr>
              <a:t>.</a:t>
            </a:r>
            <a:r>
              <a:rPr lang="en-US" sz="4400" dirty="0" smtClean="0">
                <a:latin typeface="Trebuchet MS" pitchFamily="34" charset="0"/>
              </a:rPr>
              <a:t/>
            </a:r>
            <a:br>
              <a:rPr lang="en-US" sz="4400" dirty="0" smtClean="0">
                <a:latin typeface="Trebuchet MS" pitchFamily="34" charset="0"/>
              </a:rPr>
            </a:br>
            <a:endParaRPr lang="en-US" sz="4400" dirty="0" smtClean="0">
              <a:latin typeface="Trebuchet MS" pitchFamily="34" charset="0"/>
            </a:endParaRPr>
          </a:p>
          <a:p>
            <a:pPr algn="l" defTabSz="3765639"/>
            <a:r>
              <a:rPr lang="en-US" sz="4400" b="1" dirty="0" smtClean="0">
                <a:solidFill>
                  <a:schemeClr val="bg1"/>
                </a:solidFill>
                <a:latin typeface="Trebuchet MS" pitchFamily="34" charset="0"/>
              </a:rPr>
              <a:t>Need</a:t>
            </a:r>
            <a:r>
              <a:rPr lang="en-US" sz="4400" b="1" baseline="0" dirty="0" smtClean="0">
                <a:solidFill>
                  <a:schemeClr val="bg1"/>
                </a:solidFill>
                <a:latin typeface="Trebuchet MS" pitchFamily="34" charset="0"/>
              </a:rPr>
              <a:t> Assistance?  </a:t>
            </a:r>
            <a:r>
              <a:rPr lang="en-US" sz="4800" b="1" baseline="0" dirty="0" smtClean="0">
                <a:solidFill>
                  <a:srgbClr val="FFFF00"/>
                </a:solidFill>
                <a:latin typeface="Trebuchet MS" pitchFamily="34" charset="0"/>
              </a:rPr>
              <a:t>Call  us at </a:t>
            </a:r>
            <a:r>
              <a:rPr lang="en-US" sz="4800" b="1" dirty="0" smtClean="0">
                <a:solidFill>
                  <a:srgbClr val="FFFF00"/>
                </a:solidFill>
                <a:latin typeface="Trebuchet MS" pitchFamily="34" charset="0"/>
              </a:rPr>
              <a:t>1.866.649.3004</a:t>
            </a:r>
          </a:p>
          <a:p>
            <a:pPr defTabSz="3762188"/>
            <a:r>
              <a:rPr lang="en-US" sz="4400" dirty="0" smtClean="0">
                <a:latin typeface="Trebuchet MS" pitchFamily="34" charset="0"/>
              </a:rPr>
              <a:t> </a:t>
            </a:r>
            <a:endParaRPr lang="en-US" sz="44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44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4400" dirty="0" smtClean="0">
                <a:latin typeface="Trebuchet MS" pitchFamily="34" charset="0"/>
              </a:rPr>
              <a:t>To</a:t>
            </a:r>
            <a:r>
              <a:rPr lang="en-US" sz="4400" baseline="0" dirty="0" smtClean="0">
                <a:latin typeface="Trebuchet MS" pitchFamily="34" charset="0"/>
              </a:rPr>
              <a:t> add text, c</a:t>
            </a:r>
            <a:r>
              <a:rPr lang="en-US" sz="4400" dirty="0" smtClean="0">
                <a:latin typeface="Trebuchet MS" pitchFamily="34" charset="0"/>
              </a:rPr>
              <a:t>lick inside</a:t>
            </a:r>
            <a:r>
              <a:rPr lang="en-US" sz="4400" baseline="0" dirty="0" smtClean="0">
                <a:latin typeface="Trebuchet MS" pitchFamily="34" charset="0"/>
              </a:rPr>
              <a:t> a placeholder on the poster and type or paste your text.  To move a placeholder, click it </a:t>
            </a:r>
            <a:r>
              <a:rPr lang="en-US" sz="4400" u="sng" baseline="0" dirty="0" smtClean="0">
                <a:latin typeface="Trebuchet MS" pitchFamily="34" charset="0"/>
              </a:rPr>
              <a:t>once</a:t>
            </a:r>
            <a:r>
              <a:rPr lang="en-US" sz="4400" baseline="0" dirty="0" smtClean="0">
                <a:latin typeface="Trebuchet MS" pitchFamily="34" charset="0"/>
              </a:rPr>
              <a:t> (to select it).  Place your cursor on its frame, and your cursor will change to this symbol       .  Click </a:t>
            </a:r>
            <a:r>
              <a:rPr lang="en-US" sz="4400" u="sng" baseline="0" dirty="0" smtClean="0">
                <a:latin typeface="Trebuchet MS" pitchFamily="34" charset="0"/>
              </a:rPr>
              <a:t>once</a:t>
            </a:r>
            <a:r>
              <a:rPr lang="en-US" sz="4400" baseline="0" dirty="0" smtClean="0">
                <a:latin typeface="Trebuchet MS" pitchFamily="34" charset="0"/>
              </a:rPr>
              <a:t> and drag it to a new location where you can resize it. </a:t>
            </a:r>
          </a:p>
          <a:p>
            <a:pPr defTabSz="3765639"/>
            <a:endParaRPr lang="en-US" sz="4400" dirty="0" smtClean="0">
              <a:latin typeface="Trebuchet MS" pitchFamily="34" charset="0"/>
            </a:endParaRPr>
          </a:p>
          <a:p>
            <a:pPr defTabSz="3765639"/>
            <a:r>
              <a:rPr lang="en-US" sz="4400" b="1" dirty="0" smtClean="0">
                <a:solidFill>
                  <a:srgbClr val="FFFF00"/>
                </a:solidFill>
                <a:latin typeface="Trebuchet MS" pitchFamily="34" charset="0"/>
              </a:rPr>
              <a:t>Section Header placeholder</a:t>
            </a:r>
          </a:p>
          <a:p>
            <a:pPr defTabSz="3765639"/>
            <a:r>
              <a:rPr lang="en-US" sz="44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4400" baseline="0" dirty="0" smtClean="0">
              <a:latin typeface="Trebuchet MS" pitchFamily="34" charset="0"/>
            </a:endParaRPr>
          </a:p>
          <a:p>
            <a:pPr defTabSz="4389219"/>
            <a:endParaRPr lang="en-US" sz="4400" dirty="0" smtClean="0">
              <a:latin typeface="Trebuchet MS" pitchFamily="34" charset="0"/>
            </a:endParaRPr>
          </a:p>
          <a:p>
            <a:pPr defTabSz="4389219"/>
            <a:endParaRPr lang="en-US" sz="4400" b="1" dirty="0" smtClean="0">
              <a:solidFill>
                <a:srgbClr val="FFFF00"/>
              </a:solidFill>
              <a:latin typeface="Trebuchet MS" pitchFamily="34" charset="0"/>
            </a:endParaRPr>
          </a:p>
          <a:p>
            <a:pPr defTabSz="4389219"/>
            <a:r>
              <a:rPr lang="en-US" sz="4400" b="1" dirty="0" smtClean="0">
                <a:solidFill>
                  <a:srgbClr val="FFFF00"/>
                </a:solidFill>
                <a:latin typeface="Trebuchet MS" pitchFamily="34" charset="0"/>
              </a:rPr>
              <a:t>Text placeholder</a:t>
            </a:r>
          </a:p>
          <a:p>
            <a:pPr defTabSz="4389219"/>
            <a:r>
              <a:rPr lang="en-US" sz="4400" baseline="0" dirty="0" smtClean="0">
                <a:latin typeface="Trebuchet MS" pitchFamily="34" charset="0"/>
              </a:rPr>
              <a:t>Move this preformatted text placeholder to the poster to add a new body of text.</a:t>
            </a:r>
          </a:p>
          <a:p>
            <a:pPr defTabSz="4389219"/>
            <a:endParaRPr lang="en-US" sz="4400" baseline="0" dirty="0" smtClean="0">
              <a:latin typeface="Trebuchet MS" pitchFamily="34" charset="0"/>
            </a:endParaRPr>
          </a:p>
          <a:p>
            <a:pPr defTabSz="4389219"/>
            <a:endParaRPr lang="en-US" sz="4400" baseline="0" dirty="0" smtClean="0">
              <a:latin typeface="Trebuchet MS" pitchFamily="34" charset="0"/>
            </a:endParaRPr>
          </a:p>
          <a:p>
            <a:pPr defTabSz="4389219"/>
            <a:endParaRPr lang="en-US" sz="4400" baseline="0" dirty="0" smtClean="0">
              <a:latin typeface="Trebuchet MS" pitchFamily="34" charset="0"/>
            </a:endParaRPr>
          </a:p>
          <a:p>
            <a:pPr defTabSz="4389219"/>
            <a:endParaRPr lang="en-US" sz="4400" b="1" baseline="0" dirty="0" smtClean="0">
              <a:solidFill>
                <a:srgbClr val="FFFF00"/>
              </a:solidFill>
              <a:latin typeface="Trebuchet MS" pitchFamily="34" charset="0"/>
            </a:endParaRPr>
          </a:p>
          <a:p>
            <a:pPr defTabSz="4389219"/>
            <a:r>
              <a:rPr lang="en-US" sz="4400" b="1" baseline="0" dirty="0" smtClean="0">
                <a:solidFill>
                  <a:srgbClr val="FFFF00"/>
                </a:solidFill>
                <a:latin typeface="Trebuchet MS" pitchFamily="34" charset="0"/>
              </a:rPr>
              <a:t>Picture placeholder</a:t>
            </a:r>
          </a:p>
          <a:p>
            <a:pPr defTabSz="4389219"/>
            <a:r>
              <a:rPr lang="en-US" sz="4400" baseline="0" dirty="0" smtClean="0">
                <a:latin typeface="Trebuchet MS" pitchFamily="34" charset="0"/>
              </a:rPr>
              <a:t>Move this graphic placeholder onto your poster, size it first, and then click it to add a picture to the poster.</a:t>
            </a:r>
          </a:p>
          <a:p>
            <a:pPr defTabSz="3600037"/>
            <a:endParaRPr lang="en-US" sz="4400" b="1" dirty="0" smtClean="0">
              <a:solidFill>
                <a:srgbClr val="FFFF00"/>
              </a:solidFill>
              <a:latin typeface="Trebuchet MS" pitchFamily="34" charset="0"/>
            </a:endParaRPr>
          </a:p>
          <a:p>
            <a:pPr defTabSz="3600037"/>
            <a:endParaRPr lang="en-US" sz="4400" b="1" dirty="0" smtClean="0">
              <a:solidFill>
                <a:srgbClr val="FFFF00"/>
              </a:solidFill>
              <a:latin typeface="Trebuchet MS" pitchFamily="34" charset="0"/>
            </a:endParaRPr>
          </a:p>
          <a:p>
            <a:pPr defTabSz="4507966"/>
            <a:r>
              <a:rPr lang="en-US" sz="4400" dirty="0" smtClean="0">
                <a:latin typeface="Trebuchet MS" pitchFamily="34" charset="0"/>
              </a:rPr>
              <a:t> </a:t>
            </a:r>
            <a:endParaRPr lang="en-US" sz="4400" baseline="0" dirty="0" smtClean="0">
              <a:latin typeface="Trebuchet MS" pitchFamily="34" charset="0"/>
            </a:endParaRPr>
          </a:p>
          <a:p>
            <a:pPr defTabSz="4507966"/>
            <a:endParaRPr lang="en-US" sz="3800" baseline="0" dirty="0" smtClean="0">
              <a:latin typeface="Trebuchet MS" pitchFamily="34" charset="0"/>
            </a:endParaRPr>
          </a:p>
          <a:p>
            <a:pPr defTabSz="4507966"/>
            <a:endParaRPr lang="en-US" sz="3800" baseline="0" dirty="0" smtClean="0">
              <a:latin typeface="Trebuchet MS" pitchFamily="34" charset="0"/>
            </a:endParaRPr>
          </a:p>
          <a:p>
            <a:pPr algn="ctr"/>
            <a:endParaRPr lang="en-US" sz="4900" b="1" dirty="0" smtClean="0">
              <a:solidFill>
                <a:schemeClr val="bg1"/>
              </a:solidFill>
              <a:latin typeface="Trebuchet MS" pitchFamily="34" charset="0"/>
            </a:endParaRPr>
          </a:p>
          <a:p>
            <a:pPr algn="ctr"/>
            <a:endParaRPr lang="en-US" sz="4900" b="1" dirty="0" smtClean="0">
              <a:solidFill>
                <a:schemeClr val="bg1"/>
              </a:solidFill>
              <a:latin typeface="Trebuchet MS" pitchFamily="34" charset="0"/>
            </a:endParaRPr>
          </a:p>
          <a:p>
            <a:pPr algn="ctr"/>
            <a:endParaRPr lang="en-US" sz="4900" b="1" dirty="0" smtClean="0">
              <a:solidFill>
                <a:schemeClr val="bg1"/>
              </a:solidFill>
              <a:latin typeface="Trebuchet MS" pitchFamily="34" charset="0"/>
            </a:endParaRPr>
          </a:p>
          <a:p>
            <a:pPr algn="ctr"/>
            <a:endParaRPr lang="en-US" sz="4900" b="1" dirty="0" smtClean="0">
              <a:solidFill>
                <a:schemeClr val="bg1"/>
              </a:solidFill>
              <a:latin typeface="Trebuchet MS" pitchFamily="34" charset="0"/>
            </a:endParaRPr>
          </a:p>
          <a:p>
            <a:pPr defTabSz="4507966"/>
            <a:endParaRPr lang="en-US" sz="3800" dirty="0" smtClean="0">
              <a:latin typeface="Trebuchet MS" pitchFamily="34" charset="0"/>
            </a:endParaRPr>
          </a:p>
          <a:p>
            <a:pPr algn="ctr"/>
            <a:endParaRPr lang="en-US" sz="3800" b="1" dirty="0" smtClean="0">
              <a:solidFill>
                <a:schemeClr val="bg1"/>
              </a:solidFill>
              <a:latin typeface="Trebuchet MS" pitchFamily="34" charset="0"/>
            </a:endParaRPr>
          </a:p>
          <a:p>
            <a:pPr defTabSz="4507966"/>
            <a:endParaRPr lang="en-US" sz="3800" b="1" dirty="0" smtClean="0">
              <a:solidFill>
                <a:srgbClr val="FFFF00"/>
              </a:solidFill>
              <a:latin typeface="Trebuchet MS" pitchFamily="34" charset="0"/>
            </a:endParaRPr>
          </a:p>
          <a:p>
            <a:pPr algn="ctr"/>
            <a:endParaRPr lang="en-US" sz="4900" b="1" dirty="0">
              <a:latin typeface="Trebuchet MS" pitchFamily="34" charset="0"/>
            </a:endParaRPr>
          </a:p>
        </p:txBody>
      </p:sp>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sp>
        <p:nvSpPr>
          <p:cNvPr id="10" name="Text Box 14"/>
          <p:cNvSpPr txBox="1">
            <a:spLocks noChangeArrowheads="1"/>
          </p:cNvSpPr>
          <p:nvPr/>
        </p:nvSpPr>
        <p:spPr bwMode="auto">
          <a:xfrm>
            <a:off x="1320570" y="42976803"/>
            <a:ext cx="2498955"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87918" y="7002448"/>
            <a:ext cx="15452670" cy="35661600"/>
          </a:xfrm>
          <a:prstGeom prst="roundRect">
            <a:avLst>
              <a:gd name="adj" fmla="val 409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34" name="Rectangle 33"/>
          <p:cNvSpPr/>
          <p:nvPr/>
        </p:nvSpPr>
        <p:spPr>
          <a:xfrm>
            <a:off x="-15807226" y="28213643"/>
            <a:ext cx="15539806" cy="10363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3910" tIns="46954" rIns="93910" bIns="46954" rtlCol="0" anchor="ctr"/>
          <a:lstStyle/>
          <a:p>
            <a:pPr algn="ctr"/>
            <a:endParaRPr lang="en-US" dirty="0"/>
          </a:p>
        </p:txBody>
      </p:sp>
      <p:pic>
        <p:nvPicPr>
          <p:cNvPr id="36" name="Picture 2"/>
          <p:cNvPicPr>
            <a:picLocks noChangeAspect="1" noChangeArrowheads="1"/>
          </p:cNvPicPr>
          <p:nvPr/>
        </p:nvPicPr>
        <p:blipFill>
          <a:blip r:embed="rId3" cstate="print"/>
          <a:srcRect/>
          <a:stretch>
            <a:fillRect/>
          </a:stretch>
        </p:blipFill>
        <p:spPr bwMode="auto">
          <a:xfrm>
            <a:off x="42081246" y="14485282"/>
            <a:ext cx="5763974" cy="3098867"/>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7123909" y="18656484"/>
            <a:ext cx="687472" cy="465826"/>
          </a:xfrm>
          <a:prstGeom prst="rect">
            <a:avLst/>
          </a:prstGeom>
          <a:noFill/>
          <a:ln w="9525">
            <a:solidFill>
              <a:schemeClr val="tx1"/>
            </a:solidFill>
            <a:miter lim="800000"/>
            <a:headEnd/>
            <a:tailEnd/>
          </a:ln>
          <a:effectLst/>
        </p:spPr>
      </p:pic>
      <p:sp>
        <p:nvSpPr>
          <p:cNvPr id="44" name="TextBox 43"/>
          <p:cNvSpPr txBox="1"/>
          <p:nvPr/>
        </p:nvSpPr>
        <p:spPr>
          <a:xfrm>
            <a:off x="33237595" y="40385028"/>
            <a:ext cx="10552271" cy="2987925"/>
          </a:xfrm>
          <a:prstGeom prst="rect">
            <a:avLst/>
          </a:prstGeom>
          <a:noFill/>
        </p:spPr>
        <p:txBody>
          <a:bodyPr wrap="square" lIns="93910" tIns="46954" rIns="93910" bIns="46954" rtlCol="0">
            <a:spAutoFit/>
          </a:bodyPr>
          <a:lstStyle/>
          <a:p>
            <a:r>
              <a:rPr lang="en-US" sz="4900" dirty="0" smtClean="0">
                <a:solidFill>
                  <a:schemeClr val="bg1"/>
                </a:solidFill>
              </a:rPr>
              <a:t>© 2013 PosterPresentations.com</a:t>
            </a:r>
            <a:br>
              <a:rPr lang="en-US" sz="4900" dirty="0" smtClean="0">
                <a:solidFill>
                  <a:schemeClr val="bg1"/>
                </a:solidFill>
              </a:rPr>
            </a:br>
            <a:r>
              <a:rPr lang="en-US" sz="4900" dirty="0" smtClean="0">
                <a:solidFill>
                  <a:schemeClr val="bg1"/>
                </a:solidFill>
              </a:rPr>
              <a:t>    </a:t>
            </a:r>
            <a:r>
              <a:rPr lang="en-US" sz="4500" dirty="0" smtClean="0">
                <a:solidFill>
                  <a:schemeClr val="bg1"/>
                </a:solidFill>
              </a:rPr>
              <a:t>2117 Fourth Street ,</a:t>
            </a:r>
            <a:r>
              <a:rPr lang="en-US" sz="4500" baseline="0" dirty="0" smtClean="0">
                <a:solidFill>
                  <a:schemeClr val="bg1"/>
                </a:solidFill>
              </a:rPr>
              <a:t> Unit C</a:t>
            </a:r>
            <a:br>
              <a:rPr lang="en-US" sz="4500" baseline="0" dirty="0" smtClean="0">
                <a:solidFill>
                  <a:schemeClr val="bg1"/>
                </a:solidFill>
              </a:rPr>
            </a:br>
            <a:r>
              <a:rPr lang="en-US" sz="4500" baseline="0" dirty="0" smtClean="0">
                <a:solidFill>
                  <a:schemeClr val="bg1"/>
                </a:solidFill>
              </a:rPr>
              <a:t>    Berkeley CA 94710</a:t>
            </a:r>
            <a:br>
              <a:rPr lang="en-US" sz="4500" baseline="0" dirty="0" smtClean="0">
                <a:solidFill>
                  <a:schemeClr val="bg1"/>
                </a:solidFill>
              </a:rPr>
            </a:br>
            <a:r>
              <a:rPr lang="en-US" sz="4500" baseline="0" dirty="0" smtClean="0">
                <a:solidFill>
                  <a:schemeClr val="bg1"/>
                </a:solidFill>
              </a:rPr>
              <a:t>    </a:t>
            </a:r>
            <a:r>
              <a:rPr lang="en-US" sz="4500" b="1" baseline="0" dirty="0" smtClean="0">
                <a:solidFill>
                  <a:srgbClr val="FFFF00"/>
                </a:solidFill>
              </a:rPr>
              <a:t>posterpresenter@gmail.com</a:t>
            </a:r>
            <a:endParaRPr lang="en-US" sz="4900" b="1" dirty="0">
              <a:solidFill>
                <a:srgbClr val="FFFF00"/>
              </a:solidFill>
            </a:endParaRPr>
          </a:p>
        </p:txBody>
      </p:sp>
      <p:grpSp>
        <p:nvGrpSpPr>
          <p:cNvPr id="40" name="Group 39"/>
          <p:cNvGrpSpPr/>
          <p:nvPr/>
        </p:nvGrpSpPr>
        <p:grpSpPr>
          <a:xfrm>
            <a:off x="-15269949" y="41821716"/>
            <a:ext cx="14545329" cy="1684665"/>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68327" y="28152425"/>
              <a:ext cx="914400" cy="914400"/>
            </a:xfrm>
            <a:prstGeom prst="rect">
              <a:avLst/>
            </a:prstGeom>
            <a:noFill/>
          </p:spPr>
        </p:pic>
        <p:sp>
          <p:nvSpPr>
            <p:cNvPr id="33" name="TextBox 32"/>
            <p:cNvSpPr txBox="1"/>
            <p:nvPr userDrawn="1"/>
          </p:nvSpPr>
          <p:spPr>
            <a:xfrm>
              <a:off x="45342598" y="28244014"/>
              <a:ext cx="8671188" cy="757146"/>
            </a:xfrm>
            <a:prstGeom prst="rect">
              <a:avLst/>
            </a:prstGeom>
            <a:noFill/>
          </p:spPr>
          <p:txBody>
            <a:bodyPr wrap="square" rtlCol="0">
              <a:spAutoFit/>
            </a:bodyPr>
            <a:lstStyle/>
            <a:p>
              <a:r>
                <a:rPr lang="en-US" sz="3500" dirty="0" smtClean="0">
                  <a:solidFill>
                    <a:schemeClr val="tx2"/>
                  </a:solidFill>
                  <a:latin typeface="Trebuchet MS" pitchFamily="34" charset="0"/>
                </a:rPr>
                <a:t>Student</a:t>
              </a:r>
              <a:r>
                <a:rPr lang="en-US" sz="3500" baseline="0" dirty="0" smtClean="0">
                  <a:solidFill>
                    <a:schemeClr val="tx2"/>
                  </a:solidFill>
                  <a:latin typeface="Trebuchet MS" pitchFamily="34" charset="0"/>
                </a:rPr>
                <a:t> discounts are available on our </a:t>
              </a:r>
              <a:r>
                <a:rPr lang="en-US" sz="3500" baseline="0" dirty="0" err="1" smtClean="0">
                  <a:solidFill>
                    <a:schemeClr val="tx2"/>
                  </a:solidFill>
                  <a:latin typeface="Trebuchet MS" pitchFamily="34" charset="0"/>
                </a:rPr>
                <a:t>Facebook</a:t>
              </a:r>
              <a:r>
                <a:rPr lang="en-US" sz="3500" baseline="0" dirty="0" smtClean="0">
                  <a:solidFill>
                    <a:schemeClr val="tx2"/>
                  </a:solidFill>
                  <a:latin typeface="Trebuchet MS" pitchFamily="34" charset="0"/>
                </a:rPr>
                <a:t> page.</a:t>
              </a:r>
              <a:br>
                <a:rPr lang="en-US" sz="3500" baseline="0" dirty="0" smtClean="0">
                  <a:solidFill>
                    <a:schemeClr val="tx2"/>
                  </a:solidFill>
                  <a:latin typeface="Trebuchet MS" pitchFamily="34" charset="0"/>
                </a:rPr>
              </a:br>
              <a:r>
                <a:rPr lang="en-US" sz="3500" baseline="0" dirty="0" smtClean="0">
                  <a:solidFill>
                    <a:schemeClr val="tx2"/>
                  </a:solidFill>
                  <a:latin typeface="Trebuchet MS" pitchFamily="34" charset="0"/>
                </a:rPr>
                <a:t>Go to </a:t>
              </a:r>
              <a:r>
                <a:rPr lang="en-US" sz="3500" u="sng" baseline="0" dirty="0" smtClean="0">
                  <a:solidFill>
                    <a:schemeClr val="tx2"/>
                  </a:solidFill>
                  <a:latin typeface="Trebuchet MS" pitchFamily="34" charset="0"/>
                </a:rPr>
                <a:t>PosterPresentations.com</a:t>
              </a:r>
              <a:r>
                <a:rPr lang="en-US" sz="3500" baseline="0" dirty="0" smtClean="0">
                  <a:solidFill>
                    <a:schemeClr val="tx2"/>
                  </a:solidFill>
                  <a:latin typeface="Trebuchet MS" pitchFamily="34" charset="0"/>
                </a:rPr>
                <a:t> and click on the FB icon. </a:t>
              </a:r>
              <a:endParaRPr lang="en-US" sz="3500" dirty="0">
                <a:solidFill>
                  <a:schemeClr val="tx2"/>
                </a:solidFill>
                <a:latin typeface="Trebuchet MS" pitchFamily="34" charset="0"/>
              </a:endParaRPr>
            </a:p>
          </p:txBody>
        </p:sp>
      </p:grpSp>
      <p:cxnSp>
        <p:nvCxnSpPr>
          <p:cNvPr id="43" name="Straight Connector 42"/>
          <p:cNvCxnSpPr/>
          <p:nvPr/>
        </p:nvCxnSpPr>
        <p:spPr>
          <a:xfrm>
            <a:off x="32982658" y="40152494"/>
            <a:ext cx="15567413" cy="43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5774931" y="14176029"/>
            <a:ext cx="15525597" cy="445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2992242" y="6500289"/>
            <a:ext cx="15557828" cy="214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ectangle 33"/>
          <p:cNvSpPr>
            <a:spLocks noChangeArrowheads="1"/>
          </p:cNvSpPr>
          <p:nvPr userDrawn="1"/>
        </p:nvSpPr>
        <p:spPr bwMode="auto">
          <a:xfrm>
            <a:off x="16598955" y="7002448"/>
            <a:ext cx="15452670" cy="35661600"/>
          </a:xfrm>
          <a:prstGeom prst="roundRect">
            <a:avLst>
              <a:gd name="adj" fmla="val 409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22" name="Rectangle 21"/>
          <p:cNvSpPr/>
          <p:nvPr userDrawn="1"/>
        </p:nvSpPr>
        <p:spPr>
          <a:xfrm>
            <a:off x="-15807226" y="24125737"/>
            <a:ext cx="15539806" cy="10363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3910" tIns="46954" rIns="93910" bIns="46954"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8" name="Rectangle 33"/>
          <p:cNvSpPr>
            <a:spLocks noChangeArrowheads="1"/>
          </p:cNvSpPr>
          <p:nvPr/>
        </p:nvSpPr>
        <p:spPr bwMode="auto">
          <a:xfrm>
            <a:off x="681998" y="7010402"/>
            <a:ext cx="31368292" cy="35661600"/>
          </a:xfrm>
          <a:prstGeom prst="roundRect">
            <a:avLst>
              <a:gd name="adj" fmla="val 172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sp>
        <p:nvSpPr>
          <p:cNvPr id="10" name="Text Box 14"/>
          <p:cNvSpPr txBox="1">
            <a:spLocks noChangeArrowheads="1"/>
          </p:cNvSpPr>
          <p:nvPr/>
        </p:nvSpPr>
        <p:spPr bwMode="auto">
          <a:xfrm>
            <a:off x="1625371" y="42996689"/>
            <a:ext cx="2413230"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5" name="Rectangle 24"/>
          <p:cNvSpPr/>
          <p:nvPr userDrawn="1"/>
        </p:nvSpPr>
        <p:spPr>
          <a:xfrm>
            <a:off x="-15802287" y="-26128"/>
            <a:ext cx="15539806" cy="43891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7820" tIns="375636" rIns="187820" bIns="187820"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5500" b="1" dirty="0" smtClean="0">
                <a:solidFill>
                  <a:srgbClr val="FFFF00"/>
                </a:solidFill>
                <a:latin typeface="Trebuchet MS" pitchFamily="34" charset="0"/>
              </a:rPr>
              <a:t>(--THIS SECTION DOES NOT PRINT--)</a:t>
            </a:r>
          </a:p>
          <a:p>
            <a:pPr algn="ctr"/>
            <a:endParaRPr lang="en-US" sz="4500" b="1" dirty="0" smtClean="0">
              <a:latin typeface="Trebuchet MS" pitchFamily="34" charset="0"/>
            </a:endParaRPr>
          </a:p>
          <a:p>
            <a:pPr defTabSz="3765639"/>
            <a:r>
              <a:rPr lang="en-US" sz="4400" dirty="0" smtClean="0">
                <a:latin typeface="Trebuchet MS" pitchFamily="34" charset="0"/>
              </a:rPr>
              <a:t>This PowerPoint</a:t>
            </a:r>
            <a:r>
              <a:rPr lang="en-US" sz="4400" baseline="0" dirty="0" smtClean="0">
                <a:latin typeface="Trebuchet MS" pitchFamily="34" charset="0"/>
              </a:rPr>
              <a:t> </a:t>
            </a:r>
            <a:r>
              <a:rPr lang="en-US" sz="4400" dirty="0" smtClean="0">
                <a:latin typeface="Trebuchet MS" pitchFamily="34" charset="0"/>
              </a:rPr>
              <a:t>2007 template produces</a:t>
            </a:r>
            <a:r>
              <a:rPr lang="en-US" sz="4400" baseline="0" dirty="0" smtClean="0">
                <a:latin typeface="Trebuchet MS" pitchFamily="34" charset="0"/>
              </a:rPr>
              <a:t> </a:t>
            </a:r>
            <a:r>
              <a:rPr lang="en-US" sz="4400" dirty="0" smtClean="0">
                <a:latin typeface="Trebuchet MS" pitchFamily="34" charset="0"/>
              </a:rPr>
              <a:t>a 91cm </a:t>
            </a:r>
            <a:r>
              <a:rPr lang="en-US" sz="4400" baseline="0" dirty="0" smtClean="0">
                <a:latin typeface="Trebuchet MS" pitchFamily="34" charset="0"/>
              </a:rPr>
              <a:t>x 122cm</a:t>
            </a:r>
            <a:r>
              <a:rPr lang="en-US" sz="4400" dirty="0" smtClean="0">
                <a:latin typeface="Trebuchet MS" pitchFamily="34" charset="0"/>
              </a:rPr>
              <a:t> professional  poster</a:t>
            </a:r>
            <a:r>
              <a:rPr lang="en-US" sz="4400" smtClean="0">
                <a:latin typeface="Trebuchet MS" pitchFamily="34" charset="0"/>
              </a:rPr>
              <a:t>. You</a:t>
            </a:r>
            <a:r>
              <a:rPr lang="en-US" sz="4400" baseline="0" smtClean="0">
                <a:latin typeface="Trebuchet MS" pitchFamily="34" charset="0"/>
              </a:rPr>
              <a:t> can u</a:t>
            </a:r>
            <a:r>
              <a:rPr lang="en-US" sz="4400" smtClean="0">
                <a:latin typeface="Trebuchet MS" pitchFamily="34" charset="0"/>
              </a:rPr>
              <a:t>se</a:t>
            </a:r>
            <a:r>
              <a:rPr lang="en-US" sz="4400" baseline="0" smtClean="0">
                <a:latin typeface="Trebuchet MS" pitchFamily="34" charset="0"/>
              </a:rPr>
              <a:t> it to create your research poster and </a:t>
            </a:r>
            <a:r>
              <a:rPr lang="en-US" sz="4400" smtClean="0">
                <a:latin typeface="Trebuchet MS" pitchFamily="34" charset="0"/>
              </a:rPr>
              <a:t>save valuable time placing titles, subtitles,</a:t>
            </a:r>
            <a:r>
              <a:rPr lang="en-US" sz="4400" baseline="0" smtClean="0">
                <a:latin typeface="Trebuchet MS" pitchFamily="34" charset="0"/>
              </a:rPr>
              <a:t> text, and graphics</a:t>
            </a:r>
            <a:r>
              <a:rPr lang="en-US" sz="4400" smtClean="0">
                <a:latin typeface="Trebuchet MS" pitchFamily="34" charset="0"/>
              </a:rPr>
              <a:t>. </a:t>
            </a:r>
            <a:endParaRPr lang="en-US" sz="4400" dirty="0" smtClean="0">
              <a:latin typeface="Trebuchet MS" pitchFamily="34" charset="0"/>
            </a:endParaRPr>
          </a:p>
          <a:p>
            <a:pPr defTabSz="4389219"/>
            <a:endParaRPr lang="en-US" sz="4400" dirty="0" smtClean="0">
              <a:latin typeface="Trebuchet MS" pitchFamily="34" charset="0"/>
            </a:endParaRPr>
          </a:p>
          <a:p>
            <a:pPr defTabSz="4389219"/>
            <a:r>
              <a:rPr lang="en-US" sz="4400" dirty="0" smtClean="0">
                <a:latin typeface="Trebuchet MS" pitchFamily="34" charset="0"/>
              </a:rPr>
              <a:t>We provide a series of online tutorials that will guide you through the poster design process and answer your poster production questions. </a:t>
            </a:r>
          </a:p>
          <a:p>
            <a:pPr defTabSz="4389219"/>
            <a:endParaRPr lang="en-US" sz="4400" dirty="0" smtClean="0">
              <a:latin typeface="Trebuchet MS" pitchFamily="34" charset="0"/>
            </a:endParaRPr>
          </a:p>
          <a:p>
            <a:pPr defTabSz="4389219"/>
            <a:r>
              <a:rPr lang="en-US" sz="4400" dirty="0" smtClean="0">
                <a:latin typeface="Trebuchet MS" pitchFamily="34" charset="0"/>
              </a:rPr>
              <a:t>To view our template tutorials, go online to </a:t>
            </a:r>
            <a:r>
              <a:rPr lang="en-US" sz="4400" b="1" dirty="0" smtClean="0">
                <a:solidFill>
                  <a:srgbClr val="FFFF00"/>
                </a:solidFill>
                <a:latin typeface="Trebuchet MS" pitchFamily="34" charset="0"/>
              </a:rPr>
              <a:t>PosterPresentations.com </a:t>
            </a:r>
            <a:r>
              <a:rPr lang="en-US" sz="4400" dirty="0" smtClean="0">
                <a:latin typeface="Trebuchet MS" pitchFamily="34" charset="0"/>
              </a:rPr>
              <a:t>and click on </a:t>
            </a:r>
            <a:r>
              <a:rPr lang="en-US" sz="4400" dirty="0" smtClean="0">
                <a:solidFill>
                  <a:srgbClr val="FFFF00"/>
                </a:solidFill>
                <a:latin typeface="Trebuchet MS" pitchFamily="34" charset="0"/>
              </a:rPr>
              <a:t>HELP DESK.</a:t>
            </a:r>
          </a:p>
          <a:p>
            <a:pPr defTabSz="4389219"/>
            <a:endParaRPr lang="en-US" sz="4400" dirty="0" smtClean="0">
              <a:latin typeface="Trebuchet MS" pitchFamily="34" charset="0"/>
            </a:endParaRPr>
          </a:p>
          <a:p>
            <a:pPr defTabSz="4389219"/>
            <a:r>
              <a:rPr lang="en-US" sz="4400" dirty="0" smtClean="0">
                <a:latin typeface="Trebuchet MS" pitchFamily="34" charset="0"/>
              </a:rPr>
              <a:t>When</a:t>
            </a:r>
            <a:r>
              <a:rPr lang="en-US" sz="4400" baseline="0" dirty="0" smtClean="0">
                <a:latin typeface="Trebuchet MS" pitchFamily="34" charset="0"/>
              </a:rPr>
              <a:t> you are ready to</a:t>
            </a:r>
            <a:r>
              <a:rPr lang="en-US" sz="4400" dirty="0" smtClean="0">
                <a:latin typeface="Trebuchet MS" pitchFamily="34" charset="0"/>
              </a:rPr>
              <a:t> </a:t>
            </a:r>
            <a:r>
              <a:rPr lang="en-US" sz="4400" baseline="0" dirty="0" smtClean="0">
                <a:latin typeface="Trebuchet MS" pitchFamily="34" charset="0"/>
              </a:rPr>
              <a:t> print your poster</a:t>
            </a:r>
            <a:r>
              <a:rPr lang="en-US" sz="4400" dirty="0" smtClean="0">
                <a:latin typeface="Trebuchet MS" pitchFamily="34" charset="0"/>
              </a:rPr>
              <a:t>,</a:t>
            </a:r>
            <a:r>
              <a:rPr lang="en-US" sz="4400" baseline="0" dirty="0" smtClean="0">
                <a:latin typeface="Trebuchet MS" pitchFamily="34" charset="0"/>
              </a:rPr>
              <a:t> go online to </a:t>
            </a:r>
            <a:r>
              <a:rPr lang="en-US" sz="4800" b="1" dirty="0" smtClean="0">
                <a:solidFill>
                  <a:srgbClr val="FFFF00"/>
                </a:solidFill>
                <a:latin typeface="Trebuchet MS" pitchFamily="34" charset="0"/>
              </a:rPr>
              <a:t>PosterPresentations.com</a:t>
            </a:r>
            <a:r>
              <a:rPr lang="en-US" sz="4800" b="1" dirty="0" smtClean="0">
                <a:solidFill>
                  <a:schemeClr val="bg1"/>
                </a:solidFill>
                <a:latin typeface="Trebuchet MS" pitchFamily="34" charset="0"/>
              </a:rPr>
              <a:t>.</a:t>
            </a:r>
            <a:r>
              <a:rPr lang="en-US" sz="4400" dirty="0" smtClean="0">
                <a:latin typeface="Trebuchet MS" pitchFamily="34" charset="0"/>
              </a:rPr>
              <a:t/>
            </a:r>
            <a:br>
              <a:rPr lang="en-US" sz="4400" dirty="0" smtClean="0">
                <a:latin typeface="Trebuchet MS" pitchFamily="34" charset="0"/>
              </a:rPr>
            </a:br>
            <a:endParaRPr lang="en-US" sz="4400" dirty="0" smtClean="0">
              <a:latin typeface="Trebuchet MS" pitchFamily="34" charset="0"/>
            </a:endParaRPr>
          </a:p>
          <a:p>
            <a:pPr algn="l" defTabSz="3765639"/>
            <a:r>
              <a:rPr lang="en-US" sz="4400" b="1" dirty="0" smtClean="0">
                <a:solidFill>
                  <a:schemeClr val="bg1"/>
                </a:solidFill>
                <a:latin typeface="Trebuchet MS" pitchFamily="34" charset="0"/>
              </a:rPr>
              <a:t>Need</a:t>
            </a:r>
            <a:r>
              <a:rPr lang="en-US" sz="4400" b="1" baseline="0" dirty="0" smtClean="0">
                <a:solidFill>
                  <a:schemeClr val="bg1"/>
                </a:solidFill>
                <a:latin typeface="Trebuchet MS" pitchFamily="34" charset="0"/>
              </a:rPr>
              <a:t> Assistance?  </a:t>
            </a:r>
            <a:r>
              <a:rPr lang="en-US" sz="4800" b="1" baseline="0" dirty="0" smtClean="0">
                <a:solidFill>
                  <a:srgbClr val="FFFF00"/>
                </a:solidFill>
                <a:latin typeface="Trebuchet MS" pitchFamily="34" charset="0"/>
              </a:rPr>
              <a:t>Call  us at </a:t>
            </a:r>
            <a:r>
              <a:rPr lang="en-US" sz="4800" b="1" dirty="0" smtClean="0">
                <a:solidFill>
                  <a:srgbClr val="FFFF00"/>
                </a:solidFill>
                <a:latin typeface="Trebuchet MS" pitchFamily="34" charset="0"/>
              </a:rPr>
              <a:t>1.866.649.3004</a:t>
            </a:r>
          </a:p>
          <a:p>
            <a:pPr defTabSz="3762188"/>
            <a:r>
              <a:rPr lang="en-US" sz="4400" dirty="0" smtClean="0">
                <a:latin typeface="Trebuchet MS" pitchFamily="34" charset="0"/>
              </a:rPr>
              <a:t> </a:t>
            </a:r>
            <a:endParaRPr lang="en-US" sz="44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44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4400" dirty="0" smtClean="0">
                <a:latin typeface="Trebuchet MS" pitchFamily="34" charset="0"/>
              </a:rPr>
              <a:t>To</a:t>
            </a:r>
            <a:r>
              <a:rPr lang="en-US" sz="4400" baseline="0" dirty="0" smtClean="0">
                <a:latin typeface="Trebuchet MS" pitchFamily="34" charset="0"/>
              </a:rPr>
              <a:t> add text, c</a:t>
            </a:r>
            <a:r>
              <a:rPr lang="en-US" sz="4400" dirty="0" smtClean="0">
                <a:latin typeface="Trebuchet MS" pitchFamily="34" charset="0"/>
              </a:rPr>
              <a:t>lick inside</a:t>
            </a:r>
            <a:r>
              <a:rPr lang="en-US" sz="4400" baseline="0" dirty="0" smtClean="0">
                <a:latin typeface="Trebuchet MS" pitchFamily="34" charset="0"/>
              </a:rPr>
              <a:t> a placeholder on the poster and type or paste your text.  To move a placeholder, click it </a:t>
            </a:r>
            <a:r>
              <a:rPr lang="en-US" sz="4400" u="sng" baseline="0" dirty="0" smtClean="0">
                <a:latin typeface="Trebuchet MS" pitchFamily="34" charset="0"/>
              </a:rPr>
              <a:t>once</a:t>
            </a:r>
            <a:r>
              <a:rPr lang="en-US" sz="4400" baseline="0" dirty="0" smtClean="0">
                <a:latin typeface="Trebuchet MS" pitchFamily="34" charset="0"/>
              </a:rPr>
              <a:t> (to select it).  Place your cursor on its frame, and your cursor will change to this symbol       .  Click </a:t>
            </a:r>
            <a:r>
              <a:rPr lang="en-US" sz="4400" u="sng" baseline="0" dirty="0" smtClean="0">
                <a:latin typeface="Trebuchet MS" pitchFamily="34" charset="0"/>
              </a:rPr>
              <a:t>once</a:t>
            </a:r>
            <a:r>
              <a:rPr lang="en-US" sz="4400" baseline="0" dirty="0" smtClean="0">
                <a:latin typeface="Trebuchet MS" pitchFamily="34" charset="0"/>
              </a:rPr>
              <a:t> and drag it to a new location where you can resize it. </a:t>
            </a:r>
          </a:p>
          <a:p>
            <a:pPr defTabSz="3765639"/>
            <a:endParaRPr lang="en-US" sz="4400" dirty="0" smtClean="0">
              <a:latin typeface="Trebuchet MS" pitchFamily="34" charset="0"/>
            </a:endParaRPr>
          </a:p>
          <a:p>
            <a:pPr defTabSz="3765639"/>
            <a:r>
              <a:rPr lang="en-US" sz="4400" b="1" dirty="0" smtClean="0">
                <a:solidFill>
                  <a:srgbClr val="FFFF00"/>
                </a:solidFill>
                <a:latin typeface="Trebuchet MS" pitchFamily="34" charset="0"/>
              </a:rPr>
              <a:t>Section Header placeholder</a:t>
            </a:r>
          </a:p>
          <a:p>
            <a:pPr defTabSz="3765639"/>
            <a:r>
              <a:rPr lang="en-US" sz="44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4400" baseline="0" dirty="0" smtClean="0">
              <a:latin typeface="Trebuchet MS" pitchFamily="34" charset="0"/>
            </a:endParaRPr>
          </a:p>
          <a:p>
            <a:pPr defTabSz="4389219"/>
            <a:endParaRPr lang="en-US" sz="4400" dirty="0" smtClean="0">
              <a:latin typeface="Trebuchet MS" pitchFamily="34" charset="0"/>
            </a:endParaRPr>
          </a:p>
          <a:p>
            <a:pPr defTabSz="4389219"/>
            <a:endParaRPr lang="en-US" sz="4400" b="1" dirty="0" smtClean="0">
              <a:solidFill>
                <a:srgbClr val="FFFF00"/>
              </a:solidFill>
              <a:latin typeface="Trebuchet MS" pitchFamily="34" charset="0"/>
            </a:endParaRPr>
          </a:p>
          <a:p>
            <a:pPr defTabSz="4389219"/>
            <a:endParaRPr lang="en-US" sz="4400" b="1" dirty="0" smtClean="0">
              <a:solidFill>
                <a:srgbClr val="FFFF00"/>
              </a:solidFill>
              <a:latin typeface="Trebuchet MS" pitchFamily="34" charset="0"/>
            </a:endParaRPr>
          </a:p>
          <a:p>
            <a:pPr defTabSz="4389219"/>
            <a:r>
              <a:rPr lang="en-US" sz="4400" b="1" dirty="0" smtClean="0">
                <a:solidFill>
                  <a:srgbClr val="FFFF00"/>
                </a:solidFill>
                <a:latin typeface="Trebuchet MS" pitchFamily="34" charset="0"/>
              </a:rPr>
              <a:t>Text placeholder</a:t>
            </a:r>
          </a:p>
          <a:p>
            <a:pPr defTabSz="4389219"/>
            <a:r>
              <a:rPr lang="en-US" sz="4400" baseline="0" dirty="0" smtClean="0">
                <a:latin typeface="Trebuchet MS" pitchFamily="34" charset="0"/>
              </a:rPr>
              <a:t>Move this preformatted text placeholder to the poster to add a new body of text.</a:t>
            </a:r>
          </a:p>
          <a:p>
            <a:pPr defTabSz="4389219"/>
            <a:endParaRPr lang="en-US" sz="4400" baseline="0" dirty="0" smtClean="0">
              <a:latin typeface="Trebuchet MS" pitchFamily="34" charset="0"/>
            </a:endParaRPr>
          </a:p>
          <a:p>
            <a:pPr defTabSz="4389219"/>
            <a:endParaRPr lang="en-US" sz="4400" baseline="0" dirty="0" smtClean="0">
              <a:latin typeface="Trebuchet MS" pitchFamily="34" charset="0"/>
            </a:endParaRPr>
          </a:p>
          <a:p>
            <a:pPr defTabSz="4389219"/>
            <a:endParaRPr lang="en-US" sz="4400" baseline="0" dirty="0" smtClean="0">
              <a:latin typeface="Trebuchet MS" pitchFamily="34" charset="0"/>
            </a:endParaRPr>
          </a:p>
          <a:p>
            <a:pPr defTabSz="4389219"/>
            <a:endParaRPr lang="en-US" sz="4400" b="1" baseline="0" dirty="0" smtClean="0">
              <a:solidFill>
                <a:srgbClr val="FFFF00"/>
              </a:solidFill>
              <a:latin typeface="Trebuchet MS" pitchFamily="34" charset="0"/>
            </a:endParaRPr>
          </a:p>
          <a:p>
            <a:pPr defTabSz="4389219"/>
            <a:r>
              <a:rPr lang="en-US" sz="4400" b="1" baseline="0" dirty="0" smtClean="0">
                <a:solidFill>
                  <a:srgbClr val="FFFF00"/>
                </a:solidFill>
                <a:latin typeface="Trebuchet MS" pitchFamily="34" charset="0"/>
              </a:rPr>
              <a:t>Picture placeholder</a:t>
            </a:r>
          </a:p>
          <a:p>
            <a:pPr defTabSz="4389219"/>
            <a:r>
              <a:rPr lang="en-US" sz="4400" baseline="0" dirty="0" smtClean="0">
                <a:latin typeface="Trebuchet MS" pitchFamily="34" charset="0"/>
              </a:rPr>
              <a:t>Move this graphic placeholder onto your poster, size it first, and then click it to add a picture to the poster.</a:t>
            </a:r>
          </a:p>
          <a:p>
            <a:pPr defTabSz="3600037"/>
            <a:endParaRPr lang="en-US" sz="4400" b="1" dirty="0" smtClean="0">
              <a:solidFill>
                <a:srgbClr val="FFFF00"/>
              </a:solidFill>
              <a:latin typeface="Trebuchet MS" pitchFamily="34" charset="0"/>
            </a:endParaRPr>
          </a:p>
          <a:p>
            <a:pPr defTabSz="3600037"/>
            <a:endParaRPr lang="en-US" sz="4400" b="1" dirty="0" smtClean="0">
              <a:solidFill>
                <a:srgbClr val="FFFF00"/>
              </a:solidFill>
              <a:latin typeface="Trebuchet MS" pitchFamily="34" charset="0"/>
            </a:endParaRPr>
          </a:p>
          <a:p>
            <a:pPr defTabSz="4507966"/>
            <a:r>
              <a:rPr lang="en-US" sz="4400" dirty="0" smtClean="0">
                <a:latin typeface="Trebuchet MS" pitchFamily="34" charset="0"/>
              </a:rPr>
              <a:t> </a:t>
            </a:r>
            <a:endParaRPr lang="en-US" sz="4400" baseline="0" dirty="0" smtClean="0">
              <a:latin typeface="Trebuchet MS" pitchFamily="34" charset="0"/>
            </a:endParaRPr>
          </a:p>
          <a:p>
            <a:pPr defTabSz="4507966"/>
            <a:endParaRPr lang="en-US" sz="3800" baseline="0" dirty="0" smtClean="0">
              <a:latin typeface="Trebuchet MS" pitchFamily="34" charset="0"/>
            </a:endParaRPr>
          </a:p>
          <a:p>
            <a:pPr defTabSz="4507966"/>
            <a:endParaRPr lang="en-US" sz="3800" baseline="0" dirty="0" smtClean="0">
              <a:latin typeface="Trebuchet MS" pitchFamily="34" charset="0"/>
            </a:endParaRPr>
          </a:p>
          <a:p>
            <a:pPr algn="ctr"/>
            <a:endParaRPr lang="en-US" sz="4900" b="1" dirty="0" smtClean="0">
              <a:solidFill>
                <a:schemeClr val="bg1"/>
              </a:solidFill>
              <a:latin typeface="Trebuchet MS" pitchFamily="34" charset="0"/>
            </a:endParaRPr>
          </a:p>
          <a:p>
            <a:pPr algn="ctr"/>
            <a:endParaRPr lang="en-US" sz="4900" b="1" dirty="0" smtClean="0">
              <a:solidFill>
                <a:schemeClr val="bg1"/>
              </a:solidFill>
              <a:latin typeface="Trebuchet MS" pitchFamily="34" charset="0"/>
            </a:endParaRPr>
          </a:p>
          <a:p>
            <a:pPr algn="ctr"/>
            <a:endParaRPr lang="en-US" sz="4900" b="1" dirty="0" smtClean="0">
              <a:solidFill>
                <a:schemeClr val="bg1"/>
              </a:solidFill>
              <a:latin typeface="Trebuchet MS" pitchFamily="34" charset="0"/>
            </a:endParaRPr>
          </a:p>
          <a:p>
            <a:pPr algn="ctr"/>
            <a:endParaRPr lang="en-US" sz="4900" b="1" dirty="0" smtClean="0">
              <a:solidFill>
                <a:schemeClr val="bg1"/>
              </a:solidFill>
              <a:latin typeface="Trebuchet MS" pitchFamily="34" charset="0"/>
            </a:endParaRPr>
          </a:p>
          <a:p>
            <a:pPr defTabSz="4507966"/>
            <a:endParaRPr lang="en-US" sz="3800" dirty="0" smtClean="0">
              <a:latin typeface="Trebuchet MS" pitchFamily="34" charset="0"/>
            </a:endParaRPr>
          </a:p>
          <a:p>
            <a:pPr algn="ctr"/>
            <a:endParaRPr lang="en-US" sz="3800" b="1" dirty="0" smtClean="0">
              <a:solidFill>
                <a:schemeClr val="bg1"/>
              </a:solidFill>
              <a:latin typeface="Trebuchet MS" pitchFamily="34" charset="0"/>
            </a:endParaRPr>
          </a:p>
          <a:p>
            <a:pPr defTabSz="4507966"/>
            <a:endParaRPr lang="en-US" sz="3800" b="1" dirty="0" smtClean="0">
              <a:solidFill>
                <a:srgbClr val="FFFF00"/>
              </a:solidFill>
              <a:latin typeface="Trebuchet MS" pitchFamily="34" charset="0"/>
            </a:endParaRPr>
          </a:p>
          <a:p>
            <a:pPr algn="ctr"/>
            <a:endParaRPr lang="en-US" sz="4900" b="1" dirty="0">
              <a:latin typeface="Trebuchet MS" pitchFamily="34" charset="0"/>
            </a:endParaRPr>
          </a:p>
        </p:txBody>
      </p:sp>
      <p:sp>
        <p:nvSpPr>
          <p:cNvPr id="26" name="Rectangle 25"/>
          <p:cNvSpPr/>
          <p:nvPr userDrawn="1"/>
        </p:nvSpPr>
        <p:spPr>
          <a:xfrm>
            <a:off x="-15807226" y="30042443"/>
            <a:ext cx="15539806" cy="10363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3910" tIns="46954" rIns="93910" bIns="46954" rtlCol="0" anchor="ctr"/>
          <a:lstStyle/>
          <a:p>
            <a:pPr algn="ctr"/>
            <a:endParaRPr lang="en-US" dirty="0"/>
          </a:p>
        </p:txBody>
      </p:sp>
      <p:pic>
        <p:nvPicPr>
          <p:cNvPr id="36" name="Picture 2"/>
          <p:cNvPicPr>
            <a:picLocks noChangeAspect="1" noChangeArrowheads="1"/>
          </p:cNvPicPr>
          <p:nvPr userDrawn="1"/>
        </p:nvPicPr>
        <p:blipFill>
          <a:blip r:embed="rId3" cstate="print"/>
          <a:srcRect/>
          <a:stretch>
            <a:fillRect/>
          </a:stretch>
        </p:blipFill>
        <p:spPr bwMode="auto">
          <a:xfrm>
            <a:off x="-7123909" y="18656484"/>
            <a:ext cx="687472" cy="465826"/>
          </a:xfrm>
          <a:prstGeom prst="rect">
            <a:avLst/>
          </a:prstGeom>
          <a:noFill/>
          <a:ln w="9525">
            <a:solidFill>
              <a:schemeClr val="tx1"/>
            </a:solidFill>
            <a:miter lim="800000"/>
            <a:headEnd/>
            <a:tailEnd/>
          </a:ln>
          <a:effectLst/>
        </p:spPr>
      </p:pic>
      <p:grpSp>
        <p:nvGrpSpPr>
          <p:cNvPr id="37" name="Group 36"/>
          <p:cNvGrpSpPr/>
          <p:nvPr userDrawn="1"/>
        </p:nvGrpSpPr>
        <p:grpSpPr>
          <a:xfrm>
            <a:off x="-15269949" y="41821716"/>
            <a:ext cx="14545329" cy="1684665"/>
            <a:chOff x="44242388" y="28054064"/>
            <a:chExt cx="9771398" cy="1090621"/>
          </a:xfrm>
        </p:grpSpPr>
        <p:sp>
          <p:nvSpPr>
            <p:cNvPr id="38" name="Rounded Rectangle 3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68327" y="28152425"/>
              <a:ext cx="914400" cy="914400"/>
            </a:xfrm>
            <a:prstGeom prst="rect">
              <a:avLst/>
            </a:prstGeom>
            <a:noFill/>
          </p:spPr>
        </p:pic>
        <p:sp>
          <p:nvSpPr>
            <p:cNvPr id="40" name="TextBox 39"/>
            <p:cNvSpPr txBox="1"/>
            <p:nvPr userDrawn="1"/>
          </p:nvSpPr>
          <p:spPr>
            <a:xfrm>
              <a:off x="45342598" y="28244014"/>
              <a:ext cx="8671188" cy="757146"/>
            </a:xfrm>
            <a:prstGeom prst="rect">
              <a:avLst/>
            </a:prstGeom>
            <a:noFill/>
          </p:spPr>
          <p:txBody>
            <a:bodyPr wrap="square" rtlCol="0">
              <a:spAutoFit/>
            </a:bodyPr>
            <a:lstStyle/>
            <a:p>
              <a:r>
                <a:rPr lang="en-US" sz="3500" dirty="0" smtClean="0">
                  <a:solidFill>
                    <a:schemeClr val="tx2"/>
                  </a:solidFill>
                  <a:latin typeface="Trebuchet MS" pitchFamily="34" charset="0"/>
                </a:rPr>
                <a:t>Student</a:t>
              </a:r>
              <a:r>
                <a:rPr lang="en-US" sz="3500" baseline="0" dirty="0" smtClean="0">
                  <a:solidFill>
                    <a:schemeClr val="tx2"/>
                  </a:solidFill>
                  <a:latin typeface="Trebuchet MS" pitchFamily="34" charset="0"/>
                </a:rPr>
                <a:t> discounts are available on our </a:t>
              </a:r>
              <a:r>
                <a:rPr lang="en-US" sz="3500" baseline="0" dirty="0" err="1" smtClean="0">
                  <a:solidFill>
                    <a:schemeClr val="tx2"/>
                  </a:solidFill>
                  <a:latin typeface="Trebuchet MS" pitchFamily="34" charset="0"/>
                </a:rPr>
                <a:t>Facebook</a:t>
              </a:r>
              <a:r>
                <a:rPr lang="en-US" sz="3500" baseline="0" dirty="0" smtClean="0">
                  <a:solidFill>
                    <a:schemeClr val="tx2"/>
                  </a:solidFill>
                  <a:latin typeface="Trebuchet MS" pitchFamily="34" charset="0"/>
                </a:rPr>
                <a:t> page.</a:t>
              </a:r>
              <a:br>
                <a:rPr lang="en-US" sz="3500" baseline="0" dirty="0" smtClean="0">
                  <a:solidFill>
                    <a:schemeClr val="tx2"/>
                  </a:solidFill>
                  <a:latin typeface="Trebuchet MS" pitchFamily="34" charset="0"/>
                </a:rPr>
              </a:br>
              <a:r>
                <a:rPr lang="en-US" sz="3500" baseline="0" dirty="0" smtClean="0">
                  <a:solidFill>
                    <a:schemeClr val="tx2"/>
                  </a:solidFill>
                  <a:latin typeface="Trebuchet MS" pitchFamily="34" charset="0"/>
                </a:rPr>
                <a:t>Go to </a:t>
              </a:r>
              <a:r>
                <a:rPr lang="en-US" sz="3500" u="sng" baseline="0" dirty="0" smtClean="0">
                  <a:solidFill>
                    <a:schemeClr val="tx2"/>
                  </a:solidFill>
                  <a:latin typeface="Trebuchet MS" pitchFamily="34" charset="0"/>
                </a:rPr>
                <a:t>PosterPresentations.com</a:t>
              </a:r>
              <a:r>
                <a:rPr lang="en-US" sz="3500" baseline="0" dirty="0" smtClean="0">
                  <a:solidFill>
                    <a:schemeClr val="tx2"/>
                  </a:solidFill>
                  <a:latin typeface="Trebuchet MS" pitchFamily="34" charset="0"/>
                </a:rPr>
                <a:t> and click on the FB icon. </a:t>
              </a:r>
              <a:endParaRPr lang="en-US" sz="3500" dirty="0">
                <a:solidFill>
                  <a:schemeClr val="tx2"/>
                </a:solidFill>
                <a:latin typeface="Trebuchet MS" pitchFamily="34" charset="0"/>
              </a:endParaRPr>
            </a:p>
          </p:txBody>
        </p:sp>
      </p:grpSp>
      <p:cxnSp>
        <p:nvCxnSpPr>
          <p:cNvPr id="41" name="Straight Connector 40"/>
          <p:cNvCxnSpPr/>
          <p:nvPr userDrawn="1"/>
        </p:nvCxnSpPr>
        <p:spPr>
          <a:xfrm>
            <a:off x="-15774931" y="14176029"/>
            <a:ext cx="15525597" cy="445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userDrawn="1"/>
        </p:nvSpPr>
        <p:spPr>
          <a:xfrm>
            <a:off x="-15807226" y="25211587"/>
            <a:ext cx="15539806" cy="10363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3910" tIns="46954" rIns="93910" bIns="46954" rtlCol="0" anchor="ctr"/>
          <a:lstStyle/>
          <a:p>
            <a:pPr algn="ctr"/>
            <a:endParaRPr lang="en-US" dirty="0"/>
          </a:p>
        </p:txBody>
      </p:sp>
      <p:sp>
        <p:nvSpPr>
          <p:cNvPr id="43" name="Rectangle 42"/>
          <p:cNvSpPr/>
          <p:nvPr userDrawn="1"/>
        </p:nvSpPr>
        <p:spPr>
          <a:xfrm>
            <a:off x="32982658" y="0"/>
            <a:ext cx="15567413" cy="43891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7820" tIns="375636" rIns="187820" bIns="187820"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5500" b="1" dirty="0" smtClean="0">
                <a:solidFill>
                  <a:srgbClr val="FFFF00"/>
                </a:solidFill>
                <a:latin typeface="Trebuchet MS" pitchFamily="34" charset="0"/>
              </a:rPr>
              <a:t>(--THIS SECTION DOES NOT PRINT--)</a:t>
            </a:r>
          </a:p>
          <a:p>
            <a:pPr algn="ctr"/>
            <a:endParaRPr lang="en-US" sz="4500" b="1" dirty="0" smtClean="0">
              <a:latin typeface="Trebuchet MS" pitchFamily="34" charset="0"/>
            </a:endParaRPr>
          </a:p>
          <a:p>
            <a:pPr defTabSz="3219590"/>
            <a:r>
              <a:rPr lang="en-US" sz="4400" dirty="0" smtClean="0">
                <a:latin typeface="Trebuchet MS" pitchFamily="34" charset="0"/>
              </a:rPr>
              <a:t>This PowerPoint</a:t>
            </a:r>
            <a:r>
              <a:rPr lang="en-US" sz="4400" baseline="0" dirty="0" smtClean="0">
                <a:latin typeface="Trebuchet MS" pitchFamily="34" charset="0"/>
              </a:rPr>
              <a:t> template requires basic PowerPoint (version 2007 or newer) skills. Below is a list of commonly asked questions specific to this template. </a:t>
            </a:r>
            <a:br>
              <a:rPr lang="en-US" sz="4400" baseline="0" dirty="0" smtClean="0">
                <a:latin typeface="Trebuchet MS" pitchFamily="34" charset="0"/>
              </a:rPr>
            </a:br>
            <a:r>
              <a:rPr lang="en-US" sz="4400" baseline="0" dirty="0" smtClean="0">
                <a:latin typeface="Trebuchet MS" pitchFamily="34" charset="0"/>
              </a:rPr>
              <a:t>If you are using an older version of PowerPoint some template features may not work properly.</a:t>
            </a:r>
          </a:p>
          <a:p>
            <a:pPr defTabSz="3219590"/>
            <a:endParaRPr lang="en-US" sz="44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a:t>
            </a:r>
            <a:r>
              <a:rPr lang="en-US" sz="6000" b="1" baseline="0" dirty="0" smtClean="0">
                <a:solidFill>
                  <a:schemeClr val="bg1"/>
                </a:solidFill>
                <a:latin typeface="Trebuchet MS" pitchFamily="34" charset="0"/>
              </a:rPr>
              <a:t> FAQs</a:t>
            </a:r>
          </a:p>
          <a:p>
            <a:pPr algn="ctr"/>
            <a:endParaRPr lang="en-US" sz="44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4400" b="1" dirty="0" smtClean="0">
                <a:solidFill>
                  <a:srgbClr val="FFFF00"/>
                </a:solidFill>
                <a:latin typeface="Trebuchet MS" pitchFamily="34" charset="0"/>
              </a:rPr>
              <a:t>Verifying the quality of your graphics</a:t>
            </a:r>
          </a:p>
          <a:p>
            <a:pPr defTabSz="2689420"/>
            <a:r>
              <a:rPr lang="en-US" sz="4400" dirty="0" smtClean="0">
                <a:latin typeface="Trebuchet MS" pitchFamily="34" charset="0"/>
              </a:rPr>
              <a:t>Go to the </a:t>
            </a:r>
            <a:r>
              <a:rPr lang="en-US" sz="44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4400" baseline="0" dirty="0" smtClean="0">
                <a:latin typeface="Trebuchet MS" pitchFamily="34" charset="0"/>
              </a:rPr>
            </a:br>
            <a:endParaRPr lang="en-US" sz="4400" baseline="0" dirty="0" smtClean="0">
              <a:latin typeface="Trebuchet MS" pitchFamily="34" charset="0"/>
            </a:endParaRPr>
          </a:p>
          <a:p>
            <a:pPr defTabSz="2689420"/>
            <a:endParaRPr lang="en-US" sz="4400" b="1" baseline="0" dirty="0" smtClean="0">
              <a:solidFill>
                <a:srgbClr val="FFFF00"/>
              </a:solidFill>
              <a:latin typeface="Trebuchet MS" pitchFamily="34" charset="0"/>
            </a:endParaRPr>
          </a:p>
          <a:p>
            <a:pPr defTabSz="2689420"/>
            <a:r>
              <a:rPr lang="en-US" sz="4400" b="1" baseline="0" dirty="0" smtClean="0">
                <a:solidFill>
                  <a:srgbClr val="FFFF00"/>
                </a:solidFill>
                <a:latin typeface="Trebuchet MS" pitchFamily="34" charset="0"/>
              </a:rPr>
              <a:t>Modifying the layout</a:t>
            </a:r>
          </a:p>
          <a:p>
            <a:pPr defTabSz="2689420"/>
            <a:r>
              <a:rPr lang="en-US" sz="4400" dirty="0" smtClean="0">
                <a:latin typeface="Trebuchet MS" pitchFamily="34" charset="0"/>
              </a:rPr>
              <a:t>This template has four </a:t>
            </a:r>
            <a:r>
              <a:rPr lang="en-US" sz="4400" baseline="0" dirty="0" smtClean="0">
                <a:latin typeface="Trebuchet MS" pitchFamily="34" charset="0"/>
              </a:rPr>
              <a:t>different </a:t>
            </a:r>
          </a:p>
          <a:p>
            <a:pPr defTabSz="2689420"/>
            <a:r>
              <a:rPr lang="en-US" sz="4400" baseline="0" dirty="0" smtClean="0">
                <a:latin typeface="Trebuchet MS" pitchFamily="34" charset="0"/>
              </a:rPr>
              <a:t>column layouts.  </a:t>
            </a:r>
            <a:r>
              <a:rPr lang="en-US" sz="4400" u="sng" baseline="0" dirty="0" smtClean="0">
                <a:latin typeface="Trebuchet MS" pitchFamily="34" charset="0"/>
              </a:rPr>
              <a:t>Right-click</a:t>
            </a:r>
            <a:r>
              <a:rPr lang="en-US" sz="4400" baseline="0" dirty="0" smtClean="0">
                <a:latin typeface="Trebuchet MS" pitchFamily="34" charset="0"/>
              </a:rPr>
              <a:t> your </a:t>
            </a:r>
          </a:p>
          <a:p>
            <a:pPr defTabSz="2689420"/>
            <a:r>
              <a:rPr lang="en-US" sz="4400" baseline="0" dirty="0" smtClean="0">
                <a:latin typeface="Trebuchet MS" pitchFamily="34" charset="0"/>
              </a:rPr>
              <a:t>mouse on the background  and </a:t>
            </a:r>
          </a:p>
          <a:p>
            <a:pPr defTabSz="2689420"/>
            <a:r>
              <a:rPr lang="en-US" sz="4400" baseline="0" dirty="0" smtClean="0">
                <a:latin typeface="Trebuchet MS" pitchFamily="34" charset="0"/>
              </a:rPr>
              <a:t>click on LAYOUT to see the layout </a:t>
            </a:r>
          </a:p>
          <a:p>
            <a:pPr defTabSz="2689420"/>
            <a:r>
              <a:rPr lang="en-US" sz="4400" baseline="0" dirty="0" smtClean="0">
                <a:latin typeface="Trebuchet MS" pitchFamily="34" charset="0"/>
              </a:rPr>
              <a:t>options.  The columns in 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44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4400" baseline="0" dirty="0" smtClean="0">
              <a:latin typeface="Trebuchet MS" pitchFamily="34" charset="0"/>
            </a:endParaRPr>
          </a:p>
          <a:p>
            <a:pPr defTabSz="2689420"/>
            <a:r>
              <a:rPr lang="en-US" sz="4400" b="1" baseline="0" dirty="0" smtClean="0">
                <a:solidFill>
                  <a:srgbClr val="FFFF00"/>
                </a:solidFill>
                <a:latin typeface="Trebuchet MS" pitchFamily="34" charset="0"/>
              </a:rPr>
              <a:t>Importing text and graphics from external sources</a:t>
            </a:r>
          </a:p>
          <a:p>
            <a:pPr defTabSz="2689420"/>
            <a:r>
              <a:rPr lang="en-US" sz="4400" b="1" u="sng" baseline="0" dirty="0" smtClean="0">
                <a:latin typeface="Trebuchet MS" pitchFamily="34" charset="0"/>
              </a:rPr>
              <a:t>TEXT</a:t>
            </a:r>
            <a:r>
              <a:rPr lang="en-US" sz="4400" b="1" u="none" baseline="0" dirty="0" smtClean="0">
                <a:latin typeface="Trebuchet MS" pitchFamily="34" charset="0"/>
              </a:rPr>
              <a:t>: </a:t>
            </a:r>
            <a:r>
              <a:rPr lang="en-US" sz="44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4400" baseline="0" dirty="0" smtClean="0">
              <a:latin typeface="Trebuchet MS" pitchFamily="34" charset="0"/>
            </a:endParaRPr>
          </a:p>
          <a:p>
            <a:pPr defTabSz="2689420"/>
            <a:r>
              <a:rPr lang="en-US" sz="4400" b="1" u="sng" baseline="0" dirty="0" smtClean="0">
                <a:latin typeface="Trebuchet MS" pitchFamily="34" charset="0"/>
              </a:rPr>
              <a:t>PHOTOS</a:t>
            </a:r>
            <a:r>
              <a:rPr lang="en-US" sz="4400" b="1" u="none" baseline="0" dirty="0" smtClean="0">
                <a:latin typeface="Trebuchet MS" pitchFamily="34" charset="0"/>
              </a:rPr>
              <a:t>: </a:t>
            </a:r>
            <a:r>
              <a:rPr lang="en-US" sz="4400" baseline="0" dirty="0" smtClean="0">
                <a:latin typeface="Trebuchet MS" pitchFamily="34" charset="0"/>
              </a:rPr>
              <a:t>Drag in a picture placeholder, size it </a:t>
            </a:r>
            <a:r>
              <a:rPr lang="en-US" sz="4400" u="sng" baseline="0" dirty="0" smtClean="0">
                <a:latin typeface="Trebuchet MS" pitchFamily="34" charset="0"/>
              </a:rPr>
              <a:t>first</a:t>
            </a:r>
            <a:r>
              <a:rPr lang="en-US" sz="4400" baseline="0" dirty="0" smtClean="0">
                <a:latin typeface="Trebuchet MS" pitchFamily="34" charset="0"/>
              </a:rPr>
              <a:t>, click in it and insert a photo from the menu.</a:t>
            </a:r>
          </a:p>
          <a:p>
            <a:pPr defTabSz="2689420"/>
            <a:endParaRPr lang="en-US" sz="4400" baseline="0" dirty="0" smtClean="0">
              <a:latin typeface="Trebuchet MS" pitchFamily="34" charset="0"/>
            </a:endParaRPr>
          </a:p>
          <a:p>
            <a:pPr defTabSz="2689420"/>
            <a:r>
              <a:rPr lang="en-US" sz="4400" b="1" u="sng" baseline="0" dirty="0" smtClean="0">
                <a:latin typeface="Trebuchet MS" pitchFamily="34" charset="0"/>
              </a:rPr>
              <a:t>TABLES</a:t>
            </a:r>
            <a:r>
              <a:rPr lang="en-US" sz="4400" b="1" u="none" baseline="0" dirty="0" smtClean="0">
                <a:latin typeface="Trebuchet MS" pitchFamily="34" charset="0"/>
              </a:rPr>
              <a:t>: </a:t>
            </a:r>
            <a:r>
              <a:rPr lang="en-US" sz="4400" baseline="0" dirty="0" smtClean="0">
                <a:latin typeface="Trebuchet MS" pitchFamily="34" charset="0"/>
              </a:rPr>
              <a:t>You can copy and paste a table from an external document onto this poster template. To adjust the way the text fits within the cells of a table that has been pasted, </a:t>
            </a:r>
            <a:r>
              <a:rPr lang="en-US" sz="4400" u="sng" baseline="0" dirty="0" smtClean="0">
                <a:latin typeface="Trebuchet MS" pitchFamily="34" charset="0"/>
              </a:rPr>
              <a:t>right-click</a:t>
            </a:r>
            <a:r>
              <a:rPr lang="en-US" sz="4400" baseline="0" dirty="0" smtClean="0">
                <a:latin typeface="Trebuchet MS" pitchFamily="34" charset="0"/>
              </a:rPr>
              <a:t> on the table, click FORMAT SHAPE  then click on TEXT BOX and change the INTERNAL MARGIN values to 0.25.</a:t>
            </a:r>
          </a:p>
          <a:p>
            <a:pPr defTabSz="2689420"/>
            <a:endParaRPr lang="en-US" sz="4400" baseline="0" dirty="0" smtClean="0">
              <a:latin typeface="Trebuchet MS" pitchFamily="34" charset="0"/>
            </a:endParaRPr>
          </a:p>
          <a:p>
            <a:pPr defTabSz="2689420"/>
            <a:endParaRPr lang="en-US" sz="4400" baseline="0" dirty="0" smtClean="0">
              <a:latin typeface="Trebuchet MS" pitchFamily="34" charset="0"/>
            </a:endParaRPr>
          </a:p>
          <a:p>
            <a:pPr defTabSz="2689420"/>
            <a:r>
              <a:rPr lang="en-US" sz="4400" b="1" baseline="0" dirty="0" smtClean="0">
                <a:solidFill>
                  <a:srgbClr val="FFFF00"/>
                </a:solidFill>
                <a:latin typeface="Trebuchet MS" pitchFamily="34" charset="0"/>
              </a:rPr>
              <a:t>Modifying the color scheme</a:t>
            </a:r>
          </a:p>
          <a:p>
            <a:pPr defTabSz="2689420"/>
            <a:r>
              <a:rPr lang="en-US" sz="4400" baseline="0" dirty="0" smtClean="0">
                <a:latin typeface="Trebuchet MS" pitchFamily="34" charset="0"/>
              </a:rPr>
              <a:t>To change the color scheme of this template go to the DESIGN menu and click on COLORS. You can choose from the provided color combinations or create your own.</a:t>
            </a:r>
          </a:p>
          <a:p>
            <a:pPr defTabSz="2571147"/>
            <a:endParaRPr lang="en-US" sz="4400" baseline="0" dirty="0" smtClean="0">
              <a:latin typeface="Trebuchet MS" pitchFamily="34" charset="0"/>
            </a:endParaRPr>
          </a:p>
          <a:p>
            <a:pPr defTabSz="3219590"/>
            <a:endParaRPr lang="en-US" sz="4500" baseline="0" dirty="0" smtClean="0">
              <a:latin typeface="Trebuchet MS" pitchFamily="34" charset="0"/>
            </a:endParaRPr>
          </a:p>
          <a:p>
            <a:pPr defTabSz="3219590"/>
            <a:endParaRPr lang="en-US" sz="4500" baseline="0" dirty="0" smtClean="0">
              <a:latin typeface="Trebuchet MS" pitchFamily="34" charset="0"/>
            </a:endParaRPr>
          </a:p>
          <a:p>
            <a:pPr defTabSz="4507966"/>
            <a:endParaRPr lang="en-US" sz="3300" baseline="0" dirty="0" smtClean="0">
              <a:latin typeface="Trebuchet MS" pitchFamily="34" charset="0"/>
            </a:endParaRPr>
          </a:p>
          <a:p>
            <a:pPr defTabSz="4507966"/>
            <a:endParaRPr lang="en-US" sz="3300" dirty="0" smtClean="0">
              <a:latin typeface="Trebuchet MS" pitchFamily="34" charset="0"/>
            </a:endParaRPr>
          </a:p>
          <a:p>
            <a:pPr algn="ctr"/>
            <a:endParaRPr lang="en-US" sz="3300" b="1" dirty="0" smtClean="0">
              <a:solidFill>
                <a:schemeClr val="bg1"/>
              </a:solidFill>
              <a:latin typeface="Trebuchet MS" pitchFamily="34" charset="0"/>
            </a:endParaRPr>
          </a:p>
          <a:p>
            <a:pPr defTabSz="4507966"/>
            <a:endParaRPr lang="en-US" sz="3300" b="1" dirty="0" smtClean="0">
              <a:solidFill>
                <a:srgbClr val="FFFF00"/>
              </a:solidFill>
              <a:latin typeface="Trebuchet MS" pitchFamily="34" charset="0"/>
            </a:endParaRPr>
          </a:p>
          <a:p>
            <a:pPr algn="ctr"/>
            <a:endParaRPr lang="en-US" sz="4500" b="1" dirty="0">
              <a:latin typeface="Trebuchet MS" pitchFamily="34" charset="0"/>
            </a:endParaRPr>
          </a:p>
        </p:txBody>
      </p:sp>
      <p:pic>
        <p:nvPicPr>
          <p:cNvPr id="44" name="Picture 2"/>
          <p:cNvPicPr>
            <a:picLocks noChangeAspect="1" noChangeArrowheads="1"/>
          </p:cNvPicPr>
          <p:nvPr userDrawn="1"/>
        </p:nvPicPr>
        <p:blipFill>
          <a:blip r:embed="rId6" cstate="print"/>
          <a:srcRect/>
          <a:stretch>
            <a:fillRect/>
          </a:stretch>
        </p:blipFill>
        <p:spPr bwMode="auto">
          <a:xfrm>
            <a:off x="42081246" y="14485282"/>
            <a:ext cx="5763974" cy="3098867"/>
          </a:xfrm>
          <a:prstGeom prst="rect">
            <a:avLst/>
          </a:prstGeom>
          <a:noFill/>
          <a:ln w="9525">
            <a:noFill/>
            <a:miter lim="800000"/>
            <a:headEnd/>
            <a:tailEnd/>
          </a:ln>
          <a:effectLst/>
        </p:spPr>
      </p:pic>
      <p:sp>
        <p:nvSpPr>
          <p:cNvPr id="46" name="TextBox 45"/>
          <p:cNvSpPr txBox="1"/>
          <p:nvPr userDrawn="1"/>
        </p:nvSpPr>
        <p:spPr>
          <a:xfrm>
            <a:off x="33237595" y="40385028"/>
            <a:ext cx="10552271" cy="2987925"/>
          </a:xfrm>
          <a:prstGeom prst="rect">
            <a:avLst/>
          </a:prstGeom>
          <a:noFill/>
        </p:spPr>
        <p:txBody>
          <a:bodyPr wrap="square" lIns="93910" tIns="46954" rIns="93910" bIns="46954" rtlCol="0">
            <a:spAutoFit/>
          </a:bodyPr>
          <a:lstStyle/>
          <a:p>
            <a:r>
              <a:rPr lang="en-US" sz="4900" dirty="0" smtClean="0">
                <a:solidFill>
                  <a:schemeClr val="bg1"/>
                </a:solidFill>
              </a:rPr>
              <a:t>© 2013 PosterPresentations.com</a:t>
            </a:r>
            <a:br>
              <a:rPr lang="en-US" sz="4900" dirty="0" smtClean="0">
                <a:solidFill>
                  <a:schemeClr val="bg1"/>
                </a:solidFill>
              </a:rPr>
            </a:br>
            <a:r>
              <a:rPr lang="en-US" sz="4900" dirty="0" smtClean="0">
                <a:solidFill>
                  <a:schemeClr val="bg1"/>
                </a:solidFill>
              </a:rPr>
              <a:t>    </a:t>
            </a:r>
            <a:r>
              <a:rPr lang="en-US" sz="4500" dirty="0" smtClean="0">
                <a:solidFill>
                  <a:schemeClr val="bg1"/>
                </a:solidFill>
              </a:rPr>
              <a:t>2117 Fourth Street ,</a:t>
            </a:r>
            <a:r>
              <a:rPr lang="en-US" sz="4500" baseline="0" dirty="0" smtClean="0">
                <a:solidFill>
                  <a:schemeClr val="bg1"/>
                </a:solidFill>
              </a:rPr>
              <a:t> Unit C</a:t>
            </a:r>
            <a:br>
              <a:rPr lang="en-US" sz="4500" baseline="0" dirty="0" smtClean="0">
                <a:solidFill>
                  <a:schemeClr val="bg1"/>
                </a:solidFill>
              </a:rPr>
            </a:br>
            <a:r>
              <a:rPr lang="en-US" sz="4500" baseline="0" dirty="0" smtClean="0">
                <a:solidFill>
                  <a:schemeClr val="bg1"/>
                </a:solidFill>
              </a:rPr>
              <a:t>    Berkeley CA 94710</a:t>
            </a:r>
            <a:br>
              <a:rPr lang="en-US" sz="4500" baseline="0" dirty="0" smtClean="0">
                <a:solidFill>
                  <a:schemeClr val="bg1"/>
                </a:solidFill>
              </a:rPr>
            </a:br>
            <a:r>
              <a:rPr lang="en-US" sz="4500" baseline="0" dirty="0" smtClean="0">
                <a:solidFill>
                  <a:schemeClr val="bg1"/>
                </a:solidFill>
              </a:rPr>
              <a:t>    </a:t>
            </a:r>
            <a:r>
              <a:rPr lang="en-US" sz="4500" b="1" baseline="0" dirty="0" smtClean="0">
                <a:solidFill>
                  <a:srgbClr val="FFFF00"/>
                </a:solidFill>
              </a:rPr>
              <a:t>posterpresenter@gmail.com</a:t>
            </a:r>
            <a:endParaRPr lang="en-US" sz="4900" b="1" dirty="0">
              <a:solidFill>
                <a:srgbClr val="FFFF00"/>
              </a:solidFill>
            </a:endParaRPr>
          </a:p>
        </p:txBody>
      </p:sp>
      <p:cxnSp>
        <p:nvCxnSpPr>
          <p:cNvPr id="47" name="Straight Connector 46"/>
          <p:cNvCxnSpPr/>
          <p:nvPr userDrawn="1"/>
        </p:nvCxnSpPr>
        <p:spPr>
          <a:xfrm>
            <a:off x="32982658" y="40152494"/>
            <a:ext cx="15567413" cy="43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32992242" y="6500289"/>
            <a:ext cx="15557828" cy="214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11597176" y="24106687"/>
            <a:ext cx="7498080" cy="8229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3910" tIns="46954" rIns="93910" bIns="46954" rtlCol="0" anchor="ctr"/>
          <a:lstStyle/>
          <a:p>
            <a:pPr algn="ctr"/>
            <a:endParaRPr lang="en-US" dirty="0"/>
          </a:p>
        </p:txBody>
      </p:sp>
      <p:sp>
        <p:nvSpPr>
          <p:cNvPr id="21" name="Rectangle 20"/>
          <p:cNvSpPr/>
          <p:nvPr userDrawn="1"/>
        </p:nvSpPr>
        <p:spPr>
          <a:xfrm>
            <a:off x="-11730526" y="28945387"/>
            <a:ext cx="7498080" cy="8229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3910" tIns="46954" rIns="93910" bIns="46954"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1.tiff"/><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 Placeholder 243"/>
          <p:cNvSpPr>
            <a:spLocks noGrp="1"/>
          </p:cNvSpPr>
          <p:nvPr>
            <p:ph type="body" sz="quarter" idx="10"/>
          </p:nvPr>
        </p:nvSpPr>
        <p:spPr>
          <a:xfrm>
            <a:off x="696942" y="8668907"/>
            <a:ext cx="15461320" cy="7860771"/>
          </a:xfrm>
        </p:spPr>
        <p:txBody>
          <a:bodyPr/>
          <a:lstStyle/>
          <a:p>
            <a:r>
              <a:rPr lang="en-US" altLang="zh-CN" sz="3200" dirty="0">
                <a:latin typeface="Times New Roman" panose="02020603050405020304" pitchFamily="18" charset="0"/>
                <a:cs typeface="Times New Roman" panose="02020603050405020304" pitchFamily="18" charset="0"/>
              </a:rPr>
              <a:t>Over the past 20 years, Micro-pattern Gas Detectors (MPGDs) are widely used in high-energy physics, and have expanded to astrophysics, nuclear physics and medical imaging</a:t>
            </a:r>
            <a:r>
              <a:rPr lang="en-US" altLang="zh-CN" sz="3200" dirty="0" smtClean="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The conventional readout techniques employ a large number of electronic channels, which poses a big challenge to the further applications of MPGDs. By changing the readout electrode’s structure and multiplexing the readout channels, an induced position encoding technique for micro-channel plate detector was developed by D. </a:t>
            </a:r>
            <a:r>
              <a:rPr lang="en-US" altLang="zh-CN" sz="3200" dirty="0" err="1">
                <a:latin typeface="Times New Roman" panose="02020603050405020304" pitchFamily="18" charset="0"/>
                <a:cs typeface="Times New Roman" panose="02020603050405020304" pitchFamily="18" charset="0"/>
              </a:rPr>
              <a:t>Kataria</a:t>
            </a:r>
            <a:r>
              <a:rPr lang="en-US" altLang="zh-CN" sz="3200" dirty="0">
                <a:latin typeface="Times New Roman" panose="02020603050405020304" pitchFamily="18" charset="0"/>
                <a:cs typeface="Times New Roman" panose="02020603050405020304" pitchFamily="18" charset="0"/>
              </a:rPr>
              <a:t> et al. </a:t>
            </a:r>
            <a:r>
              <a:rPr lang="en-US" altLang="zh-CN" sz="3200" dirty="0" smtClean="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in 2007. The technique was used for MPGDs by R. Hu et al. in </a:t>
            </a:r>
            <a:r>
              <a:rPr lang="en-US" altLang="zh-CN" sz="3200" dirty="0" smtClean="0">
                <a:latin typeface="Times New Roman" panose="02020603050405020304" pitchFamily="18" charset="0"/>
                <a:cs typeface="Times New Roman" panose="02020603050405020304" pitchFamily="18" charset="0"/>
              </a:rPr>
              <a:t>2011, </a:t>
            </a:r>
            <a:r>
              <a:rPr lang="en-US" altLang="zh-CN" sz="3200" dirty="0">
                <a:latin typeface="Times New Roman" panose="02020603050405020304" pitchFamily="18" charset="0"/>
                <a:cs typeface="Times New Roman" panose="02020603050405020304" pitchFamily="18" charset="0"/>
              </a:rPr>
              <a:t>where a preliminary feasibility test was implemented with </a:t>
            </a:r>
            <a:r>
              <a:rPr lang="en-US" altLang="zh-CN" sz="3200" dirty="0" err="1">
                <a:latin typeface="Times New Roman" panose="02020603050405020304" pitchFamily="18" charset="0"/>
                <a:cs typeface="Times New Roman" panose="02020603050405020304" pitchFamily="18" charset="0"/>
              </a:rPr>
              <a:t>Micromegas</a:t>
            </a:r>
            <a:r>
              <a:rPr lang="en-US" altLang="zh-CN" sz="3200" dirty="0">
                <a:latin typeface="Times New Roman" panose="02020603050405020304" pitchFamily="18" charset="0"/>
                <a:cs typeface="Times New Roman" panose="02020603050405020304" pitchFamily="18" charset="0"/>
              </a:rPr>
              <a:t>. This technique can significantly reduce the number of readout channels, but the foregoing works didn’t provide an extensible encoding method and the decoding is complicated. In this paper, an extensible induced position encoding readout method for MPGDs is presented. The method is demonstrated by the Eulerian path of graph theory. A standard encoding rule is provided, and a general formula of encoding &amp; decoding for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channels is derived. A prototyping design is implemented on a 5×5 cm</a:t>
            </a:r>
            <a:r>
              <a:rPr lang="en-US" altLang="zh-CN" sz="3200" baseline="30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Thick GEM, and verification tests are carried out on a 8 </a:t>
            </a:r>
            <a:r>
              <a:rPr lang="en-US" altLang="zh-CN" sz="3200" dirty="0" err="1">
                <a:latin typeface="Times New Roman" panose="02020603050405020304" pitchFamily="18" charset="0"/>
                <a:cs typeface="Times New Roman" panose="02020603050405020304" pitchFamily="18" charset="0"/>
              </a:rPr>
              <a:t>keV</a:t>
            </a:r>
            <a:r>
              <a:rPr lang="en-US" altLang="zh-CN" sz="3200" dirty="0">
                <a:latin typeface="Times New Roman" panose="02020603050405020304" pitchFamily="18" charset="0"/>
                <a:cs typeface="Times New Roman" panose="02020603050405020304" pitchFamily="18" charset="0"/>
              </a:rPr>
              <a:t> Cu X-ray source with 100μm slit. </a:t>
            </a:r>
            <a:endParaRPr lang="zh-CN" altLang="zh-CN" sz="3200" dirty="0">
              <a:latin typeface="Times New Roman" panose="02020603050405020304" pitchFamily="18" charset="0"/>
              <a:cs typeface="Times New Roman" panose="02020603050405020304" pitchFamily="18" charset="0"/>
            </a:endParaRPr>
          </a:p>
        </p:txBody>
      </p:sp>
      <p:sp>
        <p:nvSpPr>
          <p:cNvPr id="245" name="Text Placeholder 244"/>
          <p:cNvSpPr>
            <a:spLocks noGrp="1"/>
          </p:cNvSpPr>
          <p:nvPr>
            <p:ph type="body" sz="quarter" idx="11"/>
          </p:nvPr>
        </p:nvSpPr>
        <p:spPr>
          <a:xfrm>
            <a:off x="527324" y="7444312"/>
            <a:ext cx="15449116" cy="866763"/>
          </a:xfrm>
        </p:spPr>
        <p:txBody>
          <a:bodyPr/>
          <a:lstStyle/>
          <a:p>
            <a:r>
              <a:rPr lang="en-US" sz="4400" dirty="0" smtClean="0"/>
              <a:t>1.  Introduction</a:t>
            </a:r>
            <a:endParaRPr lang="en-US" sz="4400" dirty="0"/>
          </a:p>
        </p:txBody>
      </p:sp>
      <p:sp>
        <p:nvSpPr>
          <p:cNvPr id="248" name="Text Placeholder 247"/>
          <p:cNvSpPr>
            <a:spLocks noGrp="1"/>
          </p:cNvSpPr>
          <p:nvPr>
            <p:ph type="body" sz="quarter" idx="20"/>
          </p:nvPr>
        </p:nvSpPr>
        <p:spPr>
          <a:xfrm>
            <a:off x="1042430" y="17016381"/>
            <a:ext cx="14605719" cy="866763"/>
          </a:xfrm>
        </p:spPr>
        <p:txBody>
          <a:bodyPr/>
          <a:lstStyle/>
          <a:p>
            <a:r>
              <a:rPr lang="en-US" sz="4400" dirty="0" smtClean="0"/>
              <a:t>2. Principle and Method</a:t>
            </a:r>
            <a:endParaRPr lang="en-US" sz="4400" dirty="0"/>
          </a:p>
        </p:txBody>
      </p:sp>
      <mc:AlternateContent xmlns:mc="http://schemas.openxmlformats.org/markup-compatibility/2006" xmlns:a14="http://schemas.microsoft.com/office/drawing/2010/main">
        <mc:Choice Requires="a14">
          <p:sp>
            <p:nvSpPr>
              <p:cNvPr id="256" name="Text Placeholder 255"/>
              <p:cNvSpPr>
                <a:spLocks noGrp="1"/>
              </p:cNvSpPr>
              <p:nvPr>
                <p:ph type="body" sz="quarter" idx="96"/>
              </p:nvPr>
            </p:nvSpPr>
            <p:spPr>
              <a:xfrm>
                <a:off x="681726" y="24264195"/>
                <a:ext cx="15462655" cy="8544548"/>
              </a:xfrm>
            </p:spPr>
            <p:txBody>
              <a:bodyPr/>
              <a:lstStyle/>
              <a:p>
                <a:r>
                  <a:rPr lang="en-US" altLang="zh-CN" sz="3200" dirty="0">
                    <a:latin typeface="Times New Roman" panose="02020603050405020304" pitchFamily="18" charset="0"/>
                    <a:cs typeface="Times New Roman" panose="02020603050405020304" pitchFamily="18" charset="0"/>
                  </a:rPr>
                  <a:t>The simplified schematic is shown in Fig.1, where 6 strips are readout by 3 encoded multiplexing channels. Charge from detectors is collected by an anode strip and split across two induced strips which correspond to the respective readout channels. Due to the different width, charge is split unequally between the two induced strips, where the amplitude on one always higher than on the other. Based on the signal’s amplitude in corresponding channel, the hit position could be uniquely decoded as seen in Table 1</a:t>
                </a:r>
                <a:r>
                  <a:rPr lang="en-US" altLang="zh-CN" sz="3200" dirty="0" smtClean="0">
                    <a:latin typeface="Times New Roman" panose="02020603050405020304" pitchFamily="18" charset="0"/>
                    <a:cs typeface="Times New Roman" panose="02020603050405020304" pitchFamily="18" charset="0"/>
                  </a:rPr>
                  <a:t>.</a:t>
                </a:r>
              </a:p>
              <a:p>
                <a:r>
                  <a:rPr lang="en-US" altLang="zh-CN" sz="3200" dirty="0">
                    <a:latin typeface="Times New Roman" panose="02020603050405020304" pitchFamily="18" charset="0"/>
                    <a:cs typeface="Times New Roman" panose="02020603050405020304" pitchFamily="18" charset="0"/>
                  </a:rPr>
                  <a:t>As shown in Fig.1, 3 readout channels have </a:t>
                </a:r>
                <a14:m>
                  <m:oMath xmlns:m="http://schemas.openxmlformats.org/officeDocument/2006/math">
                    <m:sSubSup>
                      <m:sSubSupPr>
                        <m:ctrlPr>
                          <a:rPr lang="zh-CN" altLang="zh-CN" sz="3200" i="1">
                            <a:latin typeface="Cambria Math"/>
                          </a:rPr>
                        </m:ctrlPr>
                      </m:sSubSupPr>
                      <m:e>
                        <m:r>
                          <a:rPr lang="en-US" altLang="zh-CN" sz="3200" i="1">
                            <a:latin typeface="Cambria Math"/>
                          </a:rPr>
                          <m:t>𝑃</m:t>
                        </m:r>
                      </m:e>
                      <m:sub>
                        <m:r>
                          <a:rPr lang="en-US" altLang="zh-CN" sz="3200" i="1">
                            <a:latin typeface="Cambria Math"/>
                          </a:rPr>
                          <m:t>3</m:t>
                        </m:r>
                      </m:sub>
                      <m:sup>
                        <m:r>
                          <a:rPr lang="en-US" altLang="zh-CN" sz="3200" i="1">
                            <a:latin typeface="Cambria Math"/>
                          </a:rPr>
                          <m:t>2</m:t>
                        </m:r>
                      </m:sup>
                    </m:sSubSup>
                  </m:oMath>
                </a14:m>
                <a:r>
                  <a:rPr lang="en-US" altLang="zh-CN" sz="3200" dirty="0">
                    <a:latin typeface="Times New Roman" panose="02020603050405020304" pitchFamily="18" charset="0"/>
                    <a:cs typeface="Times New Roman" panose="02020603050405020304" pitchFamily="18" charset="0"/>
                  </a:rPr>
                  <a:t> ordered doublets combinations{12,23,31,13,32,21}which corresponds to 6 anode strips. The technique requires that any ordered doublets combination of channels appeared exactly once, and formed head to tail as an encoding list. Generally, the principle described above is a graph theory problem that whether there is an Eulerian path, where the doublet combinations represent the edges and the readout channels represent the vertices. Fig. 2 shows an Eulerian path</a:t>
                </a:r>
                <a:r>
                  <a:rPr lang="en-US" altLang="zh-CN" sz="3200" b="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of the 3 readout channels in Fig.1. According to Eulerian path theorem </a:t>
                </a:r>
                <a:r>
                  <a:rPr lang="en-US" altLang="zh-CN" sz="3200" dirty="0" smtClean="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it can be proved that there is an Eulerian path for n channels induced position encoding readout, as all of its vertices have an even degree. In other words,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channels can encode readout a maximum </a:t>
                </a:r>
                <a14:m>
                  <m:oMath xmlns:m="http://schemas.openxmlformats.org/officeDocument/2006/math">
                    <m:sSubSup>
                      <m:sSubSupPr>
                        <m:ctrlPr>
                          <a:rPr lang="zh-CN" altLang="zh-CN" sz="3200" i="1">
                            <a:latin typeface="Cambria Math"/>
                          </a:rPr>
                        </m:ctrlPr>
                      </m:sSubSupPr>
                      <m:e>
                        <m:r>
                          <a:rPr lang="en-US" altLang="zh-CN" sz="3200" i="1">
                            <a:latin typeface="Cambria Math"/>
                          </a:rPr>
                          <m:t>𝑃</m:t>
                        </m:r>
                      </m:e>
                      <m:sub>
                        <m:r>
                          <a:rPr lang="en-US" altLang="zh-CN" sz="3200" i="1">
                            <a:latin typeface="Cambria Math"/>
                          </a:rPr>
                          <m:t>𝑛</m:t>
                        </m:r>
                      </m:sub>
                      <m:sup>
                        <m:r>
                          <a:rPr lang="en-US" altLang="zh-CN" sz="3200" i="1">
                            <a:latin typeface="Cambria Math"/>
                          </a:rPr>
                          <m:t>2</m:t>
                        </m:r>
                      </m:sup>
                    </m:sSubSup>
                  </m:oMath>
                </a14:m>
                <a:r>
                  <a:rPr lang="en-US" altLang="zh-CN" sz="3200" dirty="0">
                    <a:latin typeface="Times New Roman" panose="02020603050405020304" pitchFamily="18" charset="0"/>
                    <a:cs typeface="Times New Roman" panose="02020603050405020304" pitchFamily="18" charset="0"/>
                  </a:rPr>
                  <a:t> anode strips. </a:t>
                </a:r>
                <a:endParaRPr lang="zh-CN" altLang="zh-CN" sz="3200" dirty="0">
                  <a:latin typeface="Times New Roman" panose="02020603050405020304" pitchFamily="18" charset="0"/>
                  <a:cs typeface="Times New Roman" panose="02020603050405020304" pitchFamily="18" charset="0"/>
                </a:endParaRPr>
              </a:p>
            </p:txBody>
          </p:sp>
        </mc:Choice>
        <mc:Fallback xmlns="">
          <p:sp>
            <p:nvSpPr>
              <p:cNvPr id="256" name="Text Placeholder 255"/>
              <p:cNvSpPr>
                <a:spLocks noGrp="1" noRot="1" noChangeAspect="1" noMove="1" noResize="1" noEditPoints="1" noAdjustHandles="1" noChangeArrowheads="1" noChangeShapeType="1" noTextEdit="1"/>
              </p:cNvSpPr>
              <p:nvPr>
                <p:ph type="body" sz="quarter" idx="96"/>
              </p:nvPr>
            </p:nvSpPr>
            <p:spPr>
              <a:xfrm>
                <a:off x="681726" y="24264195"/>
                <a:ext cx="15462655" cy="8544548"/>
              </a:xfrm>
              <a:blipFill rotWithShape="1">
                <a:blip r:embed="rId3"/>
                <a:stretch>
                  <a:fillRect l="-79" r="-710"/>
                </a:stretch>
              </a:blipFill>
            </p:spPr>
            <p:txBody>
              <a:bodyPr/>
              <a:lstStyle/>
              <a:p>
                <a:r>
                  <a:rPr lang="zh-CN" altLang="en-US">
                    <a:noFill/>
                  </a:rPr>
                  <a:t> </a:t>
                </a:r>
              </a:p>
            </p:txBody>
          </p:sp>
        </mc:Fallback>
      </mc:AlternateContent>
      <p:sp>
        <p:nvSpPr>
          <p:cNvPr id="293" name="Text Placeholder 292"/>
          <p:cNvSpPr>
            <a:spLocks noGrp="1"/>
          </p:cNvSpPr>
          <p:nvPr>
            <p:ph type="body" sz="quarter" idx="150"/>
          </p:nvPr>
        </p:nvSpPr>
        <p:spPr>
          <a:xfrm>
            <a:off x="5849164" y="4716848"/>
            <a:ext cx="20998875" cy="1778155"/>
          </a:xfrm>
        </p:spPr>
        <p:txBody>
          <a:bodyPr>
            <a:normAutofit/>
          </a:bodyPr>
          <a:lstStyle/>
          <a:p>
            <a:r>
              <a:rPr lang="en-US" altLang="zh-CN" sz="4400" dirty="0" smtClean="0"/>
              <a:t>State </a:t>
            </a:r>
            <a:r>
              <a:rPr lang="en-US" altLang="zh-CN" sz="4400" dirty="0"/>
              <a:t>Key Laboratory of Particle Detection and Electronics, University of Science and Technology of China, Hefei City, Anhui Province, </a:t>
            </a:r>
            <a:r>
              <a:rPr lang="en-US" altLang="zh-CN" sz="4400" dirty="0" smtClean="0"/>
              <a:t>China</a:t>
            </a:r>
          </a:p>
        </p:txBody>
      </p:sp>
      <p:sp>
        <p:nvSpPr>
          <p:cNvPr id="294" name="Text Placeholder 293"/>
          <p:cNvSpPr>
            <a:spLocks noGrp="1"/>
          </p:cNvSpPr>
          <p:nvPr>
            <p:ph type="body" sz="quarter" idx="151"/>
          </p:nvPr>
        </p:nvSpPr>
        <p:spPr>
          <a:xfrm>
            <a:off x="5849164" y="2761654"/>
            <a:ext cx="20998875" cy="1915640"/>
          </a:xfrm>
        </p:spPr>
        <p:txBody>
          <a:bodyPr>
            <a:noAutofit/>
          </a:bodyPr>
          <a:lstStyle/>
          <a:p>
            <a:r>
              <a:rPr lang="en-US" altLang="zh-CN" sz="4400" dirty="0" err="1" smtClean="0"/>
              <a:t>Shubin</a:t>
            </a:r>
            <a:r>
              <a:rPr lang="en-US" altLang="zh-CN" sz="4400" dirty="0" smtClean="0"/>
              <a:t> Liu,  </a:t>
            </a:r>
            <a:r>
              <a:rPr lang="en-US" altLang="zh-CN" sz="4400" dirty="0" err="1" smtClean="0"/>
              <a:t>Binxiang</a:t>
            </a:r>
            <a:r>
              <a:rPr lang="en-US" altLang="zh-CN" sz="4400" dirty="0" smtClean="0"/>
              <a:t> Qi, </a:t>
            </a:r>
            <a:r>
              <a:rPr lang="en-US" altLang="zh-CN" sz="4400" dirty="0" err="1" smtClean="0"/>
              <a:t>Siyuan</a:t>
            </a:r>
            <a:r>
              <a:rPr lang="en-US" altLang="zh-CN" sz="4400" dirty="0" smtClean="0"/>
              <a:t> Ma, </a:t>
            </a:r>
            <a:r>
              <a:rPr lang="en-US" altLang="zh-CN" sz="4400" dirty="0" err="1" smtClean="0"/>
              <a:t>Zhongtao</a:t>
            </a:r>
            <a:r>
              <a:rPr lang="en-US" altLang="zh-CN" sz="4400" dirty="0" smtClean="0"/>
              <a:t> Shen, </a:t>
            </a:r>
            <a:r>
              <a:rPr lang="en-US" altLang="zh-CN" sz="4400" dirty="0" err="1" smtClean="0"/>
              <a:t>Guangyuan</a:t>
            </a:r>
            <a:r>
              <a:rPr lang="en-US" altLang="zh-CN" sz="4400" dirty="0" smtClean="0"/>
              <a:t> Yuan,</a:t>
            </a:r>
          </a:p>
          <a:p>
            <a:r>
              <a:rPr lang="en-US" altLang="zh-CN" sz="4400" dirty="0" smtClean="0"/>
              <a:t> Qi An</a:t>
            </a:r>
          </a:p>
        </p:txBody>
      </p:sp>
      <p:sp>
        <p:nvSpPr>
          <p:cNvPr id="295" name="Text Placeholder 294"/>
          <p:cNvSpPr>
            <a:spLocks noGrp="1"/>
          </p:cNvSpPr>
          <p:nvPr>
            <p:ph type="body" sz="quarter" idx="153"/>
          </p:nvPr>
        </p:nvSpPr>
        <p:spPr>
          <a:xfrm>
            <a:off x="5266138" y="97085"/>
            <a:ext cx="22233495" cy="3026353"/>
          </a:xfrm>
        </p:spPr>
        <p:txBody>
          <a:bodyPr>
            <a:noAutofit/>
          </a:bodyPr>
          <a:lstStyle/>
          <a:p>
            <a:r>
              <a:rPr lang="en-US" altLang="zh-CN" sz="8000" b="1" dirty="0" smtClean="0"/>
              <a:t>An Extensible Induced Position Encoding </a:t>
            </a:r>
            <a:r>
              <a:rPr lang="en-US" sz="8000" b="1" dirty="0" smtClean="0"/>
              <a:t>Readout Method for Micro-pattern Gas Detectors</a:t>
            </a:r>
            <a:endParaRPr lang="en-US" sz="8000" b="1" dirty="0"/>
          </a:p>
        </p:txBody>
      </p:sp>
      <p:sp>
        <p:nvSpPr>
          <p:cNvPr id="69" name="Text Placeholder 247"/>
          <p:cNvSpPr txBox="1">
            <a:spLocks/>
          </p:cNvSpPr>
          <p:nvPr/>
        </p:nvSpPr>
        <p:spPr>
          <a:xfrm>
            <a:off x="715938" y="33045922"/>
            <a:ext cx="15452891" cy="866763"/>
          </a:xfrm>
          <a:prstGeom prst="rect">
            <a:avLst/>
          </a:prstGeom>
          <a:noFill/>
        </p:spPr>
        <p:txBody>
          <a:bodyPr wrap="square" lIns="93910" tIns="93910" rIns="93910" bIns="93910" anchor="ctr" anchorCtr="0">
            <a:spAutoFit/>
          </a:bodyPr>
          <a:lstStyle/>
          <a:p>
            <a:pPr marL="1690365" marR="0" lvl="0" indent="-1690365" algn="ctr" defTabSz="4507640" rtl="0" eaLnBrk="1" fontAlgn="auto" latinLnBrk="0" hangingPunct="1">
              <a:lnSpc>
                <a:spcPct val="100000"/>
              </a:lnSpc>
              <a:spcBef>
                <a:spcPct val="20000"/>
              </a:spcBef>
              <a:spcAft>
                <a:spcPts val="0"/>
              </a:spcAft>
              <a:buClrTx/>
              <a:buSzTx/>
              <a:buFont typeface="Arial" pitchFamily="34" charset="0"/>
              <a:buNone/>
              <a:tabLst/>
              <a:defRPr/>
            </a:pPr>
            <a:r>
              <a:rPr lang="en-US" sz="4400" b="1" u="sng" dirty="0" smtClean="0">
                <a:solidFill>
                  <a:schemeClr val="accent5">
                    <a:lumMod val="50000"/>
                  </a:schemeClr>
                </a:solidFill>
              </a:rPr>
              <a:t>3</a:t>
            </a:r>
            <a:r>
              <a:rPr kumimoji="0" lang="en-US" sz="4400" b="1" i="0" u="sng" strike="noStrike" kern="1200" cap="none" spc="0" normalizeH="0" baseline="0" noProof="0" dirty="0" smtClean="0">
                <a:ln>
                  <a:noFill/>
                </a:ln>
                <a:solidFill>
                  <a:schemeClr val="accent5">
                    <a:lumMod val="50000"/>
                  </a:schemeClr>
                </a:solidFill>
                <a:effectLst/>
                <a:uLnTx/>
                <a:uFillTx/>
              </a:rPr>
              <a:t>.  </a:t>
            </a:r>
            <a:r>
              <a:rPr lang="en-US" sz="4400" b="1" u="sng" noProof="0" dirty="0" smtClean="0">
                <a:solidFill>
                  <a:schemeClr val="accent5">
                    <a:lumMod val="50000"/>
                  </a:schemeClr>
                </a:solidFill>
              </a:rPr>
              <a:t>Encoding and Decoding</a:t>
            </a:r>
            <a:endParaRPr kumimoji="0" lang="en-US" sz="4400" b="1" i="0" u="sng" strike="noStrike" kern="1200" cap="none" spc="0" normalizeH="0" baseline="0" noProof="0" dirty="0">
              <a:ln>
                <a:noFill/>
              </a:ln>
              <a:solidFill>
                <a:schemeClr val="accent5">
                  <a:lumMod val="50000"/>
                </a:schemeClr>
              </a:solidFill>
              <a:effectLst/>
              <a:uLnTx/>
              <a:uFillTx/>
            </a:endParaRPr>
          </a:p>
        </p:txBody>
      </p:sp>
      <p:sp>
        <p:nvSpPr>
          <p:cNvPr id="103" name="TextBox 102"/>
          <p:cNvSpPr txBox="1"/>
          <p:nvPr/>
        </p:nvSpPr>
        <p:spPr>
          <a:xfrm>
            <a:off x="966230" y="42938700"/>
            <a:ext cx="30880201" cy="76944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ltLang="zh-CN" sz="4400" dirty="0" smtClean="0"/>
              <a:t>20th  </a:t>
            </a:r>
            <a:r>
              <a:rPr lang="en-US" altLang="zh-CN" sz="4400" dirty="0" smtClean="0"/>
              <a:t>Real Time </a:t>
            </a:r>
            <a:r>
              <a:rPr lang="en-US" altLang="zh-CN" sz="4400" dirty="0"/>
              <a:t>Conference </a:t>
            </a:r>
            <a:r>
              <a:rPr lang="en-US" altLang="zh-CN" sz="4400" dirty="0" smtClean="0"/>
              <a:t>                                                      Abstract </a:t>
            </a:r>
            <a:r>
              <a:rPr lang="en-US" altLang="zh-CN" sz="4400" dirty="0"/>
              <a:t># </a:t>
            </a:r>
            <a:r>
              <a:rPr lang="en-US" altLang="zh-CN" sz="4400" dirty="0" smtClean="0"/>
              <a:t>011</a:t>
            </a:r>
            <a:r>
              <a:rPr lang="en-US" altLang="zh-CN" sz="4400" dirty="0" smtClean="0"/>
              <a:t>                                 </a:t>
            </a:r>
            <a:r>
              <a:rPr lang="en-US" altLang="zh-CN" sz="4400" dirty="0" smtClean="0"/>
              <a:t>Author </a:t>
            </a:r>
            <a:r>
              <a:rPr lang="en-US" altLang="zh-CN" sz="4400" dirty="0" smtClean="0"/>
              <a:t> e-mail</a:t>
            </a:r>
            <a:r>
              <a:rPr lang="en-US" altLang="zh-CN" sz="4400" dirty="0" smtClean="0"/>
              <a:t>: </a:t>
            </a:r>
            <a:r>
              <a:rPr lang="en-US" altLang="zh-CN" sz="4400" dirty="0" smtClean="0"/>
              <a:t>siyuanma@mail.ustc.edu.cn</a:t>
            </a:r>
            <a:endParaRPr lang="zh-CN" altLang="en-US" sz="4400" dirty="0"/>
          </a:p>
        </p:txBody>
      </p:sp>
      <p:pic>
        <p:nvPicPr>
          <p:cNvPr id="24" name="图片占位符 23" descr="ustcblue.jpg"/>
          <p:cNvPicPr>
            <a:picLocks noGrp="1" noChangeAspect="1"/>
          </p:cNvPicPr>
          <p:nvPr>
            <p:ph type="pic" sz="quarter" idx="135"/>
          </p:nvPr>
        </p:nvPicPr>
        <p:blipFill rotWithShape="1">
          <a:blip r:embed="rId4">
            <a:extLst>
              <a:ext uri="{28A0092B-C50C-407E-A947-70E740481C1C}">
                <a14:useLocalDpi xmlns:a14="http://schemas.microsoft.com/office/drawing/2010/main" val="0"/>
              </a:ext>
            </a:extLst>
          </a:blip>
          <a:srcRect t="2717" b="113"/>
          <a:stretch/>
        </p:blipFill>
        <p:spPr>
          <a:xfrm>
            <a:off x="527324" y="800784"/>
            <a:ext cx="4383467" cy="4379613"/>
          </a:xfrm>
        </p:spPr>
      </p:pic>
      <p:sp>
        <p:nvSpPr>
          <p:cNvPr id="90" name="矩形 89"/>
          <p:cNvSpPr/>
          <p:nvPr/>
        </p:nvSpPr>
        <p:spPr>
          <a:xfrm>
            <a:off x="29098272" y="5324078"/>
            <a:ext cx="2996612" cy="646331"/>
          </a:xfrm>
          <a:prstGeom prst="rect">
            <a:avLst/>
          </a:prstGeom>
        </p:spPr>
        <p:txBody>
          <a:bodyPr wrap="square">
            <a:spAutoFit/>
          </a:bodyPr>
          <a:lstStyle/>
          <a:p>
            <a:pPr>
              <a:spcBef>
                <a:spcPct val="20000"/>
              </a:spcBef>
            </a:pPr>
            <a:r>
              <a:rPr lang="en-US" altLang="zh-CN" sz="3600" dirty="0" err="1" smtClean="0">
                <a:solidFill>
                  <a:schemeClr val="bg1"/>
                </a:solidFill>
              </a:rPr>
              <a:t>Siyuan</a:t>
            </a:r>
            <a:r>
              <a:rPr lang="en-US" altLang="zh-CN" sz="3600" dirty="0" smtClean="0">
                <a:solidFill>
                  <a:schemeClr val="bg1"/>
                </a:solidFill>
              </a:rPr>
              <a:t> Ma</a:t>
            </a:r>
            <a:endParaRPr lang="zh-CN" altLang="en-US" sz="3600" dirty="0" smtClean="0">
              <a:solidFill>
                <a:schemeClr val="bg1"/>
              </a:solidFill>
            </a:endParaRPr>
          </a:p>
        </p:txBody>
      </p:sp>
      <p:sp>
        <p:nvSpPr>
          <p:cNvPr id="109" name="矩形 108"/>
          <p:cNvSpPr/>
          <p:nvPr/>
        </p:nvSpPr>
        <p:spPr>
          <a:xfrm>
            <a:off x="1393885" y="23042175"/>
            <a:ext cx="7048499" cy="954107"/>
          </a:xfrm>
          <a:prstGeom prst="rect">
            <a:avLst/>
          </a:prstGeom>
        </p:spPr>
        <p:txBody>
          <a:bodyPr wrap="square">
            <a:spAutoFit/>
          </a:bodyPr>
          <a:lstStyle/>
          <a:p>
            <a:pPr algn="ctr">
              <a:spcBef>
                <a:spcPct val="20000"/>
              </a:spcBef>
            </a:pPr>
            <a:r>
              <a:rPr lang="en-US" altLang="zh-CN" sz="2800" dirty="0" smtClean="0">
                <a:latin typeface="Times New Roman" panose="02020603050405020304" pitchFamily="18" charset="0"/>
                <a:cs typeface="Times New Roman" panose="02020603050405020304" pitchFamily="18" charset="0"/>
              </a:rPr>
              <a:t>Fig. 1. </a:t>
            </a:r>
            <a:r>
              <a:rPr lang="en-US" altLang="zh-CN" sz="2800" dirty="0"/>
              <a:t>Induced position encoding readout schematic</a:t>
            </a:r>
            <a:endParaRPr lang="zh-CN" altLang="en-US" sz="28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6" name="Text Placeholder 251"/>
              <p:cNvSpPr>
                <a:spLocks noGrp="1"/>
              </p:cNvSpPr>
              <p:nvPr>
                <p:ph type="body" sz="quarter" idx="28"/>
              </p:nvPr>
            </p:nvSpPr>
            <p:spPr>
              <a:xfrm>
                <a:off x="16588824" y="7848815"/>
                <a:ext cx="15450592" cy="8609950"/>
              </a:xfrm>
            </p:spPr>
            <p:txBody>
              <a:bodyPr/>
              <a:lstStyle/>
              <a:p>
                <a:r>
                  <a:rPr lang="en-US" altLang="zh-CN" sz="3200" dirty="0" smtClean="0">
                    <a:latin typeface="Times New Roman" panose="02020603050405020304" pitchFamily="18" charset="0"/>
                    <a:cs typeface="Times New Roman" panose="02020603050405020304" pitchFamily="18" charset="0"/>
                  </a:rPr>
                  <a:t>It turns out that there are more than one constructions of Eulerian path. We need to make appropriate constraints to construct a regular and extensible encoding method so as to easily decode and design. As shown in Table 2, it is an extensible encoding list for n channels, where the list is organized in rows. The encoding form </a:t>
                </a:r>
                <a:r>
                  <a:rPr lang="en-US" altLang="zh-CN" sz="3200" i="1" dirty="0">
                    <a:latin typeface="Times New Roman" panose="02020603050405020304" pitchFamily="18" charset="0"/>
                    <a:cs typeface="Times New Roman" panose="02020603050405020304" pitchFamily="18" charset="0"/>
                  </a:rPr>
                  <a:t>XY</a:t>
                </a:r>
                <a:r>
                  <a:rPr lang="en-US" altLang="zh-CN" sz="3200" dirty="0">
                    <a:latin typeface="Times New Roman" panose="02020603050405020304" pitchFamily="18" charset="0"/>
                    <a:cs typeface="Times New Roman" panose="02020603050405020304" pitchFamily="18" charset="0"/>
                  </a:rPr>
                  <a:t> means that the signal’s amplitude of channel </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 is higher than channel </a:t>
                </a:r>
                <a:r>
                  <a:rPr lang="en-US" altLang="zh-CN" sz="3200" i="1" dirty="0">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’s</a:t>
                </a:r>
                <a:r>
                  <a:rPr lang="en-US" altLang="zh-CN" sz="3200" dirty="0" smtClean="0">
                    <a:latin typeface="Times New Roman" panose="02020603050405020304" pitchFamily="18" charset="0"/>
                    <a:cs typeface="Times New Roman" panose="02020603050405020304" pitchFamily="18" charset="0"/>
                  </a:rPr>
                  <a:t>.</a:t>
                </a:r>
              </a:p>
              <a:p>
                <a:r>
                  <a:rPr lang="en-US" altLang="zh-CN" sz="3200" dirty="0">
                    <a:latin typeface="Times New Roman" panose="02020603050405020304" pitchFamily="18" charset="0"/>
                    <a:cs typeface="Times New Roman" panose="02020603050405020304" pitchFamily="18" charset="0"/>
                  </a:rPr>
                  <a:t>According to the Table 2, the encoding formula (1) and decoding formula (2) can be derived as follows:</a:t>
                </a:r>
                <a:endParaRPr lang="zh-CN" altLang="zh-CN" sz="32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sz="2800" i="1">
                              <a:latin typeface="Cambria Math"/>
                            </a:rPr>
                          </m:ctrlPr>
                        </m:sSubPr>
                        <m:e>
                          <m:r>
                            <a:rPr lang="zh-CN" altLang="zh-CN" sz="2800">
                              <a:latin typeface="Cambria Math"/>
                            </a:rPr>
                            <m:t>（</m:t>
                          </m:r>
                          <m:r>
                            <m:rPr>
                              <m:sty m:val="p"/>
                            </m:rPr>
                            <a:rPr lang="en-US" altLang="zh-CN" sz="2800">
                              <a:latin typeface="Cambria Math"/>
                            </a:rPr>
                            <m:t>xy</m:t>
                          </m:r>
                          <m:r>
                            <a:rPr lang="zh-CN" altLang="zh-CN" sz="2800">
                              <a:latin typeface="Cambria Math"/>
                            </a:rPr>
                            <m:t>）</m:t>
                          </m:r>
                        </m:e>
                        <m:sub>
                          <m:r>
                            <a:rPr lang="en-US" altLang="zh-CN" sz="2800" i="1">
                              <a:latin typeface="Cambria Math"/>
                            </a:rPr>
                            <m:t>𝑖</m:t>
                          </m:r>
                        </m:sub>
                      </m:sSub>
                      <m:r>
                        <a:rPr lang="en-US" altLang="zh-CN" sz="2800">
                          <a:latin typeface="Cambria Math"/>
                        </a:rPr>
                        <m:t>=</m:t>
                      </m:r>
                      <m:d>
                        <m:dPr>
                          <m:begChr m:val="{"/>
                          <m:endChr m:val=""/>
                          <m:ctrlPr>
                            <a:rPr lang="zh-CN" altLang="zh-CN" sz="2800" i="1">
                              <a:latin typeface="Cambria Math"/>
                            </a:rPr>
                          </m:ctrlPr>
                        </m:dPr>
                        <m:e>
                          <m:r>
                            <a:rPr lang="en-US" altLang="zh-CN" sz="2800" i="1">
                              <a:latin typeface="Cambria Math"/>
                            </a:rPr>
                            <m:t>  </m:t>
                          </m:r>
                          <m:eqArr>
                            <m:eqArrPr>
                              <m:ctrlPr>
                                <a:rPr lang="zh-CN" altLang="zh-CN" sz="2800" i="1">
                                  <a:latin typeface="Cambria Math"/>
                                </a:rPr>
                              </m:ctrlPr>
                            </m:eqArrPr>
                            <m:e>
                              <m:r>
                                <a:rPr lang="en-US" altLang="zh-CN" sz="2800">
                                  <a:latin typeface="Cambria Math"/>
                                </a:rPr>
                                <m:t>  </m:t>
                              </m:r>
                              <m:r>
                                <m:rPr>
                                  <m:sty m:val="p"/>
                                </m:rPr>
                                <a:rPr lang="en-US" altLang="zh-CN" sz="2800">
                                  <a:latin typeface="Cambria Math"/>
                                </a:rPr>
                                <m:t>n</m:t>
                              </m:r>
                              <m:r>
                                <a:rPr lang="en-US" altLang="zh-CN" sz="2800">
                                  <a:latin typeface="Cambria Math"/>
                                </a:rPr>
                                <m:t>,</m:t>
                              </m:r>
                              <m:r>
                                <m:rPr>
                                  <m:sty m:val="p"/>
                                </m:rPr>
                                <a:rPr lang="en-US" altLang="zh-CN" sz="2800">
                                  <a:latin typeface="Cambria Math"/>
                                </a:rPr>
                                <m:t>k</m:t>
                              </m:r>
                              <m:r>
                                <a:rPr lang="en-US" altLang="zh-CN" sz="2800">
                                  <a:latin typeface="Cambria Math"/>
                                </a:rPr>
                                <m:t>                               </m:t>
                              </m:r>
                              <m:r>
                                <m:rPr>
                                  <m:sty m:val="p"/>
                                </m:rPr>
                                <a:rPr lang="en-US" altLang="zh-CN" sz="2800">
                                  <a:latin typeface="Cambria Math"/>
                                </a:rPr>
                                <m:t>R</m:t>
                              </m:r>
                              <m:r>
                                <a:rPr lang="en-US" altLang="zh-CN" sz="2800">
                                  <a:latin typeface="Cambria Math"/>
                                </a:rPr>
                                <m:t>=1                </m:t>
                              </m:r>
                            </m:e>
                            <m:e>
                              <m:d>
                                <m:dPr>
                                  <m:ctrlPr>
                                    <a:rPr lang="zh-CN" altLang="zh-CN" sz="2800" i="1">
                                      <a:latin typeface="Cambria Math"/>
                                    </a:rPr>
                                  </m:ctrlPr>
                                </m:dPr>
                                <m:e>
                                  <m:r>
                                    <a:rPr lang="en-US" altLang="zh-CN" sz="2800" i="1">
                                      <a:latin typeface="Cambria Math"/>
                                    </a:rPr>
                                    <m:t>𝑘</m:t>
                                  </m:r>
                                  <m:r>
                                    <a:rPr lang="en-US" altLang="zh-CN" sz="2800" i="1">
                                      <a:latin typeface="Cambria Math"/>
                                    </a:rPr>
                                    <m:t>,</m:t>
                                  </m:r>
                                  <m:f>
                                    <m:fPr>
                                      <m:ctrlPr>
                                        <a:rPr lang="zh-CN" altLang="zh-CN" sz="2800" i="1">
                                          <a:latin typeface="Cambria Math"/>
                                        </a:rPr>
                                      </m:ctrlPr>
                                    </m:fPr>
                                    <m:num>
                                      <m:r>
                                        <a:rPr lang="en-US" altLang="zh-CN" sz="2800" i="1">
                                          <a:latin typeface="Cambria Math"/>
                                        </a:rPr>
                                        <m:t>𝑅</m:t>
                                      </m:r>
                                    </m:num>
                                    <m:den>
                                      <m:r>
                                        <a:rPr lang="en-US" altLang="zh-CN" sz="2800" i="1">
                                          <a:latin typeface="Cambria Math"/>
                                        </a:rPr>
                                        <m:t>2</m:t>
                                      </m:r>
                                    </m:den>
                                  </m:f>
                                  <m:r>
                                    <a:rPr lang="en-US" altLang="zh-CN" sz="2800">
                                      <a:latin typeface="Cambria Math"/>
                                    </a:rPr>
                                    <m:t>+</m:t>
                                  </m:r>
                                  <m:r>
                                    <m:rPr>
                                      <m:sty m:val="p"/>
                                    </m:rPr>
                                    <a:rPr lang="en-US" altLang="zh-CN" sz="2800">
                                      <a:latin typeface="Cambria Math"/>
                                    </a:rPr>
                                    <m:t>k</m:t>
                                  </m:r>
                                  <m:r>
                                    <a:rPr lang="en-US" altLang="zh-CN" sz="2800">
                                      <a:latin typeface="Cambria Math"/>
                                    </a:rPr>
                                    <m:t> </m:t>
                                  </m:r>
                                </m:e>
                              </m:d>
                              <m:r>
                                <a:rPr lang="en-US" altLang="zh-CN" sz="2800">
                                  <a:latin typeface="Cambria Math"/>
                                </a:rPr>
                                <m:t>            </m:t>
                              </m:r>
                              <m:r>
                                <m:rPr>
                                  <m:sty m:val="p"/>
                                </m:rPr>
                                <a:rPr lang="en-US" altLang="zh-CN" sz="2800">
                                  <a:latin typeface="Cambria Math"/>
                                </a:rPr>
                                <m:t>i</m:t>
                              </m:r>
                              <m:r>
                                <a:rPr lang="en-US" altLang="zh-CN" sz="2800">
                                  <a:latin typeface="Cambria Math"/>
                                </a:rPr>
                                <m:t>=</m:t>
                              </m:r>
                              <m:r>
                                <m:rPr>
                                  <m:sty m:val="p"/>
                                </m:rPr>
                                <a:rPr lang="en-US" altLang="zh-CN" sz="2800">
                                  <a:latin typeface="Cambria Math"/>
                                </a:rPr>
                                <m:t>even</m:t>
                              </m:r>
                              <m:r>
                                <a:rPr lang="en-US" altLang="zh-CN" sz="2800">
                                  <a:latin typeface="Cambria Math"/>
                                </a:rPr>
                                <m:t> </m:t>
                              </m:r>
                              <m:r>
                                <m:rPr>
                                  <m:sty m:val="p"/>
                                </m:rPr>
                                <a:rPr lang="en-US" altLang="zh-CN" sz="2800">
                                  <a:latin typeface="Cambria Math"/>
                                </a:rPr>
                                <m:t>number</m:t>
                              </m:r>
                              <m:r>
                                <a:rPr lang="en-US" altLang="zh-CN" sz="2800" i="1">
                                  <a:latin typeface="Cambria Math"/>
                                </a:rPr>
                                <m:t> </m:t>
                              </m:r>
                              <m:r>
                                <a:rPr lang="en-US" altLang="zh-CN" sz="2800">
                                  <a:latin typeface="Cambria Math"/>
                                </a:rPr>
                                <m:t> </m:t>
                              </m:r>
                            </m:e>
                            <m:e>
                              <m:d>
                                <m:dPr>
                                  <m:ctrlPr>
                                    <a:rPr lang="zh-CN" altLang="zh-CN" sz="2800" i="1">
                                      <a:latin typeface="Cambria Math"/>
                                    </a:rPr>
                                  </m:ctrlPr>
                                </m:dPr>
                                <m:e>
                                  <m:f>
                                    <m:fPr>
                                      <m:ctrlPr>
                                        <a:rPr lang="zh-CN" altLang="zh-CN" sz="2800" i="1">
                                          <a:latin typeface="Cambria Math"/>
                                        </a:rPr>
                                      </m:ctrlPr>
                                    </m:fPr>
                                    <m:num>
                                      <m:r>
                                        <a:rPr lang="en-US" altLang="zh-CN" sz="2800" i="1">
                                          <a:latin typeface="Cambria Math"/>
                                        </a:rPr>
                                        <m:t>𝑅</m:t>
                                      </m:r>
                                      <m:r>
                                        <a:rPr lang="en-US" altLang="zh-CN" sz="2800" i="1">
                                          <a:latin typeface="Cambria Math"/>
                                        </a:rPr>
                                        <m:t>−1</m:t>
                                      </m:r>
                                    </m:num>
                                    <m:den>
                                      <m:r>
                                        <a:rPr lang="en-US" altLang="zh-CN" sz="2800" i="1">
                                          <a:latin typeface="Cambria Math"/>
                                        </a:rPr>
                                        <m:t>2</m:t>
                                      </m:r>
                                    </m:den>
                                  </m:f>
                                  <m:r>
                                    <a:rPr lang="en-US" altLang="zh-CN" sz="2800">
                                      <a:latin typeface="Cambria Math"/>
                                    </a:rPr>
                                    <m:t>+</m:t>
                                  </m:r>
                                  <m:r>
                                    <m:rPr>
                                      <m:sty m:val="p"/>
                                    </m:rPr>
                                    <a:rPr lang="en-US" altLang="zh-CN" sz="2800">
                                      <a:latin typeface="Cambria Math"/>
                                    </a:rPr>
                                    <m:t>k</m:t>
                                  </m:r>
                                  <m:r>
                                    <a:rPr lang="en-US" altLang="zh-CN" sz="2800">
                                      <a:latin typeface="Cambria Math"/>
                                    </a:rPr>
                                    <m:t>,</m:t>
                                  </m:r>
                                  <m:r>
                                    <m:rPr>
                                      <m:sty m:val="p"/>
                                    </m:rPr>
                                    <a:rPr lang="en-US" altLang="zh-CN" sz="2800">
                                      <a:latin typeface="Cambria Math"/>
                                    </a:rPr>
                                    <m:t>k</m:t>
                                  </m:r>
                                </m:e>
                              </m:d>
                              <m:r>
                                <a:rPr lang="en-US" altLang="zh-CN" sz="2800">
                                  <a:latin typeface="Cambria Math"/>
                                </a:rPr>
                                <m:t>         </m:t>
                              </m:r>
                              <m:r>
                                <m:rPr>
                                  <m:sty m:val="p"/>
                                </m:rPr>
                                <a:rPr lang="en-US" altLang="zh-CN" sz="2800">
                                  <a:latin typeface="Cambria Math"/>
                                </a:rPr>
                                <m:t>i</m:t>
                              </m:r>
                              <m:r>
                                <a:rPr lang="en-US" altLang="zh-CN" sz="2800">
                                  <a:latin typeface="Cambria Math"/>
                                </a:rPr>
                                <m:t>=</m:t>
                              </m:r>
                              <m:r>
                                <m:rPr>
                                  <m:sty m:val="p"/>
                                </m:rPr>
                                <a:rPr lang="en-US" altLang="zh-CN" sz="2800">
                                  <a:latin typeface="Cambria Math"/>
                                </a:rPr>
                                <m:t>odd</m:t>
                              </m:r>
                              <m:r>
                                <a:rPr lang="en-US" altLang="zh-CN" sz="2800">
                                  <a:latin typeface="Cambria Math"/>
                                </a:rPr>
                                <m:t> </m:t>
                              </m:r>
                              <m:r>
                                <m:rPr>
                                  <m:sty m:val="p"/>
                                </m:rPr>
                                <a:rPr lang="en-US" altLang="zh-CN" sz="2800">
                                  <a:latin typeface="Cambria Math"/>
                                </a:rPr>
                                <m:t>number</m:t>
                              </m:r>
                              <m:r>
                                <a:rPr lang="en-US" altLang="zh-CN" sz="2800" i="1">
                                  <a:latin typeface="Cambria Math"/>
                                </a:rPr>
                                <m:t> </m:t>
                              </m:r>
                              <m:r>
                                <a:rPr lang="en-US" altLang="zh-CN" sz="2800">
                                  <a:latin typeface="Cambria Math"/>
                                </a:rPr>
                                <m:t> </m:t>
                              </m:r>
                            </m:e>
                          </m:eqArr>
                        </m:e>
                      </m:d>
                      <m:r>
                        <a:rPr lang="en-US" altLang="zh-CN" sz="2800" i="1">
                          <a:latin typeface="Cambria Math"/>
                        </a:rPr>
                        <m:t> </m:t>
                      </m:r>
                    </m:oMath>
                  </m:oMathPara>
                </a14:m>
                <a:endParaRPr lang="en-US" altLang="zh-CN" sz="28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sz="2800" i="1">
                              <a:latin typeface="Cambria Math"/>
                            </a:rPr>
                          </m:ctrlPr>
                        </m:sSubPr>
                        <m:e>
                          <m:r>
                            <m:rPr>
                              <m:sty m:val="p"/>
                            </m:rPr>
                            <a:rPr lang="en-US" altLang="zh-CN" sz="2800">
                              <a:latin typeface="Cambria Math"/>
                            </a:rPr>
                            <m:t>i</m:t>
                          </m:r>
                        </m:e>
                        <m:sub>
                          <m:r>
                            <a:rPr lang="en-US" altLang="zh-CN" sz="2800">
                              <a:latin typeface="Cambria Math"/>
                            </a:rPr>
                            <m:t>(</m:t>
                          </m:r>
                          <m:r>
                            <m:rPr>
                              <m:sty m:val="p"/>
                            </m:rPr>
                            <a:rPr lang="en-US" altLang="zh-CN" sz="2800">
                              <a:latin typeface="Cambria Math"/>
                            </a:rPr>
                            <m:t>x</m:t>
                          </m:r>
                          <m:r>
                            <a:rPr lang="en-US" altLang="zh-CN" sz="2800">
                              <a:latin typeface="Cambria Math"/>
                            </a:rPr>
                            <m:t>,</m:t>
                          </m:r>
                          <m:r>
                            <m:rPr>
                              <m:sty m:val="p"/>
                            </m:rPr>
                            <a:rPr lang="en-US" altLang="zh-CN" sz="2800">
                              <a:latin typeface="Cambria Math"/>
                            </a:rPr>
                            <m:t>y</m:t>
                          </m:r>
                          <m:r>
                            <a:rPr lang="en-US" altLang="zh-CN" sz="2800">
                              <a:latin typeface="Cambria Math"/>
                            </a:rPr>
                            <m:t>)</m:t>
                          </m:r>
                        </m:sub>
                      </m:sSub>
                      <m:r>
                        <a:rPr lang="en-US" altLang="zh-CN" sz="2800" b="0" i="0" smtClean="0">
                          <a:latin typeface="Cambria Math"/>
                        </a:rPr>
                        <m:t>  </m:t>
                      </m:r>
                      <m:r>
                        <a:rPr lang="en-US" altLang="zh-CN" sz="2800">
                          <a:latin typeface="Cambria Math"/>
                        </a:rPr>
                        <m:t>=</m:t>
                      </m:r>
                      <m:d>
                        <m:dPr>
                          <m:begChr m:val="{"/>
                          <m:endChr m:val=""/>
                          <m:ctrlPr>
                            <a:rPr lang="zh-CN" altLang="zh-CN" sz="2800" i="1">
                              <a:latin typeface="Cambria Math"/>
                            </a:rPr>
                          </m:ctrlPr>
                        </m:dPr>
                        <m:e>
                          <m:r>
                            <a:rPr lang="en-US" altLang="zh-CN" sz="2800" i="1">
                              <a:latin typeface="Cambria Math"/>
                            </a:rPr>
                            <m:t>  </m:t>
                          </m:r>
                          <m:eqArr>
                            <m:eqArrPr>
                              <m:ctrlPr>
                                <a:rPr lang="zh-CN" altLang="zh-CN" sz="2800" i="1">
                                  <a:latin typeface="Cambria Math"/>
                                </a:rPr>
                              </m:ctrlPr>
                            </m:eqArrPr>
                            <m:e>
                              <m:d>
                                <m:dPr>
                                  <m:ctrlPr>
                                    <a:rPr lang="zh-CN" altLang="zh-CN" sz="2800" i="1">
                                      <a:latin typeface="Cambria Math"/>
                                    </a:rPr>
                                  </m:ctrlPr>
                                </m:dPr>
                                <m:e>
                                  <m:r>
                                    <m:rPr>
                                      <m:sty m:val="p"/>
                                    </m:rPr>
                                    <a:rPr lang="en-US" altLang="zh-CN" sz="2800">
                                      <a:latin typeface="Cambria Math"/>
                                    </a:rPr>
                                    <m:t>y</m:t>
                                  </m:r>
                                  <m:r>
                                    <a:rPr lang="en-US" altLang="zh-CN" sz="2800" i="1">
                                      <a:latin typeface="Cambria Math"/>
                                    </a:rPr>
                                    <m:t>−</m:t>
                                  </m:r>
                                  <m:r>
                                    <a:rPr lang="en-US" altLang="zh-CN" sz="2800">
                                      <a:latin typeface="Cambria Math"/>
                                    </a:rPr>
                                    <m:t>1</m:t>
                                  </m:r>
                                </m:e>
                              </m:d>
                              <m:d>
                                <m:dPr>
                                  <m:ctrlPr>
                                    <a:rPr lang="zh-CN" altLang="zh-CN" sz="2800" i="1">
                                      <a:latin typeface="Cambria Math"/>
                                    </a:rPr>
                                  </m:ctrlPr>
                                </m:dPr>
                                <m:e>
                                  <m:r>
                                    <a:rPr lang="en-US" altLang="zh-CN" sz="2800">
                                      <a:latin typeface="Cambria Math"/>
                                    </a:rPr>
                                    <m:t>2</m:t>
                                  </m:r>
                                  <m:r>
                                    <m:rPr>
                                      <m:sty m:val="p"/>
                                    </m:rPr>
                                    <a:rPr lang="en-US" altLang="zh-CN" sz="2800">
                                      <a:latin typeface="Cambria Math"/>
                                    </a:rPr>
                                    <m:t>n</m:t>
                                  </m:r>
                                  <m:r>
                                    <a:rPr lang="en-US" altLang="zh-CN" sz="2800" i="1">
                                      <a:latin typeface="Cambria Math"/>
                                    </a:rPr>
                                    <m:t>−</m:t>
                                  </m:r>
                                  <m:r>
                                    <m:rPr>
                                      <m:sty m:val="p"/>
                                    </m:rPr>
                                    <a:rPr lang="en-US" altLang="zh-CN" sz="2800">
                                      <a:latin typeface="Cambria Math"/>
                                    </a:rPr>
                                    <m:t>y</m:t>
                                  </m:r>
                                </m:e>
                              </m:d>
                              <m:r>
                                <a:rPr lang="en-US" altLang="zh-CN" sz="2800">
                                  <a:latin typeface="Cambria Math"/>
                                </a:rPr>
                                <m:t>+1                        </m:t>
                              </m:r>
                              <m:r>
                                <m:rPr>
                                  <m:sty m:val="p"/>
                                </m:rPr>
                                <a:rPr lang="en-US" altLang="zh-CN" sz="2800">
                                  <a:latin typeface="Cambria Math"/>
                                </a:rPr>
                                <m:t>encoding</m:t>
                              </m:r>
                              <m:r>
                                <a:rPr lang="zh-CN" altLang="zh-CN" sz="2800">
                                  <a:latin typeface="Cambria Math"/>
                                </a:rPr>
                                <m:t>：</m:t>
                              </m:r>
                              <m:r>
                                <m:rPr>
                                  <m:sty m:val="p"/>
                                </m:rPr>
                                <a:rPr lang="en-US" altLang="zh-CN" sz="2800">
                                  <a:latin typeface="Cambria Math"/>
                                </a:rPr>
                                <m:t>ny</m:t>
                              </m:r>
                              <m:r>
                                <a:rPr lang="en-US" altLang="zh-CN" sz="2800">
                                  <a:latin typeface="Cambria Math"/>
                                </a:rPr>
                                <m:t>                  </m:t>
                              </m:r>
                            </m:e>
                            <m:e>
                              <m:d>
                                <m:dPr>
                                  <m:ctrlPr>
                                    <a:rPr lang="zh-CN" altLang="zh-CN" sz="2800" i="1">
                                      <a:latin typeface="Cambria Math"/>
                                    </a:rPr>
                                  </m:ctrlPr>
                                </m:dPr>
                                <m:e>
                                  <m:r>
                                    <m:rPr>
                                      <m:sty m:val="p"/>
                                    </m:rPr>
                                    <a:rPr lang="en-US" altLang="zh-CN" sz="2800">
                                      <a:latin typeface="Cambria Math"/>
                                    </a:rPr>
                                    <m:t>y</m:t>
                                  </m:r>
                                  <m:r>
                                    <a:rPr lang="en-US" altLang="zh-CN" sz="2800" i="1">
                                      <a:latin typeface="Cambria Math"/>
                                    </a:rPr>
                                    <m:t>−</m:t>
                                  </m:r>
                                  <m:r>
                                    <a:rPr lang="en-US" altLang="zh-CN" sz="2800">
                                      <a:latin typeface="Cambria Math"/>
                                    </a:rPr>
                                    <m:t>1</m:t>
                                  </m:r>
                                </m:e>
                              </m:d>
                              <m:d>
                                <m:dPr>
                                  <m:ctrlPr>
                                    <a:rPr lang="zh-CN" altLang="zh-CN" sz="2800" i="1">
                                      <a:latin typeface="Cambria Math"/>
                                    </a:rPr>
                                  </m:ctrlPr>
                                </m:dPr>
                                <m:e>
                                  <m:r>
                                    <a:rPr lang="en-US" altLang="zh-CN" sz="2800">
                                      <a:latin typeface="Cambria Math"/>
                                    </a:rPr>
                                    <m:t>2</m:t>
                                  </m:r>
                                  <m:r>
                                    <m:rPr>
                                      <m:sty m:val="p"/>
                                    </m:rPr>
                                    <a:rPr lang="en-US" altLang="zh-CN" sz="2800">
                                      <a:latin typeface="Cambria Math"/>
                                    </a:rPr>
                                    <m:t>n</m:t>
                                  </m:r>
                                  <m:r>
                                    <a:rPr lang="en-US" altLang="zh-CN" sz="2800" i="1">
                                      <a:latin typeface="Cambria Math"/>
                                    </a:rPr>
                                    <m:t>−</m:t>
                                  </m:r>
                                  <m:r>
                                    <m:rPr>
                                      <m:sty m:val="p"/>
                                    </m:rPr>
                                    <a:rPr lang="en-US" altLang="zh-CN" sz="2800">
                                      <a:latin typeface="Cambria Math"/>
                                    </a:rPr>
                                    <m:t>y</m:t>
                                  </m:r>
                                </m:e>
                              </m:d>
                              <m:r>
                                <a:rPr lang="en-US" altLang="zh-CN" sz="2800">
                                  <a:latin typeface="Cambria Math"/>
                                </a:rPr>
                                <m:t>+2</m:t>
                              </m:r>
                              <m:d>
                                <m:dPr>
                                  <m:ctrlPr>
                                    <a:rPr lang="zh-CN" altLang="zh-CN" sz="2800" i="1">
                                      <a:latin typeface="Cambria Math"/>
                                    </a:rPr>
                                  </m:ctrlPr>
                                </m:dPr>
                                <m:e>
                                  <m:r>
                                    <m:rPr>
                                      <m:sty m:val="p"/>
                                    </m:rPr>
                                    <a:rPr lang="en-US" altLang="zh-CN" sz="2800">
                                      <a:latin typeface="Cambria Math"/>
                                    </a:rPr>
                                    <m:t>x</m:t>
                                  </m:r>
                                  <m:r>
                                    <a:rPr lang="en-US" altLang="zh-CN" sz="2800" i="1">
                                      <a:latin typeface="Cambria Math"/>
                                    </a:rPr>
                                    <m:t>−</m:t>
                                  </m:r>
                                  <m:r>
                                    <m:rPr>
                                      <m:sty m:val="p"/>
                                    </m:rPr>
                                    <a:rPr lang="en-US" altLang="zh-CN" sz="2800">
                                      <a:latin typeface="Cambria Math"/>
                                    </a:rPr>
                                    <m:t>y</m:t>
                                  </m:r>
                                </m:e>
                              </m:d>
                              <m:r>
                                <a:rPr lang="en-US" altLang="zh-CN" sz="2800">
                                  <a:latin typeface="Cambria Math"/>
                                </a:rPr>
                                <m:t>+1     </m:t>
                              </m:r>
                              <m:r>
                                <m:rPr>
                                  <m:sty m:val="p"/>
                                </m:rPr>
                                <a:rPr lang="en-US" altLang="zh-CN" sz="2800">
                                  <a:latin typeface="Cambria Math"/>
                                </a:rPr>
                                <m:t>encoding</m:t>
                              </m:r>
                              <m:r>
                                <a:rPr lang="en-US" altLang="zh-CN" sz="2800" b="0" i="0" smtClean="0">
                                  <a:latin typeface="Cambria Math"/>
                                </a:rPr>
                                <m:t>:</m:t>
                              </m:r>
                              <m:r>
                                <a:rPr lang="en-US" altLang="zh-CN" sz="2800">
                                  <a:latin typeface="Cambria Math"/>
                                </a:rPr>
                                <m:t> </m:t>
                              </m:r>
                              <m:r>
                                <m:rPr>
                                  <m:sty m:val="p"/>
                                </m:rPr>
                                <a:rPr lang="en-US" altLang="zh-CN" sz="2800">
                                  <a:latin typeface="Cambria Math"/>
                                </a:rPr>
                                <m:t>xy</m:t>
                              </m:r>
                              <m:d>
                                <m:dPr>
                                  <m:ctrlPr>
                                    <a:rPr lang="zh-CN" altLang="zh-CN" sz="2800" i="1">
                                      <a:latin typeface="Cambria Math"/>
                                    </a:rPr>
                                  </m:ctrlPr>
                                </m:dPr>
                                <m:e>
                                  <m:r>
                                    <m:rPr>
                                      <m:sty m:val="p"/>
                                    </m:rPr>
                                    <a:rPr lang="en-US" altLang="zh-CN" sz="2800">
                                      <a:latin typeface="Cambria Math"/>
                                    </a:rPr>
                                    <m:t>x</m:t>
                                  </m:r>
                                  <m:r>
                                    <a:rPr lang="en-US" altLang="zh-CN" sz="2800">
                                      <a:latin typeface="Cambria Math"/>
                                    </a:rPr>
                                    <m:t>&gt;</m:t>
                                  </m:r>
                                  <m:r>
                                    <m:rPr>
                                      <m:sty m:val="p"/>
                                    </m:rPr>
                                    <a:rPr lang="en-US" altLang="zh-CN" sz="2800">
                                      <a:latin typeface="Cambria Math"/>
                                    </a:rPr>
                                    <m:t>y</m:t>
                                  </m:r>
                                </m:e>
                              </m:d>
                              <m:r>
                                <a:rPr lang="en-US" altLang="zh-CN" sz="2800">
                                  <a:latin typeface="Cambria Math"/>
                                </a:rPr>
                                <m:t>     </m:t>
                              </m:r>
                            </m:e>
                            <m:e>
                              <m:d>
                                <m:dPr>
                                  <m:ctrlPr>
                                    <a:rPr lang="zh-CN" altLang="zh-CN" sz="2800" i="1">
                                      <a:latin typeface="Cambria Math"/>
                                    </a:rPr>
                                  </m:ctrlPr>
                                </m:dPr>
                                <m:e>
                                  <m:r>
                                    <m:rPr>
                                      <m:sty m:val="p"/>
                                    </m:rPr>
                                    <a:rPr lang="en-US" altLang="zh-CN" sz="2800">
                                      <a:latin typeface="Cambria Math"/>
                                    </a:rPr>
                                    <m:t>x</m:t>
                                  </m:r>
                                  <m:r>
                                    <a:rPr lang="en-US" altLang="zh-CN" sz="2800" i="1">
                                      <a:latin typeface="Cambria Math"/>
                                    </a:rPr>
                                    <m:t>−</m:t>
                                  </m:r>
                                  <m:r>
                                    <a:rPr lang="en-US" altLang="zh-CN" sz="2800">
                                      <a:latin typeface="Cambria Math"/>
                                    </a:rPr>
                                    <m:t>1</m:t>
                                  </m:r>
                                </m:e>
                              </m:d>
                              <m:d>
                                <m:dPr>
                                  <m:ctrlPr>
                                    <a:rPr lang="zh-CN" altLang="zh-CN" sz="2800" i="1">
                                      <a:latin typeface="Cambria Math"/>
                                    </a:rPr>
                                  </m:ctrlPr>
                                </m:dPr>
                                <m:e>
                                  <m:r>
                                    <a:rPr lang="en-US" altLang="zh-CN" sz="2800">
                                      <a:latin typeface="Cambria Math"/>
                                    </a:rPr>
                                    <m:t>2</m:t>
                                  </m:r>
                                  <m:r>
                                    <m:rPr>
                                      <m:sty m:val="p"/>
                                    </m:rPr>
                                    <a:rPr lang="en-US" altLang="zh-CN" sz="2800">
                                      <a:latin typeface="Cambria Math"/>
                                    </a:rPr>
                                    <m:t>n</m:t>
                                  </m:r>
                                  <m:r>
                                    <a:rPr lang="en-US" altLang="zh-CN" sz="2800" i="1">
                                      <a:latin typeface="Cambria Math"/>
                                    </a:rPr>
                                    <m:t>−</m:t>
                                  </m:r>
                                  <m:r>
                                    <m:rPr>
                                      <m:sty m:val="p"/>
                                    </m:rPr>
                                    <a:rPr lang="en-US" altLang="zh-CN" sz="2800">
                                      <a:latin typeface="Cambria Math"/>
                                    </a:rPr>
                                    <m:t>x</m:t>
                                  </m:r>
                                </m:e>
                              </m:d>
                              <m:r>
                                <a:rPr lang="en-US" altLang="zh-CN" sz="2800">
                                  <a:latin typeface="Cambria Math"/>
                                </a:rPr>
                                <m:t>+2</m:t>
                              </m:r>
                              <m:d>
                                <m:dPr>
                                  <m:ctrlPr>
                                    <a:rPr lang="zh-CN" altLang="zh-CN" sz="2800" i="1">
                                      <a:latin typeface="Cambria Math"/>
                                    </a:rPr>
                                  </m:ctrlPr>
                                </m:dPr>
                                <m:e>
                                  <m:r>
                                    <m:rPr>
                                      <m:sty m:val="p"/>
                                    </m:rPr>
                                    <a:rPr lang="en-US" altLang="zh-CN" sz="2800">
                                      <a:latin typeface="Cambria Math"/>
                                    </a:rPr>
                                    <m:t>y</m:t>
                                  </m:r>
                                  <m:r>
                                    <a:rPr lang="en-US" altLang="zh-CN" sz="2800" i="1">
                                      <a:latin typeface="Cambria Math"/>
                                    </a:rPr>
                                    <m:t>−</m:t>
                                  </m:r>
                                  <m:r>
                                    <m:rPr>
                                      <m:sty m:val="p"/>
                                    </m:rPr>
                                    <a:rPr lang="en-US" altLang="zh-CN" sz="2800">
                                      <a:latin typeface="Cambria Math"/>
                                    </a:rPr>
                                    <m:t>x</m:t>
                                  </m:r>
                                </m:e>
                              </m:d>
                              <m:r>
                                <a:rPr lang="en-US" altLang="zh-CN" sz="2800">
                                  <a:latin typeface="Cambria Math"/>
                                </a:rPr>
                                <m:t>            </m:t>
                              </m:r>
                              <m:r>
                                <m:rPr>
                                  <m:sty m:val="p"/>
                                </m:rPr>
                                <a:rPr lang="en-US" altLang="zh-CN" sz="2800">
                                  <a:latin typeface="Cambria Math"/>
                                </a:rPr>
                                <m:t>ending</m:t>
                              </m:r>
                              <m:r>
                                <a:rPr lang="zh-CN" altLang="zh-CN" sz="2800">
                                  <a:latin typeface="Cambria Math"/>
                                </a:rPr>
                                <m:t>：</m:t>
                              </m:r>
                              <m:r>
                                <m:rPr>
                                  <m:sty m:val="p"/>
                                </m:rPr>
                                <a:rPr lang="en-US" altLang="zh-CN" sz="2800">
                                  <a:latin typeface="Cambria Math"/>
                                </a:rPr>
                                <m:t>xy</m:t>
                              </m:r>
                              <m:d>
                                <m:dPr>
                                  <m:ctrlPr>
                                    <a:rPr lang="zh-CN" altLang="zh-CN" sz="2800" i="1">
                                      <a:latin typeface="Cambria Math"/>
                                    </a:rPr>
                                  </m:ctrlPr>
                                </m:dPr>
                                <m:e>
                                  <m:r>
                                    <m:rPr>
                                      <m:sty m:val="p"/>
                                    </m:rPr>
                                    <a:rPr lang="en-US" altLang="zh-CN" sz="2800">
                                      <a:latin typeface="Cambria Math"/>
                                    </a:rPr>
                                    <m:t>x</m:t>
                                  </m:r>
                                  <m:r>
                                    <a:rPr lang="en-US" altLang="zh-CN" sz="2800">
                                      <a:latin typeface="Cambria Math"/>
                                    </a:rPr>
                                    <m:t>&lt;</m:t>
                                  </m:r>
                                  <m:r>
                                    <m:rPr>
                                      <m:sty m:val="p"/>
                                    </m:rPr>
                                    <a:rPr lang="en-US" altLang="zh-CN" sz="2800">
                                      <a:latin typeface="Cambria Math"/>
                                    </a:rPr>
                                    <m:t>y</m:t>
                                  </m:r>
                                </m:e>
                              </m:d>
                              <m:r>
                                <a:rPr lang="en-US" altLang="zh-CN" sz="2800">
                                  <a:latin typeface="Cambria Math"/>
                                </a:rPr>
                                <m:t>        </m:t>
                              </m:r>
                            </m:e>
                            <m:e>
                              <m:r>
                                <a:rPr lang="en-US" altLang="zh-CN" sz="2800">
                                  <a:latin typeface="Cambria Math"/>
                                </a:rPr>
                                <m:t>    </m:t>
                              </m:r>
                            </m:e>
                          </m:eqArr>
                        </m:e>
                      </m:d>
                      <m:r>
                        <a:rPr lang="en-US" altLang="zh-CN" sz="2800" i="1">
                          <a:latin typeface="Cambria Math"/>
                        </a:rPr>
                        <m:t> </m:t>
                      </m:r>
                    </m:oMath>
                  </m:oMathPara>
                </a14:m>
                <a:endParaRPr lang="en-US" altLang="zh-CN" sz="2800" dirty="0" smtClean="0">
                  <a:latin typeface="Times New Roman" panose="02020603050405020304" pitchFamily="18" charset="0"/>
                  <a:cs typeface="Times New Roman" panose="02020603050405020304" pitchFamily="18" charset="0"/>
                </a:endParaRPr>
              </a:p>
              <a:p>
                <a:endParaRPr lang="zh-CN" altLang="zh-CN" sz="3200" dirty="0">
                  <a:latin typeface="Times New Roman" panose="02020603050405020304" pitchFamily="18" charset="0"/>
                  <a:cs typeface="Times New Roman" panose="02020603050405020304" pitchFamily="18" charset="0"/>
                </a:endParaRPr>
              </a:p>
            </p:txBody>
          </p:sp>
        </mc:Choice>
        <mc:Fallback xmlns="">
          <p:sp>
            <p:nvSpPr>
              <p:cNvPr id="96" name="Text Placeholder 251"/>
              <p:cNvSpPr>
                <a:spLocks noGrp="1" noRot="1" noChangeAspect="1" noMove="1" noResize="1" noEditPoints="1" noAdjustHandles="1" noChangeArrowheads="1" noChangeShapeType="1" noTextEdit="1"/>
              </p:cNvSpPr>
              <p:nvPr>
                <p:ph type="body" sz="quarter" idx="28"/>
              </p:nvPr>
            </p:nvSpPr>
            <p:spPr>
              <a:xfrm>
                <a:off x="16588824" y="7848815"/>
                <a:ext cx="15450592" cy="8609950"/>
              </a:xfrm>
              <a:blipFill rotWithShape="1">
                <a:blip r:embed="rId5"/>
                <a:stretch>
                  <a:fillRect l="-79" r="-39"/>
                </a:stretch>
              </a:blipFill>
            </p:spPr>
            <p:txBody>
              <a:bodyPr/>
              <a:lstStyle/>
              <a:p>
                <a:r>
                  <a:rPr lang="zh-CN" altLang="en-US">
                    <a:noFill/>
                  </a:rPr>
                  <a:t> </a:t>
                </a:r>
              </a:p>
            </p:txBody>
          </p:sp>
        </mc:Fallback>
      </mc:AlternateContent>
      <p:pic>
        <p:nvPicPr>
          <p:cNvPr id="1026" name="Picture 2" descr="C:\Users\lenovo\Desktop\IMG_1184.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227851" y="383598"/>
            <a:ext cx="3772307" cy="48460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图片占位符 24"/>
          <p:cNvGraphicFramePr>
            <a:graphicFrameLocks noGrp="1"/>
          </p:cNvGraphicFramePr>
          <p:nvPr>
            <p:ph type="pic" sz="quarter" idx="134"/>
          </p:nvPr>
        </p:nvGraphicFramePr>
        <p:xfrm>
          <a:off x="-11126788" y="36569831"/>
          <a:ext cx="6989763" cy="999764"/>
        </p:xfrm>
        <a:graphic>
          <a:graphicData uri="http://schemas.openxmlformats.org/drawingml/2006/table">
            <a:tbl>
              <a:tblPr firstRow="1" firstCol="1" bandRow="1">
                <a:tableStyleId>{5C22544A-7EE6-4342-B048-85BDC9FD1C3A}</a:tableStyleId>
              </a:tblPr>
              <a:tblGrid>
                <a:gridCol w="3753503"/>
                <a:gridCol w="3236260"/>
              </a:tblGrid>
              <a:tr h="144258">
                <a:tc>
                  <a:txBody>
                    <a:bodyPr/>
                    <a:lstStyle/>
                    <a:p>
                      <a:pPr algn="just">
                        <a:spcAft>
                          <a:spcPts val="0"/>
                        </a:spcAft>
                        <a:tabLst>
                          <a:tab pos="266700" algn="l"/>
                        </a:tabLst>
                      </a:pPr>
                      <a:r>
                        <a:rPr lang="en-US" sz="600" kern="100">
                          <a:effectLst/>
                        </a:rPr>
                        <a:t>Channel: comparsion</a:t>
                      </a:r>
                      <a:endParaRPr lang="zh-CN" sz="800" kern="100">
                        <a:effectLst/>
                        <a:latin typeface="Times New Roman"/>
                        <a:ea typeface="宋体"/>
                      </a:endParaRPr>
                    </a:p>
                  </a:txBody>
                  <a:tcPr marL="49303" marR="49303" marT="0" marB="0"/>
                </a:tc>
                <a:tc>
                  <a:txBody>
                    <a:bodyPr/>
                    <a:lstStyle/>
                    <a:p>
                      <a:pPr algn="ctr">
                        <a:spcAft>
                          <a:spcPts val="0"/>
                        </a:spcAft>
                        <a:tabLst>
                          <a:tab pos="266700" algn="l"/>
                        </a:tabLst>
                      </a:pPr>
                      <a:r>
                        <a:rPr lang="en-US" sz="600" kern="100">
                          <a:effectLst/>
                        </a:rPr>
                        <a:t>Strip: position</a:t>
                      </a:r>
                      <a:endParaRPr lang="zh-CN" sz="800" kern="100">
                        <a:effectLst/>
                        <a:latin typeface="Times New Roman"/>
                        <a:ea typeface="宋体"/>
                      </a:endParaRPr>
                    </a:p>
                  </a:txBody>
                  <a:tcPr marL="49303" marR="49303" marT="0" marB="0"/>
                </a:tc>
              </a:tr>
              <a:tr h="139237">
                <a:tc>
                  <a:txBody>
                    <a:bodyPr/>
                    <a:lstStyle/>
                    <a:p>
                      <a:pPr algn="ctr">
                        <a:spcAft>
                          <a:spcPts val="0"/>
                        </a:spcAft>
                        <a:tabLst>
                          <a:tab pos="266700" algn="l"/>
                        </a:tabLst>
                      </a:pPr>
                      <a:r>
                        <a:rPr lang="en-US" sz="600" kern="100">
                          <a:effectLst/>
                        </a:rPr>
                        <a:t>CH1&gt;CH2</a:t>
                      </a:r>
                      <a:endParaRPr lang="zh-CN" sz="800" kern="100">
                        <a:effectLst/>
                        <a:latin typeface="Times New Roman"/>
                        <a:ea typeface="宋体"/>
                      </a:endParaRPr>
                    </a:p>
                  </a:txBody>
                  <a:tcPr marL="49303" marR="49303" marT="0" marB="0"/>
                </a:tc>
                <a:tc>
                  <a:txBody>
                    <a:bodyPr/>
                    <a:lstStyle/>
                    <a:p>
                      <a:pPr algn="ctr">
                        <a:spcAft>
                          <a:spcPts val="0"/>
                        </a:spcAft>
                        <a:tabLst>
                          <a:tab pos="266700" algn="l"/>
                        </a:tabLst>
                      </a:pPr>
                      <a:r>
                        <a:rPr lang="en-US" sz="600" kern="100">
                          <a:effectLst/>
                        </a:rPr>
                        <a:t>Strip 1</a:t>
                      </a:r>
                      <a:endParaRPr lang="zh-CN" sz="800" kern="100">
                        <a:effectLst/>
                        <a:latin typeface="Times New Roman"/>
                        <a:ea typeface="宋体"/>
                      </a:endParaRPr>
                    </a:p>
                  </a:txBody>
                  <a:tcPr marL="49303" marR="49303" marT="0" marB="0"/>
                </a:tc>
              </a:tr>
              <a:tr h="144258">
                <a:tc>
                  <a:txBody>
                    <a:bodyPr/>
                    <a:lstStyle/>
                    <a:p>
                      <a:pPr algn="ctr">
                        <a:spcAft>
                          <a:spcPts val="0"/>
                        </a:spcAft>
                        <a:tabLst>
                          <a:tab pos="266700" algn="l"/>
                        </a:tabLst>
                      </a:pPr>
                      <a:r>
                        <a:rPr lang="en-US" sz="600" kern="100">
                          <a:effectLst/>
                        </a:rPr>
                        <a:t>CH2&gt;CH3</a:t>
                      </a:r>
                      <a:endParaRPr lang="zh-CN" sz="800" kern="100">
                        <a:effectLst/>
                        <a:latin typeface="Times New Roman"/>
                        <a:ea typeface="宋体"/>
                      </a:endParaRPr>
                    </a:p>
                  </a:txBody>
                  <a:tcPr marL="49303" marR="49303" marT="0" marB="0"/>
                </a:tc>
                <a:tc>
                  <a:txBody>
                    <a:bodyPr/>
                    <a:lstStyle/>
                    <a:p>
                      <a:pPr algn="ctr">
                        <a:spcAft>
                          <a:spcPts val="0"/>
                        </a:spcAft>
                        <a:tabLst>
                          <a:tab pos="266700" algn="l"/>
                        </a:tabLst>
                      </a:pPr>
                      <a:r>
                        <a:rPr lang="en-US" sz="600" kern="100">
                          <a:effectLst/>
                        </a:rPr>
                        <a:t>Strip 2</a:t>
                      </a:r>
                      <a:endParaRPr lang="zh-CN" sz="800" kern="100">
                        <a:effectLst/>
                        <a:latin typeface="Times New Roman"/>
                        <a:ea typeface="宋体"/>
                      </a:endParaRPr>
                    </a:p>
                  </a:txBody>
                  <a:tcPr marL="49303" marR="49303" marT="0" marB="0"/>
                </a:tc>
              </a:tr>
              <a:tr h="139237">
                <a:tc>
                  <a:txBody>
                    <a:bodyPr/>
                    <a:lstStyle/>
                    <a:p>
                      <a:pPr algn="ctr">
                        <a:spcAft>
                          <a:spcPts val="0"/>
                        </a:spcAft>
                        <a:tabLst>
                          <a:tab pos="266700" algn="l"/>
                        </a:tabLst>
                      </a:pPr>
                      <a:r>
                        <a:rPr lang="en-US" sz="600" kern="100">
                          <a:effectLst/>
                        </a:rPr>
                        <a:t>CH3&gt;CH1</a:t>
                      </a:r>
                      <a:endParaRPr lang="zh-CN" sz="800" kern="100">
                        <a:effectLst/>
                        <a:latin typeface="Times New Roman"/>
                        <a:ea typeface="宋体"/>
                      </a:endParaRPr>
                    </a:p>
                  </a:txBody>
                  <a:tcPr marL="49303" marR="49303" marT="0" marB="0"/>
                </a:tc>
                <a:tc>
                  <a:txBody>
                    <a:bodyPr/>
                    <a:lstStyle/>
                    <a:p>
                      <a:pPr algn="ctr">
                        <a:spcAft>
                          <a:spcPts val="0"/>
                        </a:spcAft>
                        <a:tabLst>
                          <a:tab pos="266700" algn="l"/>
                        </a:tabLst>
                      </a:pPr>
                      <a:r>
                        <a:rPr lang="en-US" sz="600" kern="100">
                          <a:effectLst/>
                        </a:rPr>
                        <a:t>Strip 3</a:t>
                      </a:r>
                      <a:endParaRPr lang="zh-CN" sz="800" kern="100">
                        <a:effectLst/>
                        <a:latin typeface="Times New Roman"/>
                        <a:ea typeface="宋体"/>
                      </a:endParaRPr>
                    </a:p>
                  </a:txBody>
                  <a:tcPr marL="49303" marR="49303" marT="0" marB="0"/>
                </a:tc>
              </a:tr>
              <a:tr h="144258">
                <a:tc>
                  <a:txBody>
                    <a:bodyPr/>
                    <a:lstStyle/>
                    <a:p>
                      <a:pPr algn="ctr">
                        <a:spcAft>
                          <a:spcPts val="0"/>
                        </a:spcAft>
                        <a:tabLst>
                          <a:tab pos="266700" algn="l"/>
                        </a:tabLst>
                      </a:pPr>
                      <a:r>
                        <a:rPr lang="en-US" sz="600" kern="100">
                          <a:effectLst/>
                        </a:rPr>
                        <a:t>CH1&gt;CH3</a:t>
                      </a:r>
                      <a:endParaRPr lang="zh-CN" sz="800" kern="100">
                        <a:effectLst/>
                        <a:latin typeface="Times New Roman"/>
                        <a:ea typeface="宋体"/>
                      </a:endParaRPr>
                    </a:p>
                  </a:txBody>
                  <a:tcPr marL="49303" marR="49303" marT="0" marB="0"/>
                </a:tc>
                <a:tc>
                  <a:txBody>
                    <a:bodyPr/>
                    <a:lstStyle/>
                    <a:p>
                      <a:pPr algn="ctr">
                        <a:spcAft>
                          <a:spcPts val="0"/>
                        </a:spcAft>
                        <a:tabLst>
                          <a:tab pos="266700" algn="l"/>
                        </a:tabLst>
                      </a:pPr>
                      <a:r>
                        <a:rPr lang="en-US" sz="600" kern="100">
                          <a:effectLst/>
                        </a:rPr>
                        <a:t>Strip 4</a:t>
                      </a:r>
                      <a:endParaRPr lang="zh-CN" sz="800" kern="100">
                        <a:effectLst/>
                        <a:latin typeface="Times New Roman"/>
                        <a:ea typeface="宋体"/>
                      </a:endParaRPr>
                    </a:p>
                  </a:txBody>
                  <a:tcPr marL="49303" marR="49303" marT="0" marB="0"/>
                </a:tc>
              </a:tr>
              <a:tr h="144258">
                <a:tc>
                  <a:txBody>
                    <a:bodyPr/>
                    <a:lstStyle/>
                    <a:p>
                      <a:pPr algn="ctr">
                        <a:spcAft>
                          <a:spcPts val="0"/>
                        </a:spcAft>
                        <a:tabLst>
                          <a:tab pos="266700" algn="l"/>
                        </a:tabLst>
                      </a:pPr>
                      <a:r>
                        <a:rPr lang="en-US" sz="600" kern="100">
                          <a:effectLst/>
                        </a:rPr>
                        <a:t>CH3&gt;CH2</a:t>
                      </a:r>
                      <a:endParaRPr lang="zh-CN" sz="800" kern="100">
                        <a:effectLst/>
                        <a:latin typeface="Times New Roman"/>
                        <a:ea typeface="宋体"/>
                      </a:endParaRPr>
                    </a:p>
                  </a:txBody>
                  <a:tcPr marL="49303" marR="49303" marT="0" marB="0"/>
                </a:tc>
                <a:tc>
                  <a:txBody>
                    <a:bodyPr/>
                    <a:lstStyle/>
                    <a:p>
                      <a:pPr algn="ctr">
                        <a:spcAft>
                          <a:spcPts val="0"/>
                        </a:spcAft>
                        <a:tabLst>
                          <a:tab pos="266700" algn="l"/>
                        </a:tabLst>
                      </a:pPr>
                      <a:r>
                        <a:rPr lang="en-US" sz="600" kern="100">
                          <a:effectLst/>
                        </a:rPr>
                        <a:t>Strip 5</a:t>
                      </a:r>
                      <a:endParaRPr lang="zh-CN" sz="800" kern="100">
                        <a:effectLst/>
                        <a:latin typeface="Times New Roman"/>
                        <a:ea typeface="宋体"/>
                      </a:endParaRPr>
                    </a:p>
                  </a:txBody>
                  <a:tcPr marL="49303" marR="49303" marT="0" marB="0"/>
                </a:tc>
              </a:tr>
              <a:tr h="144258">
                <a:tc>
                  <a:txBody>
                    <a:bodyPr/>
                    <a:lstStyle/>
                    <a:p>
                      <a:pPr algn="ctr">
                        <a:spcAft>
                          <a:spcPts val="0"/>
                        </a:spcAft>
                        <a:tabLst>
                          <a:tab pos="266700" algn="l"/>
                        </a:tabLst>
                      </a:pPr>
                      <a:r>
                        <a:rPr lang="en-US" sz="600" kern="100">
                          <a:effectLst/>
                        </a:rPr>
                        <a:t>CH2&gt;CH1</a:t>
                      </a:r>
                      <a:endParaRPr lang="zh-CN" sz="800" kern="100">
                        <a:effectLst/>
                        <a:latin typeface="Times New Roman"/>
                        <a:ea typeface="宋体"/>
                      </a:endParaRPr>
                    </a:p>
                  </a:txBody>
                  <a:tcPr marL="49303" marR="49303" marT="0" marB="0"/>
                </a:tc>
                <a:tc>
                  <a:txBody>
                    <a:bodyPr/>
                    <a:lstStyle/>
                    <a:p>
                      <a:pPr algn="ctr">
                        <a:spcAft>
                          <a:spcPts val="0"/>
                        </a:spcAft>
                        <a:tabLst>
                          <a:tab pos="266700" algn="l"/>
                        </a:tabLst>
                      </a:pPr>
                      <a:r>
                        <a:rPr lang="en-US" sz="600" kern="100" dirty="0">
                          <a:effectLst/>
                        </a:rPr>
                        <a:t>Strip 6</a:t>
                      </a:r>
                      <a:endParaRPr lang="zh-CN" sz="800" kern="100" dirty="0">
                        <a:effectLst/>
                        <a:latin typeface="Times New Roman"/>
                        <a:ea typeface="宋体"/>
                      </a:endParaRPr>
                    </a:p>
                  </a:txBody>
                  <a:tcPr marL="49303" marR="49303" marT="0" marB="0"/>
                </a:tc>
              </a:tr>
            </a:tbl>
          </a:graphicData>
        </a:graphic>
      </p:graphicFrame>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4286" y="17979896"/>
            <a:ext cx="8080962" cy="4620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7" name="表格 26"/>
          <p:cNvGraphicFramePr>
            <a:graphicFrameLocks noGrp="1"/>
          </p:cNvGraphicFramePr>
          <p:nvPr>
            <p:extLst>
              <p:ext uri="{D42A27DB-BD31-4B8C-83A1-F6EECF244321}">
                <p14:modId xmlns:p14="http://schemas.microsoft.com/office/powerpoint/2010/main" val="3017542501"/>
              </p:ext>
            </p:extLst>
          </p:nvPr>
        </p:nvGraphicFramePr>
        <p:xfrm>
          <a:off x="8750195" y="18311332"/>
          <a:ext cx="6897954" cy="4491141"/>
        </p:xfrm>
        <a:graphic>
          <a:graphicData uri="http://schemas.openxmlformats.org/drawingml/2006/table">
            <a:tbl>
              <a:tblPr firstRow="1" bandRow="1">
                <a:tableStyleId>{5C22544A-7EE6-4342-B048-85BDC9FD1C3A}</a:tableStyleId>
              </a:tblPr>
              <a:tblGrid>
                <a:gridCol w="3448977"/>
                <a:gridCol w="3448977"/>
              </a:tblGrid>
              <a:tr h="620181">
                <a:tc>
                  <a:txBody>
                    <a:bodyPr/>
                    <a:lstStyle/>
                    <a:p>
                      <a:pPr algn="ctr"/>
                      <a:r>
                        <a:rPr lang="en-US" altLang="zh-CN" sz="3200" baseline="0" dirty="0" err="1" smtClean="0">
                          <a:solidFill>
                            <a:schemeClr val="tx1"/>
                          </a:solidFill>
                        </a:rPr>
                        <a:t>Chanel:comparsion</a:t>
                      </a:r>
                      <a:endParaRPr lang="zh-CN" altLang="en-US" sz="3200" baseline="0" dirty="0">
                        <a:solidFill>
                          <a:schemeClr val="tx1"/>
                        </a:solidFill>
                      </a:endParaRPr>
                    </a:p>
                  </a:txBody>
                  <a:tcPr>
                    <a:noFill/>
                  </a:tcPr>
                </a:tc>
                <a:tc>
                  <a:txBody>
                    <a:bodyPr/>
                    <a:lstStyle/>
                    <a:p>
                      <a:pPr algn="ctr"/>
                      <a:r>
                        <a:rPr lang="en-US" altLang="zh-CN" sz="3200" baseline="0" dirty="0" err="1" smtClean="0">
                          <a:solidFill>
                            <a:schemeClr val="tx1"/>
                          </a:solidFill>
                        </a:rPr>
                        <a:t>Strip:position</a:t>
                      </a:r>
                      <a:endParaRPr lang="zh-CN" altLang="en-US" sz="3200" baseline="0" dirty="0">
                        <a:solidFill>
                          <a:schemeClr val="tx1"/>
                        </a:solidFill>
                      </a:endParaRPr>
                    </a:p>
                  </a:txBody>
                  <a:tcPr>
                    <a:noFill/>
                  </a:tcPr>
                </a:tc>
              </a:tr>
              <a:tr h="3466481">
                <a:tc>
                  <a:txBody>
                    <a:bodyPr/>
                    <a:lstStyle/>
                    <a:p>
                      <a:pPr algn="ctr"/>
                      <a:r>
                        <a:rPr lang="en-US" altLang="zh-CN" sz="3600" kern="1200" dirty="0" smtClean="0">
                          <a:solidFill>
                            <a:schemeClr val="dk1"/>
                          </a:solidFill>
                          <a:effectLst/>
                          <a:latin typeface="+mn-lt"/>
                          <a:ea typeface="+mn-ea"/>
                          <a:cs typeface="+mn-cs"/>
                        </a:rPr>
                        <a:t>CH1&gt;CH2</a:t>
                      </a:r>
                    </a:p>
                    <a:p>
                      <a:pPr algn="ctr"/>
                      <a:r>
                        <a:rPr lang="en-US" altLang="zh-CN" sz="3600" kern="1200" dirty="0" smtClean="0">
                          <a:solidFill>
                            <a:schemeClr val="dk1"/>
                          </a:solidFill>
                          <a:effectLst/>
                          <a:latin typeface="+mn-lt"/>
                          <a:ea typeface="+mn-ea"/>
                          <a:cs typeface="+mn-cs"/>
                        </a:rPr>
                        <a:t>CH2&gt;CH3</a:t>
                      </a:r>
                    </a:p>
                    <a:p>
                      <a:pPr algn="ctr"/>
                      <a:r>
                        <a:rPr lang="en-US" altLang="zh-CN" sz="3600" kern="1200" dirty="0" smtClean="0">
                          <a:solidFill>
                            <a:schemeClr val="dk1"/>
                          </a:solidFill>
                          <a:effectLst/>
                          <a:latin typeface="+mn-lt"/>
                          <a:ea typeface="+mn-ea"/>
                          <a:cs typeface="+mn-cs"/>
                        </a:rPr>
                        <a:t>CH3&gt;CH1</a:t>
                      </a:r>
                    </a:p>
                    <a:p>
                      <a:pPr algn="ctr"/>
                      <a:r>
                        <a:rPr lang="en-US" altLang="zh-CN" sz="3600" kern="1200" dirty="0" smtClean="0">
                          <a:solidFill>
                            <a:schemeClr val="dk1"/>
                          </a:solidFill>
                          <a:effectLst/>
                          <a:latin typeface="+mn-lt"/>
                          <a:ea typeface="+mn-ea"/>
                          <a:cs typeface="+mn-cs"/>
                        </a:rPr>
                        <a:t>CH1&gt;CH3</a:t>
                      </a:r>
                    </a:p>
                    <a:p>
                      <a:pPr algn="ctr"/>
                      <a:r>
                        <a:rPr lang="en-US" altLang="zh-CN" sz="3600" kern="1200" dirty="0" smtClean="0">
                          <a:solidFill>
                            <a:schemeClr val="dk1"/>
                          </a:solidFill>
                          <a:effectLst/>
                          <a:latin typeface="+mn-lt"/>
                          <a:ea typeface="+mn-ea"/>
                          <a:cs typeface="+mn-cs"/>
                        </a:rPr>
                        <a:t>CH3&gt;CH2</a:t>
                      </a:r>
                    </a:p>
                    <a:p>
                      <a:pPr algn="ctr"/>
                      <a:r>
                        <a:rPr lang="en-US" altLang="zh-CN" sz="3600" kern="1200" dirty="0" smtClean="0">
                          <a:solidFill>
                            <a:schemeClr val="dk1"/>
                          </a:solidFill>
                          <a:effectLst/>
                          <a:latin typeface="+mn-lt"/>
                          <a:ea typeface="+mn-ea"/>
                          <a:cs typeface="+mn-cs"/>
                        </a:rPr>
                        <a:t>CH2&gt;CH1</a:t>
                      </a:r>
                    </a:p>
                    <a:p>
                      <a:pPr algn="ctr"/>
                      <a:endParaRPr lang="zh-CN" altLang="en-US" sz="3200" baseline="0" dirty="0">
                        <a:solidFill>
                          <a:schemeClr val="tx1"/>
                        </a:solidFill>
                      </a:endParaRPr>
                    </a:p>
                  </a:txBody>
                  <a:tcPr>
                    <a:noFill/>
                  </a:tcPr>
                </a:tc>
                <a:tc>
                  <a:txBody>
                    <a:bodyPr/>
                    <a:lstStyle/>
                    <a:p>
                      <a:pPr algn="ctr"/>
                      <a:r>
                        <a:rPr lang="en-US" altLang="zh-CN" sz="3600" baseline="0" dirty="0" smtClean="0">
                          <a:solidFill>
                            <a:schemeClr val="tx1"/>
                          </a:solidFill>
                        </a:rPr>
                        <a:t>Strip 1</a:t>
                      </a:r>
                    </a:p>
                    <a:p>
                      <a:pPr algn="ctr"/>
                      <a:r>
                        <a:rPr lang="en-US" altLang="zh-CN" sz="3600" baseline="0" dirty="0" smtClean="0">
                          <a:solidFill>
                            <a:schemeClr val="tx1"/>
                          </a:solidFill>
                        </a:rPr>
                        <a:t>Strip 2</a:t>
                      </a:r>
                    </a:p>
                    <a:p>
                      <a:pPr algn="ctr"/>
                      <a:r>
                        <a:rPr lang="en-US" altLang="zh-CN" sz="3600" baseline="0" dirty="0" smtClean="0">
                          <a:solidFill>
                            <a:schemeClr val="tx1"/>
                          </a:solidFill>
                        </a:rPr>
                        <a:t>Strip 3</a:t>
                      </a:r>
                    </a:p>
                    <a:p>
                      <a:pPr algn="ctr"/>
                      <a:r>
                        <a:rPr lang="en-US" altLang="zh-CN" sz="3600" baseline="0" dirty="0" smtClean="0">
                          <a:solidFill>
                            <a:schemeClr val="tx1"/>
                          </a:solidFill>
                        </a:rPr>
                        <a:t>Strip 4</a:t>
                      </a:r>
                    </a:p>
                    <a:p>
                      <a:pPr algn="ctr"/>
                      <a:r>
                        <a:rPr lang="en-US" altLang="zh-CN" sz="3600" baseline="0" dirty="0" smtClean="0">
                          <a:solidFill>
                            <a:schemeClr val="tx1"/>
                          </a:solidFill>
                        </a:rPr>
                        <a:t>Strip 5</a:t>
                      </a:r>
                    </a:p>
                    <a:p>
                      <a:pPr algn="ctr"/>
                      <a:r>
                        <a:rPr lang="en-US" altLang="zh-CN" sz="3600" baseline="0" dirty="0" smtClean="0">
                          <a:solidFill>
                            <a:schemeClr val="tx1"/>
                          </a:solidFill>
                        </a:rPr>
                        <a:t>Strip 6</a:t>
                      </a:r>
                      <a:endParaRPr lang="zh-CN" altLang="en-US" sz="3600" baseline="0" dirty="0">
                        <a:solidFill>
                          <a:schemeClr val="tx1"/>
                        </a:solidFill>
                      </a:endParaRPr>
                    </a:p>
                  </a:txBody>
                  <a:tcPr>
                    <a:noFill/>
                  </a:tcPr>
                </a:tc>
              </a:tr>
            </a:tbl>
          </a:graphicData>
        </a:graphic>
      </p:graphicFrame>
      <p:sp>
        <p:nvSpPr>
          <p:cNvPr id="85" name="矩形 84"/>
          <p:cNvSpPr/>
          <p:nvPr/>
        </p:nvSpPr>
        <p:spPr>
          <a:xfrm>
            <a:off x="8685891" y="23279526"/>
            <a:ext cx="7048499" cy="523220"/>
          </a:xfrm>
          <a:prstGeom prst="rect">
            <a:avLst/>
          </a:prstGeom>
        </p:spPr>
        <p:txBody>
          <a:bodyPr wrap="square">
            <a:spAutoFit/>
          </a:bodyPr>
          <a:lstStyle/>
          <a:p>
            <a:pPr algn="ctr">
              <a:spcBef>
                <a:spcPct val="20000"/>
              </a:spcBef>
            </a:pPr>
            <a:r>
              <a:rPr lang="en-US" altLang="zh-CN" sz="2800" dirty="0" smtClean="0">
                <a:latin typeface="Times New Roman" panose="02020603050405020304" pitchFamily="18" charset="0"/>
                <a:cs typeface="Times New Roman" panose="02020603050405020304" pitchFamily="18" charset="0"/>
              </a:rPr>
              <a:t>Table. 1. </a:t>
            </a:r>
            <a:r>
              <a:rPr lang="en-US" altLang="zh-CN" sz="2800" dirty="0"/>
              <a:t>Decoding table of 3 readout channels</a:t>
            </a:r>
            <a:endParaRPr lang="zh-CN" altLang="en-US" sz="2800" dirty="0" smtClean="0">
              <a:latin typeface="Times New Roman" panose="02020603050405020304" pitchFamily="18" charset="0"/>
              <a:cs typeface="Times New Roman" panose="02020603050405020304" pitchFamily="18" charset="0"/>
            </a:endParaRPr>
          </a:p>
        </p:txBody>
      </p:sp>
      <p:pic>
        <p:nvPicPr>
          <p:cNvPr id="86" name="图片 85" descr="C:\Users\andy\AppData\Roaming\Tencent\Users\251111564\QQ\WinTemp\RichOle\0PX0HN49%SE15LTNVZI8A8J.png"/>
          <p:cNvPicPr/>
          <p:nvPr/>
        </p:nvPicPr>
        <p:blipFill rotWithShape="1">
          <a:blip r:embed="rId8">
            <a:extLst>
              <a:ext uri="{28A0092B-C50C-407E-A947-70E740481C1C}">
                <a14:useLocalDpi xmlns:a14="http://schemas.microsoft.com/office/drawing/2010/main" val="0"/>
              </a:ext>
            </a:extLst>
          </a:blip>
          <a:srcRect l="7006" r="12862"/>
          <a:stretch/>
        </p:blipFill>
        <p:spPr bwMode="auto">
          <a:xfrm>
            <a:off x="1537670" y="34377466"/>
            <a:ext cx="4311494" cy="6384257"/>
          </a:xfrm>
          <a:prstGeom prst="rect">
            <a:avLst/>
          </a:prstGeom>
          <a:noFill/>
          <a:ln>
            <a:noFill/>
          </a:ln>
          <a:extLst>
            <a:ext uri="{53640926-AAD7-44D8-BBD7-CCE9431645EC}">
              <a14:shadowObscured xmlns:a14="http://schemas.microsoft.com/office/drawing/2010/main"/>
            </a:ext>
          </a:extLst>
        </p:spPr>
      </p:pic>
      <p:graphicFrame>
        <p:nvGraphicFramePr>
          <p:cNvPr id="29" name="表格 28"/>
          <p:cNvGraphicFramePr>
            <a:graphicFrameLocks noGrp="1"/>
          </p:cNvGraphicFramePr>
          <p:nvPr>
            <p:extLst>
              <p:ext uri="{D42A27DB-BD31-4B8C-83A1-F6EECF244321}">
                <p14:modId xmlns:p14="http://schemas.microsoft.com/office/powerpoint/2010/main" val="84523935"/>
              </p:ext>
            </p:extLst>
          </p:nvPr>
        </p:nvGraphicFramePr>
        <p:xfrm>
          <a:off x="6192061" y="34467604"/>
          <a:ext cx="9700812" cy="6294118"/>
        </p:xfrm>
        <a:graphic>
          <a:graphicData uri="http://schemas.openxmlformats.org/drawingml/2006/table">
            <a:tbl>
              <a:tblPr firstRow="1" firstCol="1" bandRow="1">
                <a:tableStyleId>{5C22544A-7EE6-4342-B048-85BDC9FD1C3A}</a:tableStyleId>
              </a:tblPr>
              <a:tblGrid>
                <a:gridCol w="808401"/>
                <a:gridCol w="808401"/>
                <a:gridCol w="808401"/>
                <a:gridCol w="808401"/>
                <a:gridCol w="808401"/>
                <a:gridCol w="808401"/>
                <a:gridCol w="808401"/>
                <a:gridCol w="808401"/>
                <a:gridCol w="808401"/>
                <a:gridCol w="808401"/>
                <a:gridCol w="808401"/>
                <a:gridCol w="808401"/>
              </a:tblGrid>
              <a:tr h="636680">
                <a:tc>
                  <a:txBody>
                    <a:bodyPr/>
                    <a:lstStyle/>
                    <a:p>
                      <a:pPr marR="75565" algn="ctr">
                        <a:lnSpc>
                          <a:spcPct val="150000"/>
                        </a:lnSpc>
                        <a:spcAft>
                          <a:spcPts val="0"/>
                        </a:spcAft>
                        <a:tabLst>
                          <a:tab pos="266700" algn="l"/>
                        </a:tabLst>
                      </a:pPr>
                      <a:r>
                        <a:rPr lang="en-US" sz="2400" kern="100" dirty="0">
                          <a:solidFill>
                            <a:schemeClr val="tx1"/>
                          </a:solidFill>
                          <a:effectLst/>
                        </a:rPr>
                        <a:t>Row</a:t>
                      </a:r>
                      <a:endParaRPr lang="zh-CN" sz="2400" kern="100" dirty="0">
                        <a:solidFill>
                          <a:schemeClr val="tx1"/>
                        </a:solidFill>
                        <a:effectLst/>
                        <a:latin typeface="Times New Roman"/>
                        <a:ea typeface="宋体"/>
                      </a:endParaRPr>
                    </a:p>
                  </a:txBody>
                  <a:tcPr marL="68580" marR="68580" marT="0" marB="0" anchor="ctr">
                    <a:noFill/>
                  </a:tcPr>
                </a:tc>
                <a:tc gridSpan="11">
                  <a:txBody>
                    <a:bodyPr/>
                    <a:lstStyle/>
                    <a:p>
                      <a:pPr marR="75565" algn="ctr">
                        <a:lnSpc>
                          <a:spcPct val="150000"/>
                        </a:lnSpc>
                        <a:spcAft>
                          <a:spcPts val="0"/>
                        </a:spcAft>
                        <a:tabLst>
                          <a:tab pos="266700" algn="l"/>
                        </a:tabLst>
                      </a:pPr>
                      <a:r>
                        <a:rPr lang="en-US" sz="2400" kern="100">
                          <a:solidFill>
                            <a:schemeClr val="tx1"/>
                          </a:solidFill>
                          <a:effectLst/>
                        </a:rPr>
                        <a:t>Encoding list</a:t>
                      </a:r>
                      <a:endParaRPr lang="zh-CN" sz="2400" kern="100">
                        <a:solidFill>
                          <a:schemeClr val="tx1"/>
                        </a:solidFill>
                        <a:effectLst/>
                        <a:latin typeface="Times New Roman"/>
                        <a:ea typeface="宋体"/>
                      </a:endParaRPr>
                    </a:p>
                  </a:txBody>
                  <a:tcPr marL="68580" marR="68580" marT="0" marB="0" anchor="c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36680">
                <a:tc>
                  <a:txBody>
                    <a:bodyPr/>
                    <a:lstStyle/>
                    <a:p>
                      <a:pPr marR="75565" algn="ctr">
                        <a:lnSpc>
                          <a:spcPct val="150000"/>
                        </a:lnSpc>
                        <a:spcAft>
                          <a:spcPts val="0"/>
                        </a:spcAft>
                        <a:tabLst>
                          <a:tab pos="266700" algn="l"/>
                        </a:tabLst>
                      </a:pPr>
                      <a:r>
                        <a:rPr lang="en-US" sz="2400" kern="100">
                          <a:solidFill>
                            <a:schemeClr val="tx1"/>
                          </a:solidFill>
                          <a:effectLst/>
                        </a:rPr>
                        <a:t>1</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12</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dirty="0">
                          <a:solidFill>
                            <a:schemeClr val="tx1"/>
                          </a:solidFill>
                          <a:effectLst/>
                        </a:rPr>
                        <a:t>21</a:t>
                      </a:r>
                      <a:endParaRPr lang="zh-CN" sz="2400" kern="100" dirty="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r>
              <a:tr h="636680">
                <a:tc>
                  <a:txBody>
                    <a:bodyPr/>
                    <a:lstStyle/>
                    <a:p>
                      <a:pPr marR="75565" algn="ctr">
                        <a:lnSpc>
                          <a:spcPct val="150000"/>
                        </a:lnSpc>
                        <a:spcAft>
                          <a:spcPts val="0"/>
                        </a:spcAft>
                        <a:tabLst>
                          <a:tab pos="266700" algn="l"/>
                        </a:tabLst>
                      </a:pPr>
                      <a:r>
                        <a:rPr lang="en-US" sz="2400" kern="100">
                          <a:solidFill>
                            <a:schemeClr val="tx1"/>
                          </a:solidFill>
                          <a:effectLst/>
                        </a:rPr>
                        <a:t>2</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13</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32</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23</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31</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dirty="0">
                          <a:solidFill>
                            <a:schemeClr val="tx1"/>
                          </a:solidFill>
                          <a:effectLst/>
                        </a:rPr>
                        <a:t> </a:t>
                      </a:r>
                      <a:endParaRPr lang="zh-CN" sz="2400" kern="100" dirty="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r>
              <a:tr h="636680">
                <a:tc>
                  <a:txBody>
                    <a:bodyPr/>
                    <a:lstStyle/>
                    <a:p>
                      <a:pPr marR="75565" algn="ctr">
                        <a:lnSpc>
                          <a:spcPct val="150000"/>
                        </a:lnSpc>
                        <a:spcAft>
                          <a:spcPts val="0"/>
                        </a:spcAft>
                        <a:tabLst>
                          <a:tab pos="266700" algn="l"/>
                        </a:tabLst>
                      </a:pPr>
                      <a:r>
                        <a:rPr lang="en-US" sz="2400" kern="100">
                          <a:solidFill>
                            <a:schemeClr val="tx1"/>
                          </a:solidFill>
                          <a:effectLst/>
                        </a:rPr>
                        <a:t>3</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14</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42</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24</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43</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34</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41</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r>
              <a:tr h="636680">
                <a:tc>
                  <a:txBody>
                    <a:bodyPr/>
                    <a:lstStyle/>
                    <a:p>
                      <a:pPr marR="75565" algn="ctr">
                        <a:lnSpc>
                          <a:spcPct val="150000"/>
                        </a:lnSpc>
                        <a:spcAft>
                          <a:spcPts val="0"/>
                        </a:spcAft>
                        <a:tabLst>
                          <a:tab pos="266700" algn="l"/>
                        </a:tabLst>
                      </a:pPr>
                      <a:r>
                        <a:rPr lang="en-US" sz="2400" kern="100">
                          <a:solidFill>
                            <a:schemeClr val="tx1"/>
                          </a:solidFill>
                          <a:effectLst/>
                        </a:rPr>
                        <a:t>.</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r>
              <a:tr h="1237019">
                <a:tc>
                  <a:txBody>
                    <a:bodyPr/>
                    <a:lstStyle/>
                    <a:p>
                      <a:pPr marR="75565" algn="ctr">
                        <a:lnSpc>
                          <a:spcPct val="150000"/>
                        </a:lnSpc>
                        <a:spcAft>
                          <a:spcPts val="0"/>
                        </a:spcAft>
                        <a:tabLst>
                          <a:tab pos="266700" algn="l"/>
                        </a:tabLst>
                      </a:pPr>
                      <a:r>
                        <a:rPr lang="en-US" sz="2400" kern="100">
                          <a:solidFill>
                            <a:schemeClr val="tx1"/>
                          </a:solidFill>
                          <a:effectLst/>
                        </a:rPr>
                        <a:t>k-1</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dirty="0">
                          <a:solidFill>
                            <a:schemeClr val="tx1"/>
                          </a:solidFill>
                          <a:effectLst/>
                        </a:rPr>
                        <a:t>1k</a:t>
                      </a:r>
                      <a:endParaRPr lang="zh-CN" sz="2400" kern="100" dirty="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k2</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2k</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k3</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3k</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k4</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k(k-1)</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(k-1)k</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k1</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r>
              <a:tr h="636680">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r>
              <a:tr h="1237019">
                <a:tc>
                  <a:txBody>
                    <a:bodyPr/>
                    <a:lstStyle/>
                    <a:p>
                      <a:pPr marR="75565" algn="ctr">
                        <a:lnSpc>
                          <a:spcPct val="150000"/>
                        </a:lnSpc>
                        <a:spcAft>
                          <a:spcPts val="0"/>
                        </a:spcAft>
                        <a:tabLst>
                          <a:tab pos="266700" algn="l"/>
                        </a:tabLst>
                      </a:pPr>
                      <a:r>
                        <a:rPr lang="en-US" sz="2400" kern="100">
                          <a:solidFill>
                            <a:schemeClr val="tx1"/>
                          </a:solidFill>
                          <a:effectLst/>
                        </a:rPr>
                        <a:t>n-1</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1n</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n2</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2n</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dirty="0">
                          <a:solidFill>
                            <a:schemeClr val="tx1"/>
                          </a:solidFill>
                          <a:effectLst/>
                        </a:rPr>
                        <a:t>n3</a:t>
                      </a:r>
                      <a:endParaRPr lang="zh-CN" sz="2400" kern="100" dirty="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3n</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n4</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 </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n(n-1)</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a:solidFill>
                            <a:schemeClr val="tx1"/>
                          </a:solidFill>
                          <a:effectLst/>
                        </a:rPr>
                        <a:t>(n-1)n</a:t>
                      </a:r>
                      <a:endParaRPr lang="zh-CN" sz="2400" kern="100">
                        <a:solidFill>
                          <a:schemeClr val="tx1"/>
                        </a:solidFill>
                        <a:effectLst/>
                        <a:latin typeface="Times New Roman"/>
                        <a:ea typeface="宋体"/>
                      </a:endParaRPr>
                    </a:p>
                  </a:txBody>
                  <a:tcPr marL="68580" marR="68580" marT="0" marB="0" anchor="ctr">
                    <a:noFill/>
                  </a:tcPr>
                </a:tc>
                <a:tc>
                  <a:txBody>
                    <a:bodyPr/>
                    <a:lstStyle/>
                    <a:p>
                      <a:pPr marR="75565" algn="ctr">
                        <a:lnSpc>
                          <a:spcPct val="150000"/>
                        </a:lnSpc>
                        <a:spcAft>
                          <a:spcPts val="0"/>
                        </a:spcAft>
                        <a:tabLst>
                          <a:tab pos="266700" algn="l"/>
                        </a:tabLst>
                      </a:pPr>
                      <a:r>
                        <a:rPr lang="en-US" sz="2400" kern="100" dirty="0">
                          <a:solidFill>
                            <a:schemeClr val="tx1"/>
                          </a:solidFill>
                          <a:effectLst/>
                        </a:rPr>
                        <a:t>n1</a:t>
                      </a:r>
                      <a:endParaRPr lang="zh-CN" sz="2400" kern="100" dirty="0">
                        <a:solidFill>
                          <a:schemeClr val="tx1"/>
                        </a:solidFill>
                        <a:effectLst/>
                        <a:latin typeface="Times New Roman"/>
                        <a:ea typeface="宋体"/>
                      </a:endParaRPr>
                    </a:p>
                  </a:txBody>
                  <a:tcPr marL="68580" marR="68580" marT="0" marB="0" anchor="ctr">
                    <a:noFill/>
                  </a:tcPr>
                </a:tc>
              </a:tr>
            </a:tbl>
          </a:graphicData>
        </a:graphic>
      </p:graphicFrame>
      <p:sp>
        <p:nvSpPr>
          <p:cNvPr id="87" name="矩形 86"/>
          <p:cNvSpPr/>
          <p:nvPr/>
        </p:nvSpPr>
        <p:spPr>
          <a:xfrm>
            <a:off x="206035" y="41052581"/>
            <a:ext cx="7048499" cy="523220"/>
          </a:xfrm>
          <a:prstGeom prst="rect">
            <a:avLst/>
          </a:prstGeom>
        </p:spPr>
        <p:txBody>
          <a:bodyPr wrap="square">
            <a:spAutoFit/>
          </a:bodyPr>
          <a:lstStyle/>
          <a:p>
            <a:pPr algn="ctr">
              <a:spcBef>
                <a:spcPct val="20000"/>
              </a:spcBef>
            </a:pPr>
            <a:r>
              <a:rPr lang="en-US" altLang="zh-CN" sz="2800" dirty="0" smtClean="0">
                <a:latin typeface="Times New Roman" panose="02020603050405020304" pitchFamily="18" charset="0"/>
                <a:cs typeface="Times New Roman" panose="02020603050405020304" pitchFamily="18" charset="0"/>
              </a:rPr>
              <a:t>Fig. </a:t>
            </a:r>
            <a:r>
              <a:rPr lang="en-US" altLang="zh-CN" sz="2800" dirty="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An Eulerian path </a:t>
            </a:r>
            <a:endParaRPr lang="zh-CN" altLang="en-US" sz="2800" dirty="0" smtClean="0">
              <a:latin typeface="Times New Roman" panose="02020603050405020304" pitchFamily="18" charset="0"/>
              <a:cs typeface="Times New Roman" panose="02020603050405020304" pitchFamily="18" charset="0"/>
            </a:endParaRPr>
          </a:p>
        </p:txBody>
      </p:sp>
      <p:sp>
        <p:nvSpPr>
          <p:cNvPr id="88" name="矩形 87"/>
          <p:cNvSpPr/>
          <p:nvPr/>
        </p:nvSpPr>
        <p:spPr>
          <a:xfrm>
            <a:off x="6677836" y="41057653"/>
            <a:ext cx="7965180" cy="523220"/>
          </a:xfrm>
          <a:prstGeom prst="rect">
            <a:avLst/>
          </a:prstGeom>
        </p:spPr>
        <p:txBody>
          <a:bodyPr wrap="square">
            <a:spAutoFit/>
          </a:bodyPr>
          <a:lstStyle/>
          <a:p>
            <a:pPr algn="ctr">
              <a:spcBef>
                <a:spcPct val="20000"/>
              </a:spcBef>
            </a:pPr>
            <a:r>
              <a:rPr lang="en-US" altLang="zh-CN" sz="2800" dirty="0" smtClean="0">
                <a:latin typeface="Times New Roman" panose="02020603050405020304" pitchFamily="18" charset="0"/>
                <a:cs typeface="Times New Roman" panose="02020603050405020304" pitchFamily="18" charset="0"/>
              </a:rPr>
              <a:t>Table. 2. The encoding list of </a:t>
            </a:r>
            <a:r>
              <a:rPr lang="en-US" altLang="zh-CN" sz="2800" i="1" dirty="0" smtClean="0">
                <a:latin typeface="Times New Roman" panose="02020603050405020304" pitchFamily="18" charset="0"/>
                <a:cs typeface="Times New Roman" panose="02020603050405020304" pitchFamily="18" charset="0"/>
              </a:rPr>
              <a:t>n</a:t>
            </a:r>
            <a:r>
              <a:rPr lang="en-US" altLang="zh-CN" sz="2800" dirty="0" smtClean="0">
                <a:latin typeface="Times New Roman" panose="02020603050405020304" pitchFamily="18" charset="0"/>
                <a:cs typeface="Times New Roman" panose="02020603050405020304" pitchFamily="18" charset="0"/>
              </a:rPr>
              <a:t> readout channels</a:t>
            </a:r>
            <a:endParaRPr lang="zh-CN" altLang="en-US" sz="2800" dirty="0" smtClean="0">
              <a:latin typeface="Times New Roman" panose="02020603050405020304" pitchFamily="18" charset="0"/>
              <a:cs typeface="Times New Roman" panose="02020603050405020304" pitchFamily="18" charset="0"/>
            </a:endParaRPr>
          </a:p>
        </p:txBody>
      </p:sp>
      <p:sp>
        <p:nvSpPr>
          <p:cNvPr id="89" name="Text Placeholder 247"/>
          <p:cNvSpPr>
            <a:spLocks noGrp="1"/>
          </p:cNvSpPr>
          <p:nvPr>
            <p:ph type="body" sz="quarter" idx="20"/>
          </p:nvPr>
        </p:nvSpPr>
        <p:spPr>
          <a:xfrm>
            <a:off x="16981033" y="15649165"/>
            <a:ext cx="14605719" cy="928318"/>
          </a:xfrm>
        </p:spPr>
        <p:txBody>
          <a:bodyPr/>
          <a:lstStyle/>
          <a:p>
            <a:r>
              <a:rPr lang="en-US" sz="4800" dirty="0" smtClean="0"/>
              <a:t>4. Verification Test</a:t>
            </a:r>
            <a:endParaRPr lang="en-US" sz="4800" dirty="0"/>
          </a:p>
        </p:txBody>
      </p:sp>
      <p:sp>
        <p:nvSpPr>
          <p:cNvPr id="91" name="Text Placeholder 243"/>
          <p:cNvSpPr>
            <a:spLocks noGrp="1"/>
          </p:cNvSpPr>
          <p:nvPr>
            <p:ph type="body" sz="quarter" idx="10"/>
          </p:nvPr>
        </p:nvSpPr>
        <p:spPr>
          <a:xfrm>
            <a:off x="16813287" y="25829923"/>
            <a:ext cx="15461320" cy="9141121"/>
          </a:xfrm>
        </p:spPr>
        <p:txBody>
          <a:bodyPr/>
          <a:lstStyle/>
          <a:p>
            <a:r>
              <a:rPr lang="en-US" altLang="zh-CN" sz="3200" dirty="0">
                <a:latin typeface="Times New Roman" panose="02020603050405020304" pitchFamily="18" charset="0"/>
                <a:cs typeface="Times New Roman" panose="02020603050405020304" pitchFamily="18" charset="0"/>
              </a:rPr>
              <a:t>In order to verify this method, a prototyping readout board was manufactured and equipped for a 5×5 cm</a:t>
            </a:r>
            <a:r>
              <a:rPr lang="en-US" altLang="zh-CN" sz="3200" baseline="30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THGEM </a:t>
            </a:r>
            <a:r>
              <a:rPr lang="en-US" altLang="zh-CN" sz="3200" dirty="0" smtClean="0">
                <a:latin typeface="Times New Roman" panose="02020603050405020304" pitchFamily="18" charset="0"/>
                <a:cs typeface="Times New Roman" panose="02020603050405020304" pitchFamily="18" charset="0"/>
              </a:rPr>
              <a:t>detector. </a:t>
            </a:r>
            <a:r>
              <a:rPr lang="en-US" altLang="zh-CN" sz="3200" dirty="0">
                <a:latin typeface="Times New Roman" panose="02020603050405020304" pitchFamily="18" charset="0"/>
                <a:cs typeface="Times New Roman" panose="02020603050405020304" pitchFamily="18" charset="0"/>
              </a:rPr>
              <a:t>To solve the case that each particle usually showers the signal on several neighboring strips, the neighboring strips are separated into three groups to encode respectively. Based on the encoding list shown in Table 2, the prototyping board has 47 one-dimensional 1.07mm strips which readout by 15 channels. According to the decoding formula, the hit strip can be decoded by the fired channels.</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As shown in Fig.3, verification tests were carried out on the THGEM detector using a 8 </a:t>
            </a:r>
            <a:r>
              <a:rPr lang="en-US" altLang="zh-CN" sz="3200" dirty="0" err="1">
                <a:latin typeface="Times New Roman" panose="02020603050405020304" pitchFamily="18" charset="0"/>
                <a:cs typeface="Times New Roman" panose="02020603050405020304" pitchFamily="18" charset="0"/>
              </a:rPr>
              <a:t>keV</a:t>
            </a:r>
            <a:r>
              <a:rPr lang="en-US" altLang="zh-CN" sz="3200" dirty="0">
                <a:latin typeface="Times New Roman" panose="02020603050405020304" pitchFamily="18" charset="0"/>
                <a:cs typeface="Times New Roman" panose="02020603050405020304" pitchFamily="18" charset="0"/>
              </a:rPr>
              <a:t> Cu X-ray and </a:t>
            </a:r>
            <a:r>
              <a:rPr lang="en-US" altLang="zh-CN" sz="3200" dirty="0" err="1">
                <a:latin typeface="Times New Roman" panose="02020603050405020304" pitchFamily="18" charset="0"/>
                <a:cs typeface="Times New Roman" panose="02020603050405020304" pitchFamily="18" charset="0"/>
              </a:rPr>
              <a:t>Ar</a:t>
            </a:r>
            <a:r>
              <a:rPr lang="en-US" altLang="zh-CN" sz="3200" dirty="0">
                <a:latin typeface="Times New Roman" panose="02020603050405020304" pitchFamily="18" charset="0"/>
                <a:cs typeface="Times New Roman" panose="02020603050405020304" pitchFamily="18" charset="0"/>
              </a:rPr>
              <a:t>/iC</a:t>
            </a:r>
            <a:r>
              <a:rPr lang="en-US" altLang="zh-CN" sz="3200" baseline="-25000" dirty="0">
                <a:latin typeface="Times New Roman" panose="02020603050405020304" pitchFamily="18" charset="0"/>
                <a:cs typeface="Times New Roman" panose="02020603050405020304" pitchFamily="18" charset="0"/>
              </a:rPr>
              <a:t>4</a:t>
            </a:r>
            <a:r>
              <a:rPr lang="en-US" altLang="zh-CN" sz="3200" dirty="0">
                <a:latin typeface="Times New Roman" panose="02020603050405020304" pitchFamily="18" charset="0"/>
                <a:cs typeface="Times New Roman" panose="02020603050405020304" pitchFamily="18" charset="0"/>
              </a:rPr>
              <a:t>H</a:t>
            </a:r>
            <a:r>
              <a:rPr lang="en-US" altLang="zh-CN" sz="3200" baseline="-25000" dirty="0">
                <a:latin typeface="Times New Roman" panose="02020603050405020304" pitchFamily="18" charset="0"/>
                <a:cs typeface="Times New Roman" panose="02020603050405020304" pitchFamily="18" charset="0"/>
              </a:rPr>
              <a:t>10</a:t>
            </a:r>
            <a:r>
              <a:rPr lang="en-US" altLang="zh-CN" sz="3200" dirty="0">
                <a:latin typeface="Times New Roman" panose="02020603050405020304" pitchFamily="18" charset="0"/>
                <a:cs typeface="Times New Roman" panose="02020603050405020304" pitchFamily="18" charset="0"/>
              </a:rPr>
              <a:t> (97:3) gas mixture. A 100 </a:t>
            </a:r>
            <a:r>
              <a:rPr lang="en-US" altLang="zh-CN" sz="3200" dirty="0" err="1">
                <a:latin typeface="Times New Roman" panose="02020603050405020304" pitchFamily="18" charset="0"/>
                <a:cs typeface="Times New Roman" panose="02020603050405020304" pitchFamily="18" charset="0"/>
              </a:rPr>
              <a:t>μm</a:t>
            </a:r>
            <a:r>
              <a:rPr lang="en-US" altLang="zh-CN" sz="3200" dirty="0">
                <a:latin typeface="Times New Roman" panose="02020603050405020304" pitchFamily="18" charset="0"/>
                <a:cs typeface="Times New Roman" panose="02020603050405020304" pitchFamily="18" charset="0"/>
              </a:rPr>
              <a:t> slit in a thin brass sheet was used to produce a miniaturized X-ray beam. A manual movable platform was used for the </a:t>
            </a:r>
            <a:r>
              <a:rPr lang="en-US" altLang="zh-CN" sz="3200" dirty="0" err="1">
                <a:latin typeface="Times New Roman" panose="02020603050405020304" pitchFamily="18" charset="0"/>
                <a:cs typeface="Times New Roman" panose="02020603050405020304" pitchFamily="18" charset="0"/>
              </a:rPr>
              <a:t>postion</a:t>
            </a:r>
            <a:r>
              <a:rPr lang="en-US" altLang="zh-CN" sz="3200" dirty="0">
                <a:latin typeface="Times New Roman" panose="02020603050405020304" pitchFamily="18" charset="0"/>
                <a:cs typeface="Times New Roman" panose="02020603050405020304" pitchFamily="18" charset="0"/>
              </a:rPr>
              <a:t> scanning </a:t>
            </a:r>
            <a:r>
              <a:rPr lang="en-US" altLang="zh-CN" sz="3200" dirty="0" err="1">
                <a:latin typeface="Times New Roman" panose="02020603050405020304" pitchFamily="18" charset="0"/>
                <a:cs typeface="Times New Roman" panose="02020603050405020304" pitchFamily="18" charset="0"/>
              </a:rPr>
              <a:t>test.The</a:t>
            </a:r>
            <a:r>
              <a:rPr lang="en-US" altLang="zh-CN" sz="3200" dirty="0">
                <a:latin typeface="Times New Roman" panose="02020603050405020304" pitchFamily="18" charset="0"/>
                <a:cs typeface="Times New Roman" panose="02020603050405020304" pitchFamily="18" charset="0"/>
              </a:rPr>
              <a:t> electronics is based on the VATA160 chip</a:t>
            </a:r>
            <a:r>
              <a:rPr lang="en-US" altLang="zh-CN" sz="3200" dirty="0" smtClean="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Fig. 4 shows the signals recorded on all 15 channels when an event hit. Considering the noise of electronics is about 7fC, the channel 2 and 4 are valid, and it can correctly to decode the hit position by the encoding form (24). Fig. 5 shows the decoded spatial resolution result of the detector is 0.4 strip (0.43mm). During the position scanning test, the detector was moved with a step size of 0.5 mm in a 20 mm range. Fig. 6 </a:t>
            </a:r>
            <a:r>
              <a:rPr lang="en-US" altLang="zh-CN" sz="3200" dirty="0" smtClean="0">
                <a:latin typeface="Times New Roman" panose="02020603050405020304" pitchFamily="18" charset="0"/>
                <a:cs typeface="Times New Roman" panose="02020603050405020304" pitchFamily="18" charset="0"/>
              </a:rPr>
              <a:t>shows </a:t>
            </a:r>
            <a:r>
              <a:rPr lang="en-US" altLang="zh-CN" sz="3200" dirty="0">
                <a:latin typeface="Times New Roman" panose="02020603050405020304" pitchFamily="18" charset="0"/>
                <a:cs typeface="Times New Roman" panose="02020603050405020304" pitchFamily="18" charset="0"/>
              </a:rPr>
              <a:t>the results of </a:t>
            </a:r>
            <a:r>
              <a:rPr lang="en-US" altLang="zh-CN" sz="3200" dirty="0" smtClean="0">
                <a:latin typeface="Times New Roman" panose="02020603050405020304" pitchFamily="18" charset="0"/>
                <a:cs typeface="Times New Roman" panose="02020603050405020304" pitchFamily="18" charset="0"/>
              </a:rPr>
              <a:t>spatial </a:t>
            </a:r>
            <a:r>
              <a:rPr lang="en-US" altLang="zh-CN" sz="3200" dirty="0">
                <a:latin typeface="Times New Roman" panose="02020603050405020304" pitchFamily="18" charset="0"/>
                <a:cs typeface="Times New Roman" panose="02020603050405020304" pitchFamily="18" charset="0"/>
              </a:rPr>
              <a:t>resolution in the position scanning test.</a:t>
            </a:r>
            <a:endParaRPr lang="zh-CN" altLang="zh-CN" sz="3200" dirty="0">
              <a:latin typeface="Times New Roman" panose="02020603050405020304" pitchFamily="18" charset="0"/>
              <a:cs typeface="Times New Roman" panose="02020603050405020304" pitchFamily="18" charset="0"/>
            </a:endParaRPr>
          </a:p>
          <a:p>
            <a:endParaRPr lang="zh-CN" altLang="zh-CN" sz="3200" dirty="0">
              <a:latin typeface="Times New Roman" panose="02020603050405020304" pitchFamily="18" charset="0"/>
              <a:cs typeface="Times New Roman" panose="02020603050405020304" pitchFamily="18" charset="0"/>
            </a:endParaRPr>
          </a:p>
        </p:txBody>
      </p:sp>
      <p:pic>
        <p:nvPicPr>
          <p:cNvPr id="95" name="图片 94"/>
          <p:cNvPicPr/>
          <p:nvPr/>
        </p:nvPicPr>
        <p:blipFill rotWithShape="1">
          <a:blip r:embed="rId9">
            <a:extLst>
              <a:ext uri="{28A0092B-C50C-407E-A947-70E740481C1C}">
                <a14:useLocalDpi xmlns:a14="http://schemas.microsoft.com/office/drawing/2010/main" val="0"/>
              </a:ext>
            </a:extLst>
          </a:blip>
          <a:srcRect b="3611"/>
          <a:stretch/>
        </p:blipFill>
        <p:spPr bwMode="auto">
          <a:xfrm>
            <a:off x="17168469" y="16529678"/>
            <a:ext cx="6983868" cy="3912995"/>
          </a:xfrm>
          <a:prstGeom prst="rect">
            <a:avLst/>
          </a:prstGeom>
          <a:noFill/>
          <a:ln>
            <a:noFill/>
          </a:ln>
          <a:effectLst/>
          <a:extLst>
            <a:ext uri="{53640926-AAD7-44D8-BBD7-CCE9431645EC}">
              <a14:shadowObscured xmlns:a14="http://schemas.microsoft.com/office/drawing/2010/main"/>
            </a:ext>
          </a:extLst>
        </p:spPr>
      </p:pic>
      <p:sp>
        <p:nvSpPr>
          <p:cNvPr id="97" name="矩形 96"/>
          <p:cNvSpPr/>
          <p:nvPr/>
        </p:nvSpPr>
        <p:spPr>
          <a:xfrm>
            <a:off x="24543947" y="20481546"/>
            <a:ext cx="7048499" cy="400110"/>
          </a:xfrm>
          <a:prstGeom prst="rect">
            <a:avLst/>
          </a:prstGeom>
        </p:spPr>
        <p:txBody>
          <a:bodyPr wrap="square">
            <a:spAutoFit/>
          </a:bodyPr>
          <a:lstStyle/>
          <a:p>
            <a:pPr algn="ctr">
              <a:spcBef>
                <a:spcPct val="20000"/>
              </a:spcBef>
            </a:pPr>
            <a:r>
              <a:rPr lang="en-US" altLang="zh-CN" sz="2000" dirty="0" smtClean="0">
                <a:latin typeface="Times New Roman" panose="02020603050405020304" pitchFamily="18" charset="0"/>
                <a:cs typeface="Times New Roman" panose="02020603050405020304" pitchFamily="18" charset="0"/>
              </a:rPr>
              <a:t>Fig. </a:t>
            </a:r>
            <a:r>
              <a:rPr lang="en-US" altLang="zh-CN" sz="2000" dirty="0">
                <a:latin typeface="Times New Roman" panose="02020603050405020304" pitchFamily="18" charset="0"/>
                <a:cs typeface="Times New Roman" panose="02020603050405020304" pitchFamily="18" charset="0"/>
              </a:rPr>
              <a:t>4</a:t>
            </a: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t>The signal recorded on 15 channels when an event hit</a:t>
            </a:r>
            <a:endParaRPr lang="zh-CN" altLang="en-US" sz="2000" dirty="0" smtClean="0">
              <a:latin typeface="Times New Roman" panose="02020603050405020304" pitchFamily="18" charset="0"/>
              <a:cs typeface="Times New Roman" panose="02020603050405020304" pitchFamily="18" charset="0"/>
            </a:endParaRPr>
          </a:p>
        </p:txBody>
      </p:sp>
      <p:pic>
        <p:nvPicPr>
          <p:cNvPr id="100" name="图片 99"/>
          <p:cNvPicPr/>
          <p:nvPr/>
        </p:nvPicPr>
        <p:blipFill>
          <a:blip r:embed="rId10">
            <a:extLst>
              <a:ext uri="{28A0092B-C50C-407E-A947-70E740481C1C}">
                <a14:useLocalDpi xmlns:a14="http://schemas.microsoft.com/office/drawing/2010/main" val="0"/>
              </a:ext>
            </a:extLst>
          </a:blip>
          <a:srcRect/>
          <a:stretch>
            <a:fillRect/>
          </a:stretch>
        </p:blipFill>
        <p:spPr bwMode="auto">
          <a:xfrm>
            <a:off x="24851929" y="16546705"/>
            <a:ext cx="6231930" cy="3895968"/>
          </a:xfrm>
          <a:prstGeom prst="rect">
            <a:avLst/>
          </a:prstGeom>
          <a:noFill/>
          <a:ln>
            <a:noFill/>
          </a:ln>
        </p:spPr>
      </p:pic>
      <p:pic>
        <p:nvPicPr>
          <p:cNvPr id="106" name="Picture 3"/>
          <p:cNvPicPr/>
          <p:nvPr/>
        </p:nvPicPr>
        <p:blipFill rotWithShape="1">
          <a:blip r:embed="rId11" cstate="print">
            <a:extLst>
              <a:ext uri="{28A0092B-C50C-407E-A947-70E740481C1C}">
                <a14:useLocalDpi xmlns:a14="http://schemas.microsoft.com/office/drawing/2010/main" val="0"/>
              </a:ext>
            </a:extLst>
          </a:blip>
          <a:srcRect b="1416"/>
          <a:stretch/>
        </p:blipFill>
        <p:spPr bwMode="auto">
          <a:xfrm>
            <a:off x="17168469" y="20908268"/>
            <a:ext cx="6983868" cy="3951982"/>
          </a:xfrm>
          <a:prstGeom prst="rect">
            <a:avLst/>
          </a:prstGeom>
          <a:noFill/>
          <a:ln>
            <a:noFill/>
          </a:ln>
          <a:effectLst/>
          <a:extLst/>
        </p:spPr>
      </p:pic>
      <p:pic>
        <p:nvPicPr>
          <p:cNvPr id="108" name="图片 107" descr="C:\Users\andy\Documents\Tencent Files\1623569289\Image\C2C\GY[[FA3TP[L~]B0Y(CAC}31.jpg"/>
          <p:cNvPicPr/>
          <p:nvPr/>
        </p:nvPicPr>
        <p:blipFill rotWithShape="1">
          <a:blip r:embed="rId12" cstate="print">
            <a:extLst>
              <a:ext uri="{28A0092B-C50C-407E-A947-70E740481C1C}">
                <a14:useLocalDpi xmlns:a14="http://schemas.microsoft.com/office/drawing/2010/main" val="0"/>
              </a:ext>
            </a:extLst>
          </a:blip>
          <a:srcRect l="2955" t="6629" r="5287" b="2629"/>
          <a:stretch/>
        </p:blipFill>
        <p:spPr bwMode="auto">
          <a:xfrm>
            <a:off x="24851929" y="20943211"/>
            <a:ext cx="6283611" cy="3917039"/>
          </a:xfrm>
          <a:prstGeom prst="rect">
            <a:avLst/>
          </a:prstGeom>
          <a:noFill/>
          <a:ln>
            <a:noFill/>
          </a:ln>
          <a:extLst>
            <a:ext uri="{53640926-AAD7-44D8-BBD7-CCE9431645EC}">
              <a14:shadowObscured xmlns:a14="http://schemas.microsoft.com/office/drawing/2010/main"/>
            </a:ext>
          </a:extLst>
        </p:spPr>
      </p:pic>
      <p:sp>
        <p:nvSpPr>
          <p:cNvPr id="110" name="矩形 109"/>
          <p:cNvSpPr/>
          <p:nvPr/>
        </p:nvSpPr>
        <p:spPr>
          <a:xfrm>
            <a:off x="17168469" y="20467617"/>
            <a:ext cx="7048499" cy="461665"/>
          </a:xfrm>
          <a:prstGeom prst="rect">
            <a:avLst/>
          </a:prstGeom>
        </p:spPr>
        <p:txBody>
          <a:bodyPr wrap="square">
            <a:spAutoFit/>
          </a:bodyPr>
          <a:lstStyle/>
          <a:p>
            <a:pPr algn="ctr">
              <a:spcBef>
                <a:spcPct val="20000"/>
              </a:spcBef>
            </a:pPr>
            <a:r>
              <a:rPr lang="en-US" altLang="zh-CN" sz="2400" dirty="0" smtClean="0">
                <a:latin typeface="Times New Roman" panose="02020603050405020304" pitchFamily="18" charset="0"/>
                <a:cs typeface="Times New Roman" panose="02020603050405020304" pitchFamily="18" charset="0"/>
              </a:rPr>
              <a:t>Fig. 3. </a:t>
            </a:r>
            <a:r>
              <a:rPr lang="en-US" altLang="zh-CN" sz="2400" dirty="0" smtClean="0"/>
              <a:t>Experimental setup</a:t>
            </a:r>
            <a:endParaRPr lang="zh-CN" altLang="en-US" sz="2400" dirty="0" smtClean="0">
              <a:latin typeface="Times New Roman" panose="02020603050405020304" pitchFamily="18" charset="0"/>
              <a:cs typeface="Times New Roman" panose="02020603050405020304" pitchFamily="18" charset="0"/>
            </a:endParaRPr>
          </a:p>
        </p:txBody>
      </p:sp>
      <p:sp>
        <p:nvSpPr>
          <p:cNvPr id="111" name="矩形 110"/>
          <p:cNvSpPr/>
          <p:nvPr/>
        </p:nvSpPr>
        <p:spPr>
          <a:xfrm>
            <a:off x="17136153" y="24869981"/>
            <a:ext cx="7048499" cy="461665"/>
          </a:xfrm>
          <a:prstGeom prst="rect">
            <a:avLst/>
          </a:prstGeom>
        </p:spPr>
        <p:txBody>
          <a:bodyPr wrap="square">
            <a:spAutoFit/>
          </a:bodyPr>
          <a:lstStyle/>
          <a:p>
            <a:pPr algn="ctr">
              <a:spcBef>
                <a:spcPct val="20000"/>
              </a:spcBef>
            </a:pPr>
            <a:r>
              <a:rPr lang="en-US" altLang="zh-CN" sz="2400" dirty="0" smtClean="0">
                <a:latin typeface="Times New Roman" panose="02020603050405020304" pitchFamily="18" charset="0"/>
                <a:cs typeface="Times New Roman" panose="02020603050405020304" pitchFamily="18" charset="0"/>
              </a:rPr>
              <a:t>Fig. </a:t>
            </a:r>
            <a:r>
              <a:rPr lang="en-US" altLang="zh-CN" sz="2400" dirty="0">
                <a:latin typeface="Times New Roman" panose="02020603050405020304" pitchFamily="18" charset="0"/>
                <a:cs typeface="Times New Roman" panose="02020603050405020304" pitchFamily="18" charset="0"/>
              </a:rPr>
              <a:t>5</a:t>
            </a:r>
            <a:r>
              <a:rPr lang="en-US" altLang="zh-CN" sz="2400" dirty="0" smtClean="0">
                <a:latin typeface="Times New Roman" panose="02020603050405020304" pitchFamily="18" charset="0"/>
                <a:cs typeface="Times New Roman" panose="02020603050405020304" pitchFamily="18" charset="0"/>
              </a:rPr>
              <a:t>. Spatial resolution result of the detector</a:t>
            </a:r>
            <a:endParaRPr lang="zh-CN" altLang="en-US" sz="2400" dirty="0" smtClean="0">
              <a:latin typeface="Times New Roman" panose="02020603050405020304" pitchFamily="18" charset="0"/>
              <a:cs typeface="Times New Roman" panose="02020603050405020304" pitchFamily="18" charset="0"/>
            </a:endParaRPr>
          </a:p>
        </p:txBody>
      </p:sp>
      <p:sp>
        <p:nvSpPr>
          <p:cNvPr id="112" name="矩形 111"/>
          <p:cNvSpPr/>
          <p:nvPr/>
        </p:nvSpPr>
        <p:spPr>
          <a:xfrm>
            <a:off x="24543947" y="24923255"/>
            <a:ext cx="7048499" cy="400110"/>
          </a:xfrm>
          <a:prstGeom prst="rect">
            <a:avLst/>
          </a:prstGeom>
        </p:spPr>
        <p:txBody>
          <a:bodyPr wrap="square">
            <a:spAutoFit/>
          </a:bodyPr>
          <a:lstStyle/>
          <a:p>
            <a:pPr algn="ctr">
              <a:spcBef>
                <a:spcPct val="20000"/>
              </a:spcBef>
            </a:pPr>
            <a:r>
              <a:rPr lang="en-US" altLang="zh-CN" sz="2000" dirty="0" smtClean="0">
                <a:latin typeface="Times New Roman" panose="02020603050405020304" pitchFamily="18" charset="0"/>
                <a:cs typeface="Times New Roman" panose="02020603050405020304" pitchFamily="18" charset="0"/>
              </a:rPr>
              <a:t>Fig. 6. </a:t>
            </a:r>
            <a:r>
              <a:rPr lang="en-US" altLang="zh-CN" sz="2000" dirty="0" smtClean="0"/>
              <a:t>Spatial resolution results of position scanning test</a:t>
            </a:r>
            <a:endParaRPr lang="zh-CN" altLang="en-US" sz="2000" dirty="0" smtClean="0">
              <a:latin typeface="Times New Roman" panose="02020603050405020304" pitchFamily="18" charset="0"/>
              <a:cs typeface="Times New Roman" panose="02020603050405020304" pitchFamily="18" charset="0"/>
            </a:endParaRPr>
          </a:p>
        </p:txBody>
      </p:sp>
      <p:sp>
        <p:nvSpPr>
          <p:cNvPr id="113" name="Text Placeholder 247"/>
          <p:cNvSpPr>
            <a:spLocks noGrp="1"/>
          </p:cNvSpPr>
          <p:nvPr>
            <p:ph type="body" sz="quarter" idx="20"/>
          </p:nvPr>
        </p:nvSpPr>
        <p:spPr>
          <a:xfrm>
            <a:off x="16813287" y="34624720"/>
            <a:ext cx="14605719" cy="928318"/>
          </a:xfrm>
        </p:spPr>
        <p:txBody>
          <a:bodyPr/>
          <a:lstStyle/>
          <a:p>
            <a:r>
              <a:rPr lang="en-US" sz="4800" dirty="0" smtClean="0"/>
              <a:t>4. Conclusion</a:t>
            </a:r>
            <a:endParaRPr lang="en-US" sz="4800" dirty="0"/>
          </a:p>
        </p:txBody>
      </p:sp>
      <p:sp>
        <p:nvSpPr>
          <p:cNvPr id="114" name="Text Placeholder 243"/>
          <p:cNvSpPr>
            <a:spLocks noGrp="1"/>
          </p:cNvSpPr>
          <p:nvPr>
            <p:ph type="body" sz="quarter" idx="10"/>
          </p:nvPr>
        </p:nvSpPr>
        <p:spPr>
          <a:xfrm>
            <a:off x="16633564" y="35836585"/>
            <a:ext cx="15461320" cy="5398558"/>
          </a:xfrm>
        </p:spPr>
        <p:txBody>
          <a:bodyPr/>
          <a:lstStyle/>
          <a:p>
            <a:r>
              <a:rPr lang="en-US" altLang="zh-CN" sz="3200" dirty="0">
                <a:latin typeface="Times New Roman" panose="02020603050405020304" pitchFamily="18" charset="0"/>
                <a:cs typeface="Times New Roman" panose="02020603050405020304" pitchFamily="18" charset="0"/>
              </a:rPr>
              <a:t>A novel method of encoded multiplexing readout for micro-pattern gas detectors is presented in this work. The method is demonstrated by the Eulerian path of graph theory. A standard rules for encoding is provided, and general formulas of encoding &amp; decoding for n channels are derived. Under the premise of such rules, a one-dimensional position encoding readout circuit boards is designed based on a 5×5 cm</a:t>
            </a:r>
            <a:r>
              <a:rPr lang="en-US" altLang="zh-CN" sz="3200" baseline="30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THGEM</a:t>
            </a:r>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and a verification test is carried out on a 8 </a:t>
            </a:r>
            <a:r>
              <a:rPr lang="en-US" altLang="zh-CN" sz="3200" dirty="0" err="1">
                <a:latin typeface="Times New Roman" panose="02020603050405020304" pitchFamily="18" charset="0"/>
                <a:cs typeface="Times New Roman" panose="02020603050405020304" pitchFamily="18" charset="0"/>
              </a:rPr>
              <a:t>keV</a:t>
            </a:r>
            <a:r>
              <a:rPr lang="en-US" altLang="zh-CN" sz="3200" dirty="0">
                <a:latin typeface="Times New Roman" panose="02020603050405020304" pitchFamily="18" charset="0"/>
                <a:cs typeface="Times New Roman" panose="02020603050405020304" pitchFamily="18" charset="0"/>
              </a:rPr>
              <a:t> Cu X-ray source with 100μm slit. The test results indicate that the method can correctly decode the hit position, and have a good spatial resolution and linearity in its position response. The method provides an attractive way to significantly reduce the number of readout channels.</a:t>
            </a:r>
            <a:r>
              <a:rPr lang="en-US" altLang="zh-CN" sz="3200" i="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Inevitably, the method has some disadvantages, such as lowering the signal to noise ratio (SNR) and lowering the detector’s rate capability.</a:t>
            </a:r>
            <a:endParaRPr lang="zh-CN"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783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91CMx122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PosterPresentations.com-91CMx122CM</Template>
  <TotalTime>1200</TotalTime>
  <Words>1346</Words>
  <Application>Microsoft Office PowerPoint</Application>
  <PresentationFormat>自定义</PresentationFormat>
  <Paragraphs>145</Paragraphs>
  <Slides>1</Slides>
  <Notes>1</Notes>
  <HiddenSlides>0</HiddenSlides>
  <MMClips>0</MMClips>
  <ScaleCrop>false</ScaleCrop>
  <HeadingPairs>
    <vt:vector size="4" baseType="variant">
      <vt:variant>
        <vt:lpstr>主题</vt:lpstr>
      </vt:variant>
      <vt:variant>
        <vt:i4>2</vt:i4>
      </vt:variant>
      <vt:variant>
        <vt:lpstr>幻灯片标题</vt:lpstr>
      </vt:variant>
      <vt:variant>
        <vt:i4>1</vt:i4>
      </vt:variant>
    </vt:vector>
  </HeadingPairs>
  <TitlesOfParts>
    <vt:vector size="3" baseType="lpstr">
      <vt:lpstr>PosterPresentations.com-91CMx122CM</vt:lpstr>
      <vt:lpstr>Classic - Wide Center</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lenovo</cp:lastModifiedBy>
  <cp:revision>152</cp:revision>
  <dcterms:created xsi:type="dcterms:W3CDTF">2012-02-10T00:16:25Z</dcterms:created>
  <dcterms:modified xsi:type="dcterms:W3CDTF">2016-05-31T11:23:53Z</dcterms:modified>
</cp:coreProperties>
</file>