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70" r:id="rId2"/>
  </p:sldMasterIdLst>
  <p:notesMasterIdLst>
    <p:notesMasterId r:id="rId13"/>
  </p:notesMasterIdLst>
  <p:sldIdLst>
    <p:sldId id="280" r:id="rId3"/>
    <p:sldId id="257" r:id="rId4"/>
    <p:sldId id="267" r:id="rId5"/>
    <p:sldId id="276" r:id="rId6"/>
    <p:sldId id="277" r:id="rId7"/>
    <p:sldId id="279" r:id="rId8"/>
    <p:sldId id="281" r:id="rId9"/>
    <p:sldId id="286" r:id="rId10"/>
    <p:sldId id="287" r:id="rId11"/>
    <p:sldId id="2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19" autoAdjust="0"/>
    <p:restoredTop sz="94088" autoAdjust="0"/>
  </p:normalViewPr>
  <p:slideViewPr>
    <p:cSldViewPr snapToGrid="0">
      <p:cViewPr>
        <p:scale>
          <a:sx n="75" d="100"/>
          <a:sy n="75" d="100"/>
        </p:scale>
        <p:origin x="-107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9E1F5-48CF-4C38-8A96-FB6525A3C129}" type="datetimeFigureOut">
              <a:rPr lang="zh-CN" altLang="en-US" smtClean="0"/>
              <a:pPr/>
              <a:t>2013/10/1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CCD9-3D6B-4167-9416-6E191161F8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4A0AE4-CEAB-4CB9-9744-8131C85A8DB9}" type="slidenum">
              <a:rPr lang="zh-CN" altLang="en-US" smtClean="0"/>
              <a:pPr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9" name="Rectangle 127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40" name="Oval 128"/>
          <p:cNvSpPr>
            <a:spLocks noChangeArrowheads="1"/>
          </p:cNvSpPr>
          <p:nvPr/>
        </p:nvSpPr>
        <p:spPr bwMode="gray">
          <a:xfrm>
            <a:off x="1022350" y="336550"/>
            <a:ext cx="7073900" cy="61849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gray">
          <a:xfrm>
            <a:off x="76200" y="96838"/>
            <a:ext cx="1184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2"/>
                </a:solidFill>
                <a:latin typeface="Lucida Sans Unicode" pitchFamily="34" charset="0"/>
                <a:ea typeface="Gulim" pitchFamily="34" charset="-127"/>
              </a:rPr>
              <a:t>LOGO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gray">
          <a:xfrm>
            <a:off x="0" y="3783013"/>
            <a:ext cx="9144000" cy="1663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0" y="5384800"/>
            <a:ext cx="9144000" cy="1460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07" name="Oval 195"/>
          <p:cNvSpPr>
            <a:spLocks noChangeArrowheads="1"/>
          </p:cNvSpPr>
          <p:nvPr/>
        </p:nvSpPr>
        <p:spPr bwMode="gray">
          <a:xfrm>
            <a:off x="3225800" y="4775200"/>
            <a:ext cx="2663825" cy="508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4605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sp>
        <p:nvSpPr>
          <p:cNvPr id="13524" name="AutoShape 212"/>
          <p:cNvSpPr>
            <a:spLocks noChangeArrowheads="1"/>
          </p:cNvSpPr>
          <p:nvPr/>
        </p:nvSpPr>
        <p:spPr bwMode="gray">
          <a:xfrm rot="-845168">
            <a:off x="1917700" y="3590925"/>
            <a:ext cx="5991225" cy="2282825"/>
          </a:xfrm>
          <a:custGeom>
            <a:avLst/>
            <a:gdLst>
              <a:gd name="G0" fmla="+- 663 0 0"/>
              <a:gd name="G1" fmla="+- 21600 0 663"/>
              <a:gd name="G2" fmla="+- 21600 0 66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3" y="10800"/>
                </a:moveTo>
                <a:cubicBezTo>
                  <a:pt x="663" y="16399"/>
                  <a:pt x="5201" y="20937"/>
                  <a:pt x="10800" y="20937"/>
                </a:cubicBezTo>
                <a:cubicBezTo>
                  <a:pt x="16399" y="20937"/>
                  <a:pt x="20937" y="16399"/>
                  <a:pt x="20937" y="10800"/>
                </a:cubicBezTo>
                <a:cubicBezTo>
                  <a:pt x="20937" y="5201"/>
                  <a:pt x="16399" y="663"/>
                  <a:pt x="10800" y="663"/>
                </a:cubicBezTo>
                <a:cubicBezTo>
                  <a:pt x="5201" y="663"/>
                  <a:pt x="663" y="5201"/>
                  <a:pt x="663" y="10800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folHlink"/>
              </a:gs>
              <a:gs pos="100000">
                <a:schemeClr val="hlink"/>
              </a:gs>
            </a:gsLst>
            <a:lin ang="0" scaled="1"/>
          </a:gradFill>
          <a:ln w="1905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CC4C37FA-5641-466F-BBAF-CD2BD3781E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509" name="Oval 197"/>
          <p:cNvSpPr>
            <a:spLocks noChangeArrowheads="1"/>
          </p:cNvSpPr>
          <p:nvPr/>
        </p:nvSpPr>
        <p:spPr bwMode="gray">
          <a:xfrm>
            <a:off x="6604000" y="5181600"/>
            <a:ext cx="1714500" cy="381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0" name="Oval 198"/>
          <p:cNvSpPr>
            <a:spLocks noChangeArrowheads="1"/>
          </p:cNvSpPr>
          <p:nvPr/>
        </p:nvSpPr>
        <p:spPr bwMode="gray">
          <a:xfrm>
            <a:off x="990600" y="6324600"/>
            <a:ext cx="2051050" cy="4445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26" name="Group 214"/>
          <p:cNvGrpSpPr>
            <a:grpSpLocks/>
          </p:cNvGrpSpPr>
          <p:nvPr/>
        </p:nvGrpSpPr>
        <p:grpSpPr bwMode="auto">
          <a:xfrm>
            <a:off x="0" y="5397500"/>
            <a:ext cx="9144000" cy="1435100"/>
            <a:chOff x="0" y="3400"/>
            <a:chExt cx="5760" cy="904"/>
          </a:xfrm>
        </p:grpSpPr>
        <p:sp>
          <p:nvSpPr>
            <p:cNvPr id="13349" name="Line 37"/>
            <p:cNvSpPr>
              <a:spLocks noChangeShapeType="1"/>
            </p:cNvSpPr>
            <p:nvPr/>
          </p:nvSpPr>
          <p:spPr bwMode="gray">
            <a:xfrm>
              <a:off x="0" y="421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gray">
            <a:xfrm>
              <a:off x="0" y="413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gray">
            <a:xfrm>
              <a:off x="0" y="406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gray">
            <a:xfrm>
              <a:off x="0" y="3992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gray">
            <a:xfrm>
              <a:off x="0" y="392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gray">
            <a:xfrm>
              <a:off x="0" y="386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gray">
            <a:xfrm>
              <a:off x="0" y="380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gray">
            <a:xfrm>
              <a:off x="0" y="374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gray">
            <a:xfrm>
              <a:off x="0" y="369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gray">
            <a:xfrm>
              <a:off x="0" y="3648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gray">
            <a:xfrm>
              <a:off x="0" y="360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gray">
            <a:xfrm>
              <a:off x="0" y="356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gray">
            <a:xfrm>
              <a:off x="0" y="352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gray">
            <a:xfrm>
              <a:off x="0" y="348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gray">
            <a:xfrm>
              <a:off x="0" y="344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gray">
            <a:xfrm>
              <a:off x="0" y="340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 userDrawn="1"/>
          </p:nvSpPr>
          <p:spPr bwMode="gray">
            <a:xfrm>
              <a:off x="0" y="430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25" name="Group 213"/>
          <p:cNvGrpSpPr>
            <a:grpSpLocks/>
          </p:cNvGrpSpPr>
          <p:nvPr/>
        </p:nvGrpSpPr>
        <p:grpSpPr bwMode="auto">
          <a:xfrm>
            <a:off x="0" y="3819525"/>
            <a:ext cx="9144000" cy="1524000"/>
            <a:chOff x="0" y="2398"/>
            <a:chExt cx="5760" cy="960"/>
          </a:xfrm>
        </p:grpSpPr>
        <p:sp>
          <p:nvSpPr>
            <p:cNvPr id="13368" name="Line 56"/>
            <p:cNvSpPr>
              <a:spLocks noChangeShapeType="1"/>
            </p:cNvSpPr>
            <p:nvPr userDrawn="1"/>
          </p:nvSpPr>
          <p:spPr bwMode="gray">
            <a:xfrm>
              <a:off x="0" y="3358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Line 57"/>
            <p:cNvSpPr>
              <a:spLocks noChangeShapeType="1"/>
            </p:cNvSpPr>
            <p:nvPr userDrawn="1"/>
          </p:nvSpPr>
          <p:spPr bwMode="gray">
            <a:xfrm>
              <a:off x="0" y="333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58"/>
            <p:cNvSpPr>
              <a:spLocks noChangeShapeType="1"/>
            </p:cNvSpPr>
            <p:nvPr userDrawn="1"/>
          </p:nvSpPr>
          <p:spPr bwMode="gray">
            <a:xfrm>
              <a:off x="0" y="331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59"/>
            <p:cNvSpPr>
              <a:spLocks noChangeShapeType="1"/>
            </p:cNvSpPr>
            <p:nvPr userDrawn="1"/>
          </p:nvSpPr>
          <p:spPr bwMode="gray">
            <a:xfrm>
              <a:off x="0" y="328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60"/>
            <p:cNvSpPr>
              <a:spLocks noChangeShapeType="1"/>
            </p:cNvSpPr>
            <p:nvPr userDrawn="1"/>
          </p:nvSpPr>
          <p:spPr bwMode="gray">
            <a:xfrm>
              <a:off x="0" y="326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61"/>
            <p:cNvSpPr>
              <a:spLocks noChangeShapeType="1"/>
            </p:cNvSpPr>
            <p:nvPr userDrawn="1"/>
          </p:nvSpPr>
          <p:spPr bwMode="gray">
            <a:xfrm>
              <a:off x="0" y="323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62"/>
            <p:cNvSpPr>
              <a:spLocks noChangeShapeType="1"/>
            </p:cNvSpPr>
            <p:nvPr userDrawn="1"/>
          </p:nvSpPr>
          <p:spPr bwMode="gray">
            <a:xfrm>
              <a:off x="0" y="321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Line 63"/>
            <p:cNvSpPr>
              <a:spLocks noChangeShapeType="1"/>
            </p:cNvSpPr>
            <p:nvPr userDrawn="1"/>
          </p:nvSpPr>
          <p:spPr bwMode="gray">
            <a:xfrm>
              <a:off x="0" y="319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Line 64"/>
            <p:cNvSpPr>
              <a:spLocks noChangeShapeType="1"/>
            </p:cNvSpPr>
            <p:nvPr userDrawn="1"/>
          </p:nvSpPr>
          <p:spPr bwMode="gray">
            <a:xfrm>
              <a:off x="0" y="316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65"/>
            <p:cNvSpPr>
              <a:spLocks noChangeShapeType="1"/>
            </p:cNvSpPr>
            <p:nvPr userDrawn="1"/>
          </p:nvSpPr>
          <p:spPr bwMode="gray">
            <a:xfrm>
              <a:off x="0" y="314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Line 66"/>
            <p:cNvSpPr>
              <a:spLocks noChangeShapeType="1"/>
            </p:cNvSpPr>
            <p:nvPr userDrawn="1"/>
          </p:nvSpPr>
          <p:spPr bwMode="gray">
            <a:xfrm>
              <a:off x="0" y="311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Line 67"/>
            <p:cNvSpPr>
              <a:spLocks noChangeShapeType="1"/>
            </p:cNvSpPr>
            <p:nvPr userDrawn="1"/>
          </p:nvSpPr>
          <p:spPr bwMode="gray">
            <a:xfrm>
              <a:off x="0" y="309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68"/>
            <p:cNvSpPr>
              <a:spLocks noChangeShapeType="1"/>
            </p:cNvSpPr>
            <p:nvPr userDrawn="1"/>
          </p:nvSpPr>
          <p:spPr bwMode="gray">
            <a:xfrm>
              <a:off x="0" y="307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69"/>
            <p:cNvSpPr>
              <a:spLocks noChangeShapeType="1"/>
            </p:cNvSpPr>
            <p:nvPr userDrawn="1"/>
          </p:nvSpPr>
          <p:spPr bwMode="gray">
            <a:xfrm>
              <a:off x="0" y="304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Line 70"/>
            <p:cNvSpPr>
              <a:spLocks noChangeShapeType="1"/>
            </p:cNvSpPr>
            <p:nvPr userDrawn="1"/>
          </p:nvSpPr>
          <p:spPr bwMode="gray">
            <a:xfrm>
              <a:off x="0" y="302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Line 71"/>
            <p:cNvSpPr>
              <a:spLocks noChangeShapeType="1"/>
            </p:cNvSpPr>
            <p:nvPr userDrawn="1"/>
          </p:nvSpPr>
          <p:spPr bwMode="gray">
            <a:xfrm>
              <a:off x="0" y="299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Line 72"/>
            <p:cNvSpPr>
              <a:spLocks noChangeShapeType="1"/>
            </p:cNvSpPr>
            <p:nvPr userDrawn="1"/>
          </p:nvSpPr>
          <p:spPr bwMode="gray">
            <a:xfrm>
              <a:off x="0" y="297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73"/>
            <p:cNvSpPr>
              <a:spLocks noChangeShapeType="1"/>
            </p:cNvSpPr>
            <p:nvPr userDrawn="1"/>
          </p:nvSpPr>
          <p:spPr bwMode="gray">
            <a:xfrm>
              <a:off x="0" y="295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74"/>
            <p:cNvSpPr>
              <a:spLocks noChangeShapeType="1"/>
            </p:cNvSpPr>
            <p:nvPr userDrawn="1"/>
          </p:nvSpPr>
          <p:spPr bwMode="gray">
            <a:xfrm>
              <a:off x="0" y="292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Line 75"/>
            <p:cNvSpPr>
              <a:spLocks noChangeShapeType="1"/>
            </p:cNvSpPr>
            <p:nvPr userDrawn="1"/>
          </p:nvSpPr>
          <p:spPr bwMode="gray">
            <a:xfrm>
              <a:off x="0" y="290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Line 76"/>
            <p:cNvSpPr>
              <a:spLocks noChangeShapeType="1"/>
            </p:cNvSpPr>
            <p:nvPr userDrawn="1"/>
          </p:nvSpPr>
          <p:spPr bwMode="gray">
            <a:xfrm>
              <a:off x="0" y="287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77"/>
            <p:cNvSpPr>
              <a:spLocks noChangeShapeType="1"/>
            </p:cNvSpPr>
            <p:nvPr userDrawn="1"/>
          </p:nvSpPr>
          <p:spPr bwMode="gray">
            <a:xfrm>
              <a:off x="0" y="285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Line 78"/>
            <p:cNvSpPr>
              <a:spLocks noChangeShapeType="1"/>
            </p:cNvSpPr>
            <p:nvPr userDrawn="1"/>
          </p:nvSpPr>
          <p:spPr bwMode="gray">
            <a:xfrm>
              <a:off x="0" y="283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Line 79"/>
            <p:cNvSpPr>
              <a:spLocks noChangeShapeType="1"/>
            </p:cNvSpPr>
            <p:nvPr userDrawn="1"/>
          </p:nvSpPr>
          <p:spPr bwMode="gray">
            <a:xfrm>
              <a:off x="0" y="280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Line 80"/>
            <p:cNvSpPr>
              <a:spLocks noChangeShapeType="1"/>
            </p:cNvSpPr>
            <p:nvPr userDrawn="1"/>
          </p:nvSpPr>
          <p:spPr bwMode="gray">
            <a:xfrm>
              <a:off x="0" y="278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Line 81"/>
            <p:cNvSpPr>
              <a:spLocks noChangeShapeType="1"/>
            </p:cNvSpPr>
            <p:nvPr userDrawn="1"/>
          </p:nvSpPr>
          <p:spPr bwMode="gray">
            <a:xfrm>
              <a:off x="0" y="275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Line 82"/>
            <p:cNvSpPr>
              <a:spLocks noChangeShapeType="1"/>
            </p:cNvSpPr>
            <p:nvPr userDrawn="1"/>
          </p:nvSpPr>
          <p:spPr bwMode="gray">
            <a:xfrm>
              <a:off x="0" y="273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Line 83"/>
            <p:cNvSpPr>
              <a:spLocks noChangeShapeType="1"/>
            </p:cNvSpPr>
            <p:nvPr userDrawn="1"/>
          </p:nvSpPr>
          <p:spPr bwMode="gray">
            <a:xfrm>
              <a:off x="0" y="271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Line 84"/>
            <p:cNvSpPr>
              <a:spLocks noChangeShapeType="1"/>
            </p:cNvSpPr>
            <p:nvPr userDrawn="1"/>
          </p:nvSpPr>
          <p:spPr bwMode="gray">
            <a:xfrm>
              <a:off x="0" y="268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Line 85"/>
            <p:cNvSpPr>
              <a:spLocks noChangeShapeType="1"/>
            </p:cNvSpPr>
            <p:nvPr userDrawn="1"/>
          </p:nvSpPr>
          <p:spPr bwMode="gray">
            <a:xfrm>
              <a:off x="0" y="266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8" name="Line 86"/>
            <p:cNvSpPr>
              <a:spLocks noChangeShapeType="1"/>
            </p:cNvSpPr>
            <p:nvPr userDrawn="1"/>
          </p:nvSpPr>
          <p:spPr bwMode="gray">
            <a:xfrm>
              <a:off x="0" y="263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9" name="Line 87"/>
            <p:cNvSpPr>
              <a:spLocks noChangeShapeType="1"/>
            </p:cNvSpPr>
            <p:nvPr userDrawn="1"/>
          </p:nvSpPr>
          <p:spPr bwMode="gray">
            <a:xfrm>
              <a:off x="0" y="261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0" name="Line 88"/>
            <p:cNvSpPr>
              <a:spLocks noChangeShapeType="1"/>
            </p:cNvSpPr>
            <p:nvPr userDrawn="1"/>
          </p:nvSpPr>
          <p:spPr bwMode="gray">
            <a:xfrm>
              <a:off x="0" y="259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1" name="Line 89"/>
            <p:cNvSpPr>
              <a:spLocks noChangeShapeType="1"/>
            </p:cNvSpPr>
            <p:nvPr userDrawn="1"/>
          </p:nvSpPr>
          <p:spPr bwMode="gray">
            <a:xfrm>
              <a:off x="0" y="256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2" name="Line 90"/>
            <p:cNvSpPr>
              <a:spLocks noChangeShapeType="1"/>
            </p:cNvSpPr>
            <p:nvPr userDrawn="1"/>
          </p:nvSpPr>
          <p:spPr bwMode="gray">
            <a:xfrm>
              <a:off x="0" y="254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Line 91"/>
            <p:cNvSpPr>
              <a:spLocks noChangeShapeType="1"/>
            </p:cNvSpPr>
            <p:nvPr userDrawn="1"/>
          </p:nvSpPr>
          <p:spPr bwMode="gray">
            <a:xfrm>
              <a:off x="0" y="251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4" name="Line 92"/>
            <p:cNvSpPr>
              <a:spLocks noChangeShapeType="1"/>
            </p:cNvSpPr>
            <p:nvPr userDrawn="1"/>
          </p:nvSpPr>
          <p:spPr bwMode="gray">
            <a:xfrm>
              <a:off x="0" y="249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5" name="Line 93"/>
            <p:cNvSpPr>
              <a:spLocks noChangeShapeType="1"/>
            </p:cNvSpPr>
            <p:nvPr userDrawn="1"/>
          </p:nvSpPr>
          <p:spPr bwMode="gray">
            <a:xfrm>
              <a:off x="0" y="247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6" name="Line 94"/>
            <p:cNvSpPr>
              <a:spLocks noChangeShapeType="1"/>
            </p:cNvSpPr>
            <p:nvPr userDrawn="1"/>
          </p:nvSpPr>
          <p:spPr bwMode="gray">
            <a:xfrm>
              <a:off x="0" y="244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7" name="Line 95"/>
            <p:cNvSpPr>
              <a:spLocks noChangeShapeType="1"/>
            </p:cNvSpPr>
            <p:nvPr userDrawn="1"/>
          </p:nvSpPr>
          <p:spPr bwMode="gray">
            <a:xfrm>
              <a:off x="0" y="242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8" name="Line 96"/>
            <p:cNvSpPr>
              <a:spLocks noChangeShapeType="1"/>
            </p:cNvSpPr>
            <p:nvPr userDrawn="1"/>
          </p:nvSpPr>
          <p:spPr bwMode="gray">
            <a:xfrm>
              <a:off x="0" y="239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86" name="Group 174"/>
          <p:cNvGrpSpPr>
            <a:grpSpLocks/>
          </p:cNvGrpSpPr>
          <p:nvPr/>
        </p:nvGrpSpPr>
        <p:grpSpPr bwMode="auto">
          <a:xfrm>
            <a:off x="0" y="3759200"/>
            <a:ext cx="9131300" cy="787400"/>
            <a:chOff x="0" y="2376"/>
            <a:chExt cx="5752" cy="496"/>
          </a:xfrm>
        </p:grpSpPr>
        <p:grpSp>
          <p:nvGrpSpPr>
            <p:cNvPr id="13475" name="Group 163"/>
            <p:cNvGrpSpPr>
              <a:grpSpLocks/>
            </p:cNvGrpSpPr>
            <p:nvPr userDrawn="1"/>
          </p:nvGrpSpPr>
          <p:grpSpPr bwMode="auto">
            <a:xfrm>
              <a:off x="0" y="2376"/>
              <a:ext cx="2832" cy="496"/>
              <a:chOff x="0" y="2376"/>
              <a:chExt cx="2832" cy="496"/>
            </a:xfrm>
          </p:grpSpPr>
          <p:sp>
            <p:nvSpPr>
              <p:cNvPr id="13466" name="Line 154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7" name="Line 155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8" name="Line 156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3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69" name="Line 157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0" cy="3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0" name="Line 158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2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1" name="Line 159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18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2" name="Line 160"/>
              <p:cNvSpPr>
                <a:spLocks noChangeShapeType="1"/>
              </p:cNvSpPr>
              <p:nvPr userDrawn="1"/>
            </p:nvSpPr>
            <p:spPr bwMode="gray">
              <a:xfrm flipV="1">
                <a:off x="0" y="2392"/>
                <a:ext cx="2808" cy="1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3" name="Line 161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4" name="Line 162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32" cy="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76" name="Group 164"/>
            <p:cNvGrpSpPr>
              <a:grpSpLocks/>
            </p:cNvGrpSpPr>
            <p:nvPr userDrawn="1"/>
          </p:nvGrpSpPr>
          <p:grpSpPr bwMode="auto">
            <a:xfrm flipH="1">
              <a:off x="2920" y="2376"/>
              <a:ext cx="2832" cy="496"/>
              <a:chOff x="0" y="2376"/>
              <a:chExt cx="2832" cy="496"/>
            </a:xfrm>
          </p:grpSpPr>
          <p:sp>
            <p:nvSpPr>
              <p:cNvPr id="13477" name="Line 165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8" name="Line 166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79" name="Line 167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3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0" name="Line 168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0" cy="3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1" name="Line 169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2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2" name="Line 170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18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3" name="Line 171"/>
              <p:cNvSpPr>
                <a:spLocks noChangeShapeType="1"/>
              </p:cNvSpPr>
              <p:nvPr userDrawn="1"/>
            </p:nvSpPr>
            <p:spPr bwMode="gray">
              <a:xfrm flipV="1">
                <a:off x="0" y="2392"/>
                <a:ext cx="2808" cy="1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4" name="Line 172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85" name="Line 173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32" cy="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10" name="Group 98"/>
          <p:cNvGrpSpPr>
            <a:grpSpLocks/>
          </p:cNvGrpSpPr>
          <p:nvPr/>
        </p:nvGrpSpPr>
        <p:grpSpPr bwMode="auto">
          <a:xfrm>
            <a:off x="0" y="3771900"/>
            <a:ext cx="9144000" cy="3048000"/>
            <a:chOff x="0" y="2400"/>
            <a:chExt cx="5760" cy="1920"/>
          </a:xfrm>
        </p:grpSpPr>
        <p:sp>
          <p:nvSpPr>
            <p:cNvPr id="13411" name="Line 99"/>
            <p:cNvSpPr>
              <a:spLocks noChangeShapeType="1"/>
            </p:cNvSpPr>
            <p:nvPr userDrawn="1"/>
          </p:nvSpPr>
          <p:spPr bwMode="gray">
            <a:xfrm>
              <a:off x="2880" y="2400"/>
              <a:ext cx="1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2" name="Line 100"/>
            <p:cNvSpPr>
              <a:spLocks noChangeShapeType="1"/>
            </p:cNvSpPr>
            <p:nvPr userDrawn="1"/>
          </p:nvSpPr>
          <p:spPr bwMode="gray">
            <a:xfrm rot="21591021" flipV="1">
              <a:off x="2360" y="2400"/>
              <a:ext cx="528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Line 101"/>
            <p:cNvSpPr>
              <a:spLocks noChangeShapeType="1"/>
            </p:cNvSpPr>
            <p:nvPr userDrawn="1"/>
          </p:nvSpPr>
          <p:spPr bwMode="gray">
            <a:xfrm flipH="1">
              <a:off x="1776" y="2400"/>
              <a:ext cx="1056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4" name="Line 102"/>
            <p:cNvSpPr>
              <a:spLocks noChangeShapeType="1"/>
            </p:cNvSpPr>
            <p:nvPr userDrawn="1"/>
          </p:nvSpPr>
          <p:spPr bwMode="gray">
            <a:xfrm flipH="1">
              <a:off x="1152" y="2400"/>
              <a:ext cx="1632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Line 103"/>
            <p:cNvSpPr>
              <a:spLocks noChangeShapeType="1"/>
            </p:cNvSpPr>
            <p:nvPr userDrawn="1"/>
          </p:nvSpPr>
          <p:spPr bwMode="gray">
            <a:xfrm flipH="1">
              <a:off x="480" y="2400"/>
              <a:ext cx="230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Line 104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8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7" name="Line 105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Line 106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9" name="Line 107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Line 108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1" name="Line 109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81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2" name="Line 110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72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Line 111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62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4" name="Line 112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5" name="Line 113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83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6" name="Line 114"/>
            <p:cNvSpPr>
              <a:spLocks noChangeShapeType="1"/>
            </p:cNvSpPr>
            <p:nvPr userDrawn="1"/>
          </p:nvSpPr>
          <p:spPr bwMode="gray">
            <a:xfrm>
              <a:off x="2880" y="2400"/>
              <a:ext cx="768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Line 115"/>
            <p:cNvSpPr>
              <a:spLocks noChangeShapeType="1"/>
            </p:cNvSpPr>
            <p:nvPr userDrawn="1"/>
          </p:nvSpPr>
          <p:spPr bwMode="gray">
            <a:xfrm>
              <a:off x="2928" y="2400"/>
              <a:ext cx="13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8" name="Line 116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1920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9" name="Line 117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25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0" name="Line 118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2784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1" name="Line 119"/>
            <p:cNvSpPr>
              <a:spLocks noChangeShapeType="1"/>
            </p:cNvSpPr>
            <p:nvPr userDrawn="1"/>
          </p:nvSpPr>
          <p:spPr bwMode="gray">
            <a:xfrm>
              <a:off x="3024" y="2400"/>
              <a:ext cx="2736" cy="13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2" name="Line 120"/>
            <p:cNvSpPr>
              <a:spLocks noChangeShapeType="1"/>
            </p:cNvSpPr>
            <p:nvPr userDrawn="1"/>
          </p:nvSpPr>
          <p:spPr bwMode="gray">
            <a:xfrm>
              <a:off x="3024" y="2400"/>
              <a:ext cx="27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3" name="Line 121"/>
            <p:cNvSpPr>
              <a:spLocks noChangeShapeType="1"/>
            </p:cNvSpPr>
            <p:nvPr userDrawn="1"/>
          </p:nvSpPr>
          <p:spPr bwMode="gray">
            <a:xfrm>
              <a:off x="3072" y="2400"/>
              <a:ext cx="2688" cy="10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4" name="Line 122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Line 123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6" name="Line 124"/>
            <p:cNvSpPr>
              <a:spLocks noChangeShapeType="1"/>
            </p:cNvSpPr>
            <p:nvPr userDrawn="1"/>
          </p:nvSpPr>
          <p:spPr bwMode="gray">
            <a:xfrm>
              <a:off x="3168" y="2400"/>
              <a:ext cx="2592" cy="72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7" name="Line 125"/>
            <p:cNvSpPr>
              <a:spLocks noChangeShapeType="1"/>
            </p:cNvSpPr>
            <p:nvPr userDrawn="1"/>
          </p:nvSpPr>
          <p:spPr bwMode="gray">
            <a:xfrm>
              <a:off x="3216" y="2400"/>
              <a:ext cx="2544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8" name="Line 126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23" name="AutoShape 211"/>
          <p:cNvSpPr>
            <a:spLocks noChangeArrowheads="1"/>
          </p:cNvSpPr>
          <p:nvPr/>
        </p:nvSpPr>
        <p:spPr bwMode="gray">
          <a:xfrm rot="-845168">
            <a:off x="1676400" y="3375025"/>
            <a:ext cx="5991225" cy="2282825"/>
          </a:xfrm>
          <a:custGeom>
            <a:avLst/>
            <a:gdLst>
              <a:gd name="G0" fmla="+- 663 0 0"/>
              <a:gd name="G1" fmla="+- 21600 0 663"/>
              <a:gd name="G2" fmla="+- 21600 0 66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3" y="10800"/>
                </a:moveTo>
                <a:cubicBezTo>
                  <a:pt x="663" y="16399"/>
                  <a:pt x="5201" y="20937"/>
                  <a:pt x="10800" y="20937"/>
                </a:cubicBezTo>
                <a:cubicBezTo>
                  <a:pt x="16399" y="20937"/>
                  <a:pt x="20937" y="16399"/>
                  <a:pt x="20937" y="10800"/>
                </a:cubicBezTo>
                <a:cubicBezTo>
                  <a:pt x="20937" y="5201"/>
                  <a:pt x="16399" y="663"/>
                  <a:pt x="10800" y="663"/>
                </a:cubicBezTo>
                <a:cubicBezTo>
                  <a:pt x="5201" y="663"/>
                  <a:pt x="663" y="5201"/>
                  <a:pt x="663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8900000" scaled="1"/>
          </a:gradFill>
          <a:ln w="1905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487" name="Group 175"/>
          <p:cNvGrpSpPr>
            <a:grpSpLocks/>
          </p:cNvGrpSpPr>
          <p:nvPr/>
        </p:nvGrpSpPr>
        <p:grpSpPr bwMode="auto">
          <a:xfrm>
            <a:off x="1001713" y="4203700"/>
            <a:ext cx="2057400" cy="2057400"/>
            <a:chOff x="1161" y="1708"/>
            <a:chExt cx="948" cy="948"/>
          </a:xfrm>
        </p:grpSpPr>
        <p:sp>
          <p:nvSpPr>
            <p:cNvPr id="13488" name="Oval 176"/>
            <p:cNvSpPr>
              <a:spLocks noChangeArrowheads="1"/>
            </p:cNvSpPr>
            <p:nvPr userDrawn="1"/>
          </p:nvSpPr>
          <p:spPr bwMode="gray">
            <a:xfrm>
              <a:off x="1161" y="1708"/>
              <a:ext cx="948" cy="94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89" name="Oval 177"/>
            <p:cNvSpPr>
              <a:spLocks noChangeArrowheads="1"/>
            </p:cNvSpPr>
            <p:nvPr userDrawn="1"/>
          </p:nvSpPr>
          <p:spPr bwMode="gray">
            <a:xfrm>
              <a:off x="1422" y="2013"/>
              <a:ext cx="525" cy="5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0" name="Oval 178"/>
            <p:cNvSpPr>
              <a:spLocks noChangeArrowheads="1"/>
            </p:cNvSpPr>
            <p:nvPr userDrawn="1"/>
          </p:nvSpPr>
          <p:spPr bwMode="gray">
            <a:xfrm rot="-2566439">
              <a:off x="1240" y="1855"/>
              <a:ext cx="399" cy="2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18" name="Group 206"/>
          <p:cNvGrpSpPr>
            <a:grpSpLocks/>
          </p:cNvGrpSpPr>
          <p:nvPr/>
        </p:nvGrpSpPr>
        <p:grpSpPr bwMode="auto">
          <a:xfrm>
            <a:off x="3343275" y="2127250"/>
            <a:ext cx="2439988" cy="2439988"/>
            <a:chOff x="2106" y="1460"/>
            <a:chExt cx="1537" cy="1537"/>
          </a:xfrm>
        </p:grpSpPr>
        <p:sp>
          <p:nvSpPr>
            <p:cNvPr id="13492" name="Oval 180"/>
            <p:cNvSpPr>
              <a:spLocks noChangeArrowheads="1"/>
            </p:cNvSpPr>
            <p:nvPr userDrawn="1"/>
          </p:nvSpPr>
          <p:spPr bwMode="gray">
            <a:xfrm>
              <a:off x="2106" y="1460"/>
              <a:ext cx="1537" cy="153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3" name="Oval 181"/>
            <p:cNvSpPr>
              <a:spLocks noChangeArrowheads="1"/>
            </p:cNvSpPr>
            <p:nvPr userDrawn="1"/>
          </p:nvSpPr>
          <p:spPr bwMode="gray">
            <a:xfrm>
              <a:off x="2530" y="1954"/>
              <a:ext cx="849" cy="85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94" name="Oval 182"/>
            <p:cNvSpPr>
              <a:spLocks noChangeArrowheads="1"/>
            </p:cNvSpPr>
            <p:nvPr userDrawn="1"/>
          </p:nvSpPr>
          <p:spPr bwMode="gray">
            <a:xfrm rot="-2566439">
              <a:off x="2236" y="1697"/>
              <a:ext cx="646" cy="3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1" name="Group 209"/>
          <p:cNvGrpSpPr>
            <a:grpSpLocks/>
          </p:cNvGrpSpPr>
          <p:nvPr/>
        </p:nvGrpSpPr>
        <p:grpSpPr bwMode="auto">
          <a:xfrm>
            <a:off x="6607175" y="3386138"/>
            <a:ext cx="1693863" cy="1693862"/>
            <a:chOff x="4066" y="2429"/>
            <a:chExt cx="1067" cy="1067"/>
          </a:xfrm>
        </p:grpSpPr>
        <p:sp>
          <p:nvSpPr>
            <p:cNvPr id="13504" name="Oval 192"/>
            <p:cNvSpPr>
              <a:spLocks noChangeArrowheads="1"/>
            </p:cNvSpPr>
            <p:nvPr userDrawn="1"/>
          </p:nvSpPr>
          <p:spPr bwMode="gray">
            <a:xfrm>
              <a:off x="4066" y="2429"/>
              <a:ext cx="1067" cy="106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5" name="Oval 193"/>
            <p:cNvSpPr>
              <a:spLocks noChangeArrowheads="1"/>
            </p:cNvSpPr>
            <p:nvPr userDrawn="1"/>
          </p:nvSpPr>
          <p:spPr bwMode="gray">
            <a:xfrm>
              <a:off x="4360" y="2772"/>
              <a:ext cx="591" cy="5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06" name="Oval 194"/>
            <p:cNvSpPr>
              <a:spLocks noChangeArrowheads="1"/>
            </p:cNvSpPr>
            <p:nvPr userDrawn="1"/>
          </p:nvSpPr>
          <p:spPr bwMode="gray">
            <a:xfrm rot="-2566439">
              <a:off x="4155" y="2595"/>
              <a:ext cx="450" cy="24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B9203-22A8-4DF3-851A-72C4E9F64B2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DA636-B4CC-4198-8903-A44585E1AFD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3025" y="65532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172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B6B3B9-7B98-4B19-AC7A-C0D1983CDDD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5532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172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DFC4E9A3-1D9D-42EC-ADFC-33E5C65818C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076700"/>
            <a:ext cx="9144000" cy="280828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0"/>
          <a:ext cx="9144000" cy="2641600"/>
        </p:xfrm>
        <a:graphic>
          <a:graphicData uri="http://schemas.openxmlformats.org/presentationml/2006/ole">
            <p:oleObj spid="_x0000_s106498" name="Image" r:id="rId4" imgW="7428571" imgH="2146032" progId="">
              <p:embed/>
            </p:oleObj>
          </a:graphicData>
        </a:graphic>
      </p:graphicFrame>
      <p:pic>
        <p:nvPicPr>
          <p:cNvPr id="4" name="Picture 2" descr="C:\Users\Jowin\Desktop\第四届自强之星评选\横杠副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85750" y="1392238"/>
            <a:ext cx="96440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owin\Desktop\第四届自强之星评选\白色.png"/>
          <p:cNvPicPr>
            <a:picLocks noChangeAspect="1" noChangeArrowheads="1"/>
          </p:cNvPicPr>
          <p:nvPr userDrawn="1"/>
        </p:nvPicPr>
        <p:blipFill>
          <a:blip r:embed="rId6">
            <a:lum bright="40000" contrast="40000"/>
          </a:blip>
          <a:srcRect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Jowin\Desktop\第四届自强之星评选\白标题-1副本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-142875" y="0"/>
            <a:ext cx="95011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Jowin\Desktop\第四届自强之星评选\照片 043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6643688" y="2390775"/>
            <a:ext cx="2357437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D6A4-4B71-4648-83AE-5FB7184A0C35}" type="datetimeFigureOut">
              <a:rPr lang="zh-CN" altLang="en-US"/>
              <a:pPr>
                <a:defRPr/>
              </a:pPr>
              <a:t>2013/10/1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153C-4BC4-4AE6-9365-DDFB84C03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5C571-AF88-4E3F-8D0C-9CAAE768A95D}" type="datetimeFigureOut">
              <a:rPr lang="zh-CN" altLang="en-US"/>
              <a:pPr>
                <a:defRPr/>
              </a:pPr>
              <a:t>2013/10/1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463D3-03E6-47E7-8CCC-0587FEC87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076700"/>
            <a:ext cx="9144000" cy="280828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0"/>
          <a:ext cx="9144000" cy="2641600"/>
        </p:xfrm>
        <a:graphic>
          <a:graphicData uri="http://schemas.openxmlformats.org/presentationml/2006/ole">
            <p:oleObj spid="_x0000_s107522" name="Image" r:id="rId4" imgW="7428571" imgH="2146032" progId="">
              <p:embed/>
            </p:oleObj>
          </a:graphicData>
        </a:graphic>
      </p:graphicFrame>
      <p:pic>
        <p:nvPicPr>
          <p:cNvPr id="4" name="Picture 2" descr="C:\Users\Jowin\Desktop\第四届自强之星评选\横杠副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-285750" y="1392238"/>
            <a:ext cx="96440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owin\Desktop\第四届自强之星评选\白色.png"/>
          <p:cNvPicPr>
            <a:picLocks noChangeAspect="1" noChangeArrowheads="1"/>
          </p:cNvPicPr>
          <p:nvPr userDrawn="1"/>
        </p:nvPicPr>
        <p:blipFill>
          <a:blip r:embed="rId6">
            <a:lum bright="40000" contrast="40000"/>
          </a:blip>
          <a:srcRect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Jowin\Desktop\第四届自强之星评选\白标题-1副本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-142875" y="0"/>
            <a:ext cx="95011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 userDrawn="1"/>
        </p:nvCxnSpPr>
        <p:spPr>
          <a:xfrm rot="16200000" flipH="1">
            <a:off x="-177951" y="3808809"/>
            <a:ext cx="2214576" cy="135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Jowin\Desktop\第四届自强之星评选\照片 043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6643688" y="2390775"/>
            <a:ext cx="2357437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 userDrawn="1"/>
        </p:nvSpPr>
        <p:spPr>
          <a:xfrm>
            <a:off x="142844" y="2357430"/>
            <a:ext cx="1615120" cy="5590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0" name="圆角矩形 9"/>
          <p:cNvSpPr/>
          <p:nvPr userDrawn="1"/>
        </p:nvSpPr>
        <p:spPr>
          <a:xfrm>
            <a:off x="142844" y="3214686"/>
            <a:ext cx="1615120" cy="5590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1" name="圆角矩形 10"/>
          <p:cNvSpPr/>
          <p:nvPr userDrawn="1"/>
        </p:nvSpPr>
        <p:spPr>
          <a:xfrm>
            <a:off x="142844" y="4071942"/>
            <a:ext cx="1615120" cy="5590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2" name="圆角矩形 11"/>
          <p:cNvSpPr/>
          <p:nvPr userDrawn="1"/>
        </p:nvSpPr>
        <p:spPr>
          <a:xfrm>
            <a:off x="142844" y="4929198"/>
            <a:ext cx="1615120" cy="55908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6B22-77A5-4FB4-8D55-A8D10963E373}" type="datetimeFigureOut">
              <a:rPr lang="zh-CN" altLang="en-US"/>
              <a:pPr>
                <a:defRPr/>
              </a:pPr>
              <a:t>2013/10/1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B4AF6-C3F5-4801-B215-2F994BD5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AB43-64CE-4260-9E83-5AEF54D97818}" type="datetimeFigureOut">
              <a:rPr lang="zh-CN" altLang="en-US"/>
              <a:pPr>
                <a:defRPr/>
              </a:pPr>
              <a:t>2013/10/1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1890E-F522-412F-89F7-6CD6F0D45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DA9FA-7ACC-4A2D-B767-5187CE959F1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4E2D1-6F2E-4A7B-A477-C07D9A41872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9D027-4834-429C-B7B4-F1B803F4B9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D212-6B48-45C9-A72A-52644204B7F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F9E9-8F0B-4D36-A60C-BC78BFECB9E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1859C-7F23-4907-9F55-ECAAEDDC904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4B9D2-E903-4A05-9611-888B106D7B4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B685D-29E5-4D2E-B294-A9FE488194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5" name="Picture 277" descr="spac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5438775"/>
            <a:ext cx="9144000" cy="1419225"/>
          </a:xfrm>
          <a:prstGeom prst="rect">
            <a:avLst/>
          </a:prstGeom>
          <a:noFill/>
        </p:spPr>
      </p:pic>
      <p:sp>
        <p:nvSpPr>
          <p:cNvPr id="12444" name="Rectangle 156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45" name="Oval 157"/>
          <p:cNvSpPr>
            <a:spLocks noChangeArrowheads="1"/>
          </p:cNvSpPr>
          <p:nvPr/>
        </p:nvSpPr>
        <p:spPr bwMode="gray">
          <a:xfrm>
            <a:off x="25400" y="76200"/>
            <a:ext cx="8534400" cy="13589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3025" y="65532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Gulim" pitchFamily="34" charset="-127"/>
              </a:defRPr>
            </a:lvl1pPr>
          </a:lstStyle>
          <a:p>
            <a:r>
              <a:rPr lang="en-US" altLang="ko-KR"/>
              <a:t>Your site here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172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+mn-lt"/>
                <a:ea typeface="Gulim" pitchFamily="34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fld id="{A0E9469C-33CC-49F6-8C01-503DA8529DD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512" name="Rectangle 224"/>
          <p:cNvSpPr>
            <a:spLocks noChangeArrowheads="1"/>
          </p:cNvSpPr>
          <p:nvPr/>
        </p:nvSpPr>
        <p:spPr bwMode="gray">
          <a:xfrm>
            <a:off x="0" y="901700"/>
            <a:ext cx="9144000" cy="535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552" name="AutoShape 264"/>
          <p:cNvSpPr>
            <a:spLocks noChangeArrowheads="1"/>
          </p:cNvSpPr>
          <p:nvPr/>
        </p:nvSpPr>
        <p:spPr bwMode="gray">
          <a:xfrm rot="19725732" flipH="1">
            <a:off x="7740650" y="234950"/>
            <a:ext cx="1730375" cy="760413"/>
          </a:xfrm>
          <a:custGeom>
            <a:avLst/>
            <a:gdLst>
              <a:gd name="G0" fmla="+- 8517 0 0"/>
              <a:gd name="G1" fmla="+- -8693954 0 0"/>
              <a:gd name="G2" fmla="+- 0 0 -8693954"/>
              <a:gd name="T0" fmla="*/ 0 256 1"/>
              <a:gd name="T1" fmla="*/ 180 256 1"/>
              <a:gd name="G3" fmla="+- -8693954 T0 T1"/>
              <a:gd name="T2" fmla="*/ 0 256 1"/>
              <a:gd name="T3" fmla="*/ 90 256 1"/>
              <a:gd name="G4" fmla="+- -8693954 T2 T3"/>
              <a:gd name="G5" fmla="*/ G4 2 1"/>
              <a:gd name="T4" fmla="*/ 90 256 1"/>
              <a:gd name="T5" fmla="*/ 0 256 1"/>
              <a:gd name="G6" fmla="+- -8693954 T4 T5"/>
              <a:gd name="G7" fmla="*/ G6 2 1"/>
              <a:gd name="G8" fmla="abs -869395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517"/>
              <a:gd name="G18" fmla="*/ 8517 1 2"/>
              <a:gd name="G19" fmla="+- G18 5400 0"/>
              <a:gd name="G20" fmla="cos G19 -8693954"/>
              <a:gd name="G21" fmla="sin G19 -8693954"/>
              <a:gd name="G22" fmla="+- G20 10800 0"/>
              <a:gd name="G23" fmla="+- G21 10800 0"/>
              <a:gd name="G24" fmla="+- 10800 0 G20"/>
              <a:gd name="G25" fmla="+- 8517 10800 0"/>
              <a:gd name="G26" fmla="?: G9 G17 G25"/>
              <a:gd name="G27" fmla="?: G9 0 21600"/>
              <a:gd name="G28" fmla="cos 10800 -8693954"/>
              <a:gd name="G29" fmla="sin 10800 -8693954"/>
              <a:gd name="G30" fmla="sin 8517 -8693954"/>
              <a:gd name="G31" fmla="+- G28 10800 0"/>
              <a:gd name="G32" fmla="+- G29 10800 0"/>
              <a:gd name="G33" fmla="+- G30 10800 0"/>
              <a:gd name="G34" fmla="?: G4 0 G31"/>
              <a:gd name="G35" fmla="?: -8693954 G34 0"/>
              <a:gd name="G36" fmla="?: G6 G35 G31"/>
              <a:gd name="G37" fmla="+- 21600 0 G36"/>
              <a:gd name="G38" fmla="?: G4 0 G33"/>
              <a:gd name="G39" fmla="?: -869395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254 w 21600"/>
              <a:gd name="T15" fmla="*/ 3696 h 21600"/>
              <a:gd name="T16" fmla="*/ 10800 w 21600"/>
              <a:gd name="T17" fmla="*/ 2283 h 21600"/>
              <a:gd name="T18" fmla="*/ 17346 w 21600"/>
              <a:gd name="T19" fmla="*/ 369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028" y="4536"/>
                </a:moveTo>
                <a:cubicBezTo>
                  <a:pt x="6601" y="3087"/>
                  <a:pt x="8661" y="2282"/>
                  <a:pt x="10800" y="2283"/>
                </a:cubicBezTo>
                <a:cubicBezTo>
                  <a:pt x="12938" y="2283"/>
                  <a:pt x="14998" y="3087"/>
                  <a:pt x="16571" y="4536"/>
                </a:cubicBezTo>
                <a:lnTo>
                  <a:pt x="18118" y="2857"/>
                </a:lnTo>
                <a:cubicBezTo>
                  <a:pt x="16124" y="1020"/>
                  <a:pt x="13511" y="-1"/>
                  <a:pt x="10799" y="0"/>
                </a:cubicBezTo>
                <a:cubicBezTo>
                  <a:pt x="8088" y="0"/>
                  <a:pt x="5475" y="1020"/>
                  <a:pt x="3481" y="285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60" name="Group 272"/>
          <p:cNvGrpSpPr>
            <a:grpSpLocks/>
          </p:cNvGrpSpPr>
          <p:nvPr/>
        </p:nvGrpSpPr>
        <p:grpSpPr bwMode="auto">
          <a:xfrm>
            <a:off x="8258175" y="120650"/>
            <a:ext cx="376238" cy="376238"/>
            <a:chOff x="5202" y="76"/>
            <a:chExt cx="237" cy="237"/>
          </a:xfrm>
        </p:grpSpPr>
        <p:sp>
          <p:nvSpPr>
            <p:cNvPr id="12541" name="Oval 253"/>
            <p:cNvSpPr>
              <a:spLocks noChangeArrowheads="1"/>
            </p:cNvSpPr>
            <p:nvPr userDrawn="1"/>
          </p:nvSpPr>
          <p:spPr bwMode="gray">
            <a:xfrm>
              <a:off x="5202" y="76"/>
              <a:ext cx="237" cy="23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2" name="Oval 254"/>
            <p:cNvSpPr>
              <a:spLocks noChangeArrowheads="1"/>
            </p:cNvSpPr>
            <p:nvPr userDrawn="1"/>
          </p:nvSpPr>
          <p:spPr bwMode="gray">
            <a:xfrm>
              <a:off x="5267" y="152"/>
              <a:ext cx="132" cy="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3" name="Oval 255"/>
            <p:cNvSpPr>
              <a:spLocks noChangeArrowheads="1"/>
            </p:cNvSpPr>
            <p:nvPr userDrawn="1"/>
          </p:nvSpPr>
          <p:spPr bwMode="gray">
            <a:xfrm rot="-2566439">
              <a:off x="5222" y="113"/>
              <a:ext cx="100" cy="5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54" name="Group 266"/>
          <p:cNvGrpSpPr>
            <a:grpSpLocks/>
          </p:cNvGrpSpPr>
          <p:nvPr/>
        </p:nvGrpSpPr>
        <p:grpSpPr bwMode="auto">
          <a:xfrm>
            <a:off x="7748588" y="566738"/>
            <a:ext cx="479425" cy="479425"/>
            <a:chOff x="4881" y="357"/>
            <a:chExt cx="302" cy="302"/>
          </a:xfrm>
        </p:grpSpPr>
        <p:sp>
          <p:nvSpPr>
            <p:cNvPr id="12549" name="Oval 261"/>
            <p:cNvSpPr>
              <a:spLocks noChangeArrowheads="1"/>
            </p:cNvSpPr>
            <p:nvPr userDrawn="1"/>
          </p:nvSpPr>
          <p:spPr bwMode="gray">
            <a:xfrm>
              <a:off x="4881" y="357"/>
              <a:ext cx="302" cy="30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50" name="Oval 262"/>
            <p:cNvSpPr>
              <a:spLocks noChangeArrowheads="1"/>
            </p:cNvSpPr>
            <p:nvPr userDrawn="1"/>
          </p:nvSpPr>
          <p:spPr bwMode="gray">
            <a:xfrm>
              <a:off x="4964" y="454"/>
              <a:ext cx="168" cy="16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51" name="Oval 263"/>
            <p:cNvSpPr>
              <a:spLocks noChangeArrowheads="1"/>
            </p:cNvSpPr>
            <p:nvPr userDrawn="1"/>
          </p:nvSpPr>
          <p:spPr bwMode="gray">
            <a:xfrm rot="-2566439">
              <a:off x="4906" y="404"/>
              <a:ext cx="128" cy="7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63" name="Group 275"/>
          <p:cNvGrpSpPr>
            <a:grpSpLocks/>
          </p:cNvGrpSpPr>
          <p:nvPr/>
        </p:nvGrpSpPr>
        <p:grpSpPr bwMode="auto">
          <a:xfrm>
            <a:off x="8882063" y="0"/>
            <a:ext cx="247650" cy="247650"/>
            <a:chOff x="5595" y="0"/>
            <a:chExt cx="156" cy="156"/>
          </a:xfrm>
        </p:grpSpPr>
        <p:sp>
          <p:nvSpPr>
            <p:cNvPr id="12545" name="Oval 257"/>
            <p:cNvSpPr>
              <a:spLocks noChangeArrowheads="1"/>
            </p:cNvSpPr>
            <p:nvPr userDrawn="1"/>
          </p:nvSpPr>
          <p:spPr bwMode="gray">
            <a:xfrm>
              <a:off x="5595" y="0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6" name="Oval 258"/>
            <p:cNvSpPr>
              <a:spLocks noChangeArrowheads="1"/>
            </p:cNvSpPr>
            <p:nvPr userDrawn="1"/>
          </p:nvSpPr>
          <p:spPr bwMode="gray">
            <a:xfrm>
              <a:off x="5638" y="50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47" name="Oval 259"/>
            <p:cNvSpPr>
              <a:spLocks noChangeArrowheads="1"/>
            </p:cNvSpPr>
            <p:nvPr userDrawn="1"/>
          </p:nvSpPr>
          <p:spPr bwMode="gray">
            <a:xfrm rot="-2566439">
              <a:off x="5608" y="24"/>
              <a:ext cx="66" cy="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539" name="Rectangle 251"/>
          <p:cNvSpPr>
            <a:spLocks noChangeArrowheads="1"/>
          </p:cNvSpPr>
          <p:nvPr/>
        </p:nvSpPr>
        <p:spPr bwMode="gray">
          <a:xfrm>
            <a:off x="0" y="876300"/>
            <a:ext cx="9144000" cy="63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en-US"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A0D546AA-E708-419B-98B9-7872DF812EF1}" type="datetimeFigureOut">
              <a:rPr lang="zh-CN" altLang="en-US"/>
              <a:pPr>
                <a:defRPr/>
              </a:pPr>
              <a:t>2013/10/1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281A1E4A-ED85-487C-869A-AA81C754E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1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4076700"/>
            <a:ext cx="9144000" cy="280828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2641600"/>
        </p:xfrm>
        <a:graphic>
          <a:graphicData uri="http://schemas.openxmlformats.org/presentationml/2006/ole">
            <p:oleObj spid="_x0000_s105474" name="Image" r:id="rId9" imgW="7428571" imgH="2146032" progId="">
              <p:embed/>
            </p:oleObj>
          </a:graphicData>
        </a:graphic>
      </p:graphicFrame>
      <p:pic>
        <p:nvPicPr>
          <p:cNvPr id="1032" name="Picture 2" descr="C:\Users\Jowin\Desktop\第四届自强之星评选\横杠副本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-285750" y="1392238"/>
            <a:ext cx="96440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3" descr="C:\Users\Jowin\Desktop\第四届自强之星评选\白色.png"/>
          <p:cNvPicPr>
            <a:picLocks noChangeAspect="1" noChangeArrowheads="1"/>
          </p:cNvPicPr>
          <p:nvPr userDrawn="1"/>
        </p:nvPicPr>
        <p:blipFill>
          <a:blip r:embed="rId11">
            <a:lum bright="40000" contrast="40000"/>
          </a:blip>
          <a:srcRect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" descr="C:\Users\Jowin\Desktop\第四届自强之星评选\白标题-1副本.p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-142875" y="0"/>
            <a:ext cx="950118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emf"/><Relationship Id="rId5" Type="http://schemas.openxmlformats.org/officeDocument/2006/relationships/image" Target="../media/image16.pn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104900"/>
            <a:ext cx="8153400" cy="784225"/>
          </a:xfrm>
        </p:spPr>
        <p:txBody>
          <a:bodyPr/>
          <a:lstStyle/>
          <a:p>
            <a:pPr>
              <a:defRPr/>
            </a:pPr>
            <a:r>
              <a:rPr lang="zh-CN" altLang="en-US" sz="4800" b="0" kern="1200" dirty="0" smtClean="0">
                <a:solidFill>
                  <a:srgbClr val="FFFFFF"/>
                </a:solidFill>
                <a:effectLst>
                  <a:glow rad="101600">
                    <a:srgbClr val="CAE0FC">
                      <a:satMod val="175000"/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文行楷" pitchFamily="2" charset="-122"/>
                <a:ea typeface="华文行楷" pitchFamily="2" charset="-122"/>
                <a:cs typeface="+mn-cs"/>
              </a:rPr>
              <a:t>研究生国家奖学金答辩</a:t>
            </a:r>
            <a:endParaRPr lang="en-US" altLang="zh-CN" sz="4800" b="0" kern="1200" dirty="0" smtClean="0">
              <a:solidFill>
                <a:srgbClr val="FFFFFF"/>
              </a:solidFill>
              <a:effectLst>
                <a:glow rad="101600">
                  <a:srgbClr val="CAE0FC">
                    <a:satMod val="175000"/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  <p:pic>
        <p:nvPicPr>
          <p:cNvPr id="2052" name="Picture 4" descr="C:\Users\Jowin\Desktop\第四届自强之星评选\IMG_5415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2900" y="4028588"/>
            <a:ext cx="3721099" cy="24484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84563" y="2794000"/>
            <a:ext cx="23574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dirty="0" smtClean="0">
                <a:solidFill>
                  <a:srgbClr val="FFFFFF"/>
                </a:solidFill>
                <a:effectLst>
                  <a:glow rad="101600">
                    <a:srgbClr val="CAE0FC">
                      <a:satMod val="175000"/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文行楷" pitchFamily="2" charset="-122"/>
                <a:ea typeface="华文行楷" pitchFamily="2" charset="-122"/>
              </a:rPr>
              <a:t>张德良</a:t>
            </a:r>
            <a:endParaRPr lang="zh-CN" altLang="en-US" sz="5400" dirty="0">
              <a:solidFill>
                <a:srgbClr val="FFFFFF"/>
              </a:solidFill>
              <a:effectLst>
                <a:glow rad="101600">
                  <a:srgbClr val="CAE0FC">
                    <a:satMod val="175000"/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343400" y="3987800"/>
            <a:ext cx="5156200" cy="2640013"/>
            <a:chOff x="4144134" y="4072543"/>
            <a:chExt cx="5252274" cy="2783781"/>
          </a:xfrm>
        </p:grpSpPr>
        <p:grpSp>
          <p:nvGrpSpPr>
            <p:cNvPr id="3" name="组合 13"/>
            <p:cNvGrpSpPr>
              <a:grpSpLocks/>
            </p:cNvGrpSpPr>
            <p:nvPr/>
          </p:nvGrpSpPr>
          <p:grpSpPr bwMode="auto">
            <a:xfrm>
              <a:off x="4144134" y="4072543"/>
              <a:ext cx="5226638" cy="2783781"/>
              <a:chOff x="3215588" y="3658627"/>
              <a:chExt cx="4965112" cy="235745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215588" y="3658627"/>
                <a:ext cx="4572064" cy="2357454"/>
              </a:xfrm>
              <a:prstGeom prst="roundRect">
                <a:avLst/>
              </a:prstGeom>
              <a:blipFill>
                <a:blip r:embed="rId5"/>
                <a:tile tx="0" ty="0" sx="100000" sy="100000" flip="none" algn="tl"/>
              </a:blipFill>
              <a:ln>
                <a:solidFill>
                  <a:srgbClr val="7030A0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800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92234" y="4512182"/>
                <a:ext cx="4356429" cy="31269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物理电子学</a:t>
                </a:r>
                <a:r>
                  <a:rPr lang="en-US" altLang="zh-CN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  </a:t>
                </a:r>
                <a:r>
                  <a:rPr lang="zh-CN" altLang="en-US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博一  中共党员</a:t>
                </a:r>
                <a:endParaRPr lang="en-US" altLang="zh-CN" b="1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12128" y="5399585"/>
                <a:ext cx="4668572" cy="31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导师：安琪老师  刘树彬老师</a:t>
                </a:r>
                <a:endParaRPr lang="zh-CN" altLang="en-US" b="1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98244" y="3841921"/>
                <a:ext cx="4141511" cy="577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物理学院  近代物理系  快电子实验室</a:t>
                </a:r>
                <a:endParaRPr lang="en-US" altLang="zh-CN" b="1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endParaRPr>
              </a:p>
              <a:p>
                <a:pPr>
                  <a:defRPr/>
                </a:pPr>
                <a:r>
                  <a:rPr lang="zh-CN" altLang="en-US" b="1" dirty="0" smtClean="0">
                    <a:effectLst>
                      <a:glow rad="101600">
                        <a:schemeClr val="accent1">
                          <a:satMod val="175000"/>
                          <a:alpha val="40000"/>
                        </a:schemeClr>
                      </a:glow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itchFamily="2" charset="-122"/>
                  </a:rPr>
                  <a:t>核探测与核电子学国家重点实验室</a:t>
                </a:r>
                <a:endParaRPr lang="en-US" altLang="zh-CN" sz="1800" b="1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464471" y="5587832"/>
              <a:ext cx="4931937" cy="369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家乡：云南 曲靖</a:t>
              </a:r>
              <a:endParaRPr lang="zh-CN" altLang="en-US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</p:grp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37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003300"/>
            <a:ext cx="8115300" cy="708025"/>
          </a:xfrm>
          <a:noFill/>
          <a:ln/>
        </p:spPr>
        <p:txBody>
          <a:bodyPr/>
          <a:lstStyle/>
          <a:p>
            <a:r>
              <a:rPr lang="en-US" altLang="ko-KR" sz="4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Thank You!</a:t>
            </a:r>
          </a:p>
        </p:txBody>
      </p:sp>
      <p:sp>
        <p:nvSpPr>
          <p:cNvPr id="4" name="矩形 3"/>
          <p:cNvSpPr/>
          <p:nvPr/>
        </p:nvSpPr>
        <p:spPr>
          <a:xfrm>
            <a:off x="3434918" y="290143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5400" dirty="0" smtClean="0">
                <a:solidFill>
                  <a:srgbClr val="FFFFFF"/>
                </a:solidFill>
                <a:effectLst>
                  <a:glow rad="101600">
                    <a:srgbClr val="CAE0FC">
                      <a:satMod val="175000"/>
                      <a:alpha val="40000"/>
                    </a:srgb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华文行楷" pitchFamily="2" charset="-122"/>
                <a:ea typeface="华文行楷" pitchFamily="2" charset="-122"/>
              </a:rPr>
              <a:t>张德良</a:t>
            </a:r>
            <a:endParaRPr lang="zh-CN" altLang="en-US" sz="5400" dirty="0">
              <a:solidFill>
                <a:srgbClr val="FFFFFF"/>
              </a:solidFill>
              <a:effectLst>
                <a:glow rad="101600">
                  <a:srgbClr val="CAE0FC">
                    <a:satMod val="175000"/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37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52881" y="4749800"/>
            <a:ext cx="652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/>
                </a:solidFill>
                <a:latin typeface="华文行楷" pitchFamily="2" charset="-122"/>
                <a:ea typeface="华文行楷" pitchFamily="2" charset="-122"/>
              </a:rPr>
              <a:t>物理学院  近代物理系  物理电子学</a:t>
            </a:r>
            <a:endParaRPr lang="en-US" altLang="zh-CN" sz="3200" b="1" dirty="0" smtClean="0">
              <a:solidFill>
                <a:schemeClr val="accent3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b="1" dirty="0" smtClean="0">
                <a:solidFill>
                  <a:schemeClr val="accent3"/>
                </a:solidFill>
                <a:latin typeface="华文行楷" pitchFamily="2" charset="-122"/>
                <a:ea typeface="华文行楷" pitchFamily="2" charset="-122"/>
              </a:rPr>
              <a:t>                快电子实验室</a:t>
            </a:r>
            <a:endParaRPr lang="en-US" altLang="zh-CN" sz="3200" b="1" dirty="0" smtClean="0">
              <a:solidFill>
                <a:schemeClr val="accent3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3200" b="1" dirty="0" smtClean="0">
                <a:solidFill>
                  <a:schemeClr val="accent3"/>
                </a:solidFill>
                <a:latin typeface="华文行楷" pitchFamily="2" charset="-122"/>
                <a:ea typeface="华文行楷" pitchFamily="2" charset="-122"/>
              </a:rPr>
              <a:t>核探测与核电子学国家重点实验室</a:t>
            </a:r>
            <a:endParaRPr lang="zh-CN" altLang="en-US" sz="3200" b="1" dirty="0">
              <a:solidFill>
                <a:schemeClr val="accent3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>
          <a:xfrm>
            <a:off x="266700" y="215900"/>
            <a:ext cx="8356600" cy="520700"/>
          </a:xfrm>
          <a:noFill/>
          <a:ln/>
        </p:spPr>
        <p:txBody>
          <a:bodyPr anchor="b"/>
          <a:lstStyle/>
          <a:p>
            <a:r>
              <a:rPr lang="zh-CN" altLang="en-US" kern="1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勤奋学习，红专并进，理实交融</a:t>
            </a:r>
            <a:endParaRPr lang="en-US" altLang="ko-KR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3214688" y="2500313"/>
            <a:ext cx="2000250" cy="2928937"/>
          </a:xfrm>
          <a:prstGeom prst="arc">
            <a:avLst>
              <a:gd name="adj1" fmla="val 16200000"/>
              <a:gd name="adj2" fmla="val 5396568"/>
            </a:avLst>
          </a:prstGeom>
          <a:noFill/>
          <a:ln w="381000" cap="rnd"/>
          <a:effectLst>
            <a:outerShdw blurRad="381000" sx="105000" sy="105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16"/>
          <p:cNvGrpSpPr>
            <a:grpSpLocks/>
          </p:cNvGrpSpPr>
          <p:nvPr/>
        </p:nvGrpSpPr>
        <p:grpSpPr bwMode="auto">
          <a:xfrm>
            <a:off x="214313" y="1857375"/>
            <a:ext cx="2143125" cy="714375"/>
            <a:chOff x="6385904" y="2369854"/>
            <a:chExt cx="1615120" cy="559080"/>
          </a:xfrm>
        </p:grpSpPr>
        <p:sp>
          <p:nvSpPr>
            <p:cNvPr id="8" name="圆角矩形 7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93579" y="2415377"/>
              <a:ext cx="1428760" cy="45765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天道酬勤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3357563" y="2071688"/>
            <a:ext cx="2143125" cy="714375"/>
            <a:chOff x="6385904" y="2369854"/>
            <a:chExt cx="1615120" cy="559080"/>
          </a:xfrm>
        </p:grpSpPr>
        <p:sp>
          <p:nvSpPr>
            <p:cNvPr id="11" name="圆角矩形 10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3579" y="2415377"/>
              <a:ext cx="1428760" cy="457653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32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华文行楷" pitchFamily="2" charset="-122"/>
                  <a:ea typeface="华文行楷" pitchFamily="2" charset="-122"/>
                </a:rPr>
                <a:t>个人简介</a:t>
              </a:r>
              <a:endParaRPr lang="zh-CN" alt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grpSp>
        <p:nvGrpSpPr>
          <p:cNvPr id="13" name="组合 32"/>
          <p:cNvGrpSpPr>
            <a:grpSpLocks/>
          </p:cNvGrpSpPr>
          <p:nvPr/>
        </p:nvGrpSpPr>
        <p:grpSpPr bwMode="auto">
          <a:xfrm>
            <a:off x="4143375" y="3071813"/>
            <a:ext cx="2143125" cy="714375"/>
            <a:chOff x="6385904" y="2369854"/>
            <a:chExt cx="1615120" cy="559080"/>
          </a:xfrm>
        </p:grpSpPr>
        <p:sp>
          <p:nvSpPr>
            <p:cNvPr id="14" name="圆角矩形 13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93579" y="2415376"/>
              <a:ext cx="1428760" cy="45765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32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华文行楷" pitchFamily="2" charset="-122"/>
                  <a:ea typeface="华文行楷" pitchFamily="2" charset="-122"/>
                </a:rPr>
                <a:t>学术科研</a:t>
              </a:r>
              <a:endParaRPr lang="zh-CN" alt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grpSp>
        <p:nvGrpSpPr>
          <p:cNvPr id="16" name="组合 35"/>
          <p:cNvGrpSpPr>
            <a:grpSpLocks/>
          </p:cNvGrpSpPr>
          <p:nvPr/>
        </p:nvGrpSpPr>
        <p:grpSpPr bwMode="auto">
          <a:xfrm>
            <a:off x="4143375" y="4071938"/>
            <a:ext cx="2143125" cy="714375"/>
            <a:chOff x="6385904" y="2369854"/>
            <a:chExt cx="1615120" cy="559080"/>
          </a:xfrm>
        </p:grpSpPr>
        <p:sp>
          <p:nvSpPr>
            <p:cNvPr id="17" name="圆角矩形 16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93579" y="2415376"/>
              <a:ext cx="1428760" cy="45765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32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华文行楷" pitchFamily="2" charset="-122"/>
                  <a:ea typeface="华文行楷" pitchFamily="2" charset="-122"/>
                </a:rPr>
                <a:t>论文发表</a:t>
              </a:r>
              <a:endParaRPr lang="zh-CN" alt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grpSp>
        <p:nvGrpSpPr>
          <p:cNvPr id="19" name="组合 38"/>
          <p:cNvGrpSpPr>
            <a:grpSpLocks/>
          </p:cNvGrpSpPr>
          <p:nvPr/>
        </p:nvGrpSpPr>
        <p:grpSpPr bwMode="auto">
          <a:xfrm>
            <a:off x="3286125" y="5000625"/>
            <a:ext cx="2143125" cy="714375"/>
            <a:chOff x="6385904" y="2369854"/>
            <a:chExt cx="1615120" cy="559080"/>
          </a:xfrm>
        </p:grpSpPr>
        <p:sp>
          <p:nvSpPr>
            <p:cNvPr id="20" name="圆角矩形 19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 spc="5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3579" y="2415376"/>
              <a:ext cx="1428760" cy="45765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32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</a:effectLst>
                  <a:latin typeface="华文行楷" pitchFamily="2" charset="-122"/>
                  <a:ea typeface="华文行楷" pitchFamily="2" charset="-122"/>
                </a:rPr>
                <a:t>学生工作</a:t>
              </a:r>
              <a:endParaRPr lang="zh-CN" alt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071538" y="4214818"/>
            <a:ext cx="2428892" cy="571504"/>
          </a:xfrm>
          <a:prstGeom prst="roundRect">
            <a:avLst/>
          </a:prstGeom>
          <a:solidFill>
            <a:schemeClr val="accent5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n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我的大学生活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77457E-6 L 0.09913 0.2046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62 0.17341 L -0.00798 -0.0011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8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33055 0.02775 L 0.00052 -1.96532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1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33055 -0.11792 L 0.00052 0.0011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5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2368 -0.25318 L -0.00017 0.0023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1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3044825" y="3454400"/>
            <a:ext cx="5057775" cy="866775"/>
            <a:chOff x="3908425" y="3302000"/>
            <a:chExt cx="6110288" cy="866775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3908425" y="3332163"/>
              <a:ext cx="6110288" cy="836612"/>
              <a:chOff x="2310" y="1675"/>
              <a:chExt cx="3849" cy="527"/>
            </a:xfrm>
          </p:grpSpPr>
          <p:sp>
            <p:nvSpPr>
              <p:cNvPr id="34" name="Rectangle 4"/>
              <p:cNvSpPr>
                <a:spLocks noChangeArrowheads="1"/>
              </p:cNvSpPr>
              <p:nvPr/>
            </p:nvSpPr>
            <p:spPr bwMode="gray">
              <a:xfrm>
                <a:off x="4859" y="1675"/>
                <a:ext cx="1300" cy="52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5"/>
              <p:cNvSpPr>
                <a:spLocks noChangeArrowheads="1"/>
              </p:cNvSpPr>
              <p:nvPr/>
            </p:nvSpPr>
            <p:spPr bwMode="gray">
              <a:xfrm>
                <a:off x="2310" y="1675"/>
                <a:ext cx="2583" cy="52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318000" y="3302000"/>
              <a:ext cx="5359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2011.09—2012.08</a:t>
              </a: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物理学院  近代物理系  物理电子学</a:t>
              </a:r>
              <a:endParaRPr lang="en-US" altLang="zh-CN" sz="16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                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成绩优秀（加权平均分</a:t>
              </a:r>
              <a:r>
                <a:rPr lang="en-US" altLang="en-US" sz="16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91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） 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687059" y="4495800"/>
            <a:ext cx="5050541" cy="866775"/>
            <a:chOff x="4591049" y="4343400"/>
            <a:chExt cx="4730750" cy="866775"/>
          </a:xfrm>
        </p:grpSpPr>
        <p:grpSp>
          <p:nvGrpSpPr>
            <p:cNvPr id="36" name="Group 31"/>
            <p:cNvGrpSpPr>
              <a:grpSpLocks/>
            </p:cNvGrpSpPr>
            <p:nvPr/>
          </p:nvGrpSpPr>
          <p:grpSpPr bwMode="auto">
            <a:xfrm>
              <a:off x="4591049" y="4373563"/>
              <a:ext cx="4065588" cy="836612"/>
              <a:chOff x="2415" y="2363"/>
              <a:chExt cx="2561" cy="527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gray">
              <a:xfrm>
                <a:off x="4573" y="2363"/>
                <a:ext cx="403" cy="52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gray">
              <a:xfrm>
                <a:off x="2415" y="2363"/>
                <a:ext cx="2238" cy="52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749800" y="4343400"/>
              <a:ext cx="45719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2007.09—2011.07</a:t>
              </a: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中国科大  少年班学院  物理电子学</a:t>
              </a:r>
              <a:endParaRPr lang="en-US" altLang="zh-CN" sz="16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r>
                <a:rPr lang="zh-CN" altLang="en-US" sz="16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                  连续三年获优秀学生奖学金</a:t>
              </a:r>
            </a:p>
          </p:txBody>
        </p:sp>
      </p:grpSp>
      <p:sp>
        <p:nvSpPr>
          <p:cNvPr id="70681" name="Rectangle 25"/>
          <p:cNvSpPr>
            <a:spLocks noChangeArrowheads="1"/>
          </p:cNvSpPr>
          <p:nvPr/>
        </p:nvSpPr>
        <p:spPr bwMode="gray">
          <a:xfrm>
            <a:off x="2049463" y="5291138"/>
            <a:ext cx="17922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endParaRPr lang="en-US" altLang="ko-KR" sz="2200" b="1" dirty="0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42" name="Freeform 14"/>
          <p:cNvSpPr>
            <a:spLocks/>
          </p:cNvSpPr>
          <p:nvPr/>
        </p:nvSpPr>
        <p:spPr bwMode="gray">
          <a:xfrm>
            <a:off x="1651000" y="3048000"/>
            <a:ext cx="1317625" cy="339725"/>
          </a:xfrm>
          <a:custGeom>
            <a:avLst/>
            <a:gdLst/>
            <a:ahLst/>
            <a:cxnLst>
              <a:cxn ang="0">
                <a:pos x="189" y="198"/>
              </a:cxn>
              <a:cxn ang="0">
                <a:pos x="814" y="140"/>
              </a:cxn>
              <a:cxn ang="0">
                <a:pos x="617" y="17"/>
              </a:cxn>
              <a:cxn ang="0">
                <a:pos x="0" y="0"/>
              </a:cxn>
              <a:cxn ang="0">
                <a:pos x="189" y="198"/>
              </a:cxn>
            </a:cxnLst>
            <a:rect l="0" t="0" r="r" b="b"/>
            <a:pathLst>
              <a:path w="814" h="198">
                <a:moveTo>
                  <a:pt x="189" y="198"/>
                </a:moveTo>
                <a:lnTo>
                  <a:pt x="814" y="140"/>
                </a:lnTo>
                <a:lnTo>
                  <a:pt x="617" y="17"/>
                </a:lnTo>
                <a:lnTo>
                  <a:pt x="0" y="0"/>
                </a:lnTo>
                <a:lnTo>
                  <a:pt x="189" y="198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15"/>
          <p:cNvSpPr>
            <a:spLocks/>
          </p:cNvSpPr>
          <p:nvPr/>
        </p:nvSpPr>
        <p:spPr bwMode="gray">
          <a:xfrm>
            <a:off x="892175" y="3881438"/>
            <a:ext cx="2690813" cy="655637"/>
          </a:xfrm>
          <a:custGeom>
            <a:avLst/>
            <a:gdLst/>
            <a:ahLst/>
            <a:cxnLst>
              <a:cxn ang="0">
                <a:pos x="304" y="412"/>
              </a:cxn>
              <a:cxn ang="0">
                <a:pos x="1695" y="313"/>
              </a:cxn>
              <a:cxn ang="0">
                <a:pos x="1366" y="157"/>
              </a:cxn>
              <a:cxn ang="0">
                <a:pos x="0" y="0"/>
              </a:cxn>
              <a:cxn ang="0">
                <a:pos x="304" y="412"/>
              </a:cxn>
            </a:cxnLst>
            <a:rect l="0" t="0" r="r" b="b"/>
            <a:pathLst>
              <a:path w="1695" h="412">
                <a:moveTo>
                  <a:pt x="304" y="412"/>
                </a:moveTo>
                <a:lnTo>
                  <a:pt x="1695" y="313"/>
                </a:lnTo>
                <a:lnTo>
                  <a:pt x="1366" y="157"/>
                </a:lnTo>
                <a:lnTo>
                  <a:pt x="0" y="0"/>
                </a:lnTo>
                <a:lnTo>
                  <a:pt x="304" y="4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shade val="46275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18"/>
          <p:cNvSpPr>
            <a:spLocks/>
          </p:cNvSpPr>
          <p:nvPr/>
        </p:nvSpPr>
        <p:spPr bwMode="gray">
          <a:xfrm>
            <a:off x="879475" y="4367213"/>
            <a:ext cx="3160713" cy="1149350"/>
          </a:xfrm>
          <a:custGeom>
            <a:avLst/>
            <a:gdLst/>
            <a:ahLst/>
            <a:cxnLst>
              <a:cxn ang="0">
                <a:pos x="0" y="724"/>
              </a:cxn>
              <a:cxn ang="0">
                <a:pos x="1991" y="584"/>
              </a:cxn>
              <a:cxn ang="0">
                <a:pos x="1695" y="0"/>
              </a:cxn>
              <a:cxn ang="0">
                <a:pos x="304" y="99"/>
              </a:cxn>
              <a:cxn ang="0">
                <a:pos x="0" y="724"/>
              </a:cxn>
            </a:cxnLst>
            <a:rect l="0" t="0" r="r" b="b"/>
            <a:pathLst>
              <a:path w="1991" h="724">
                <a:moveTo>
                  <a:pt x="0" y="724"/>
                </a:moveTo>
                <a:lnTo>
                  <a:pt x="1991" y="584"/>
                </a:lnTo>
                <a:lnTo>
                  <a:pt x="1695" y="0"/>
                </a:lnTo>
                <a:lnTo>
                  <a:pt x="304" y="99"/>
                </a:lnTo>
                <a:lnTo>
                  <a:pt x="0" y="724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19"/>
          <p:cNvSpPr>
            <a:spLocks/>
          </p:cNvSpPr>
          <p:nvPr/>
        </p:nvSpPr>
        <p:spPr bwMode="gray">
          <a:xfrm>
            <a:off x="1414463" y="3297238"/>
            <a:ext cx="2090737" cy="1096962"/>
          </a:xfrm>
          <a:custGeom>
            <a:avLst/>
            <a:gdLst/>
            <a:ahLst/>
            <a:cxnLst>
              <a:cxn ang="0">
                <a:pos x="0" y="700"/>
              </a:cxn>
              <a:cxn ang="0">
                <a:pos x="1317" y="601"/>
              </a:cxn>
              <a:cxn ang="0">
                <a:pos x="980" y="0"/>
              </a:cxn>
              <a:cxn ang="0">
                <a:pos x="346" y="49"/>
              </a:cxn>
              <a:cxn ang="0">
                <a:pos x="0" y="700"/>
              </a:cxn>
            </a:cxnLst>
            <a:rect l="0" t="0" r="r" b="b"/>
            <a:pathLst>
              <a:path w="1317" h="700">
                <a:moveTo>
                  <a:pt x="0" y="700"/>
                </a:moveTo>
                <a:lnTo>
                  <a:pt x="1317" y="601"/>
                </a:lnTo>
                <a:lnTo>
                  <a:pt x="980" y="0"/>
                </a:lnTo>
                <a:lnTo>
                  <a:pt x="346" y="49"/>
                </a:lnTo>
                <a:lnTo>
                  <a:pt x="0" y="7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0"/>
          <p:cNvSpPr>
            <a:spLocks/>
          </p:cNvSpPr>
          <p:nvPr/>
        </p:nvSpPr>
        <p:spPr bwMode="gray">
          <a:xfrm>
            <a:off x="2003425" y="2290763"/>
            <a:ext cx="900113" cy="939800"/>
          </a:xfrm>
          <a:custGeom>
            <a:avLst/>
            <a:gdLst/>
            <a:ahLst/>
            <a:cxnLst>
              <a:cxn ang="0">
                <a:pos x="0" y="592"/>
              </a:cxn>
              <a:cxn ang="0">
                <a:pos x="567" y="543"/>
              </a:cxn>
              <a:cxn ang="0">
                <a:pos x="288" y="0"/>
              </a:cxn>
              <a:cxn ang="0">
                <a:pos x="0" y="592"/>
              </a:cxn>
            </a:cxnLst>
            <a:rect l="0" t="0" r="r" b="b"/>
            <a:pathLst>
              <a:path w="567" h="592">
                <a:moveTo>
                  <a:pt x="0" y="592"/>
                </a:moveTo>
                <a:lnTo>
                  <a:pt x="567" y="543"/>
                </a:lnTo>
                <a:lnTo>
                  <a:pt x="288" y="0"/>
                </a:lnTo>
                <a:lnTo>
                  <a:pt x="0" y="59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2"/>
          <p:cNvSpPr>
            <a:spLocks/>
          </p:cNvSpPr>
          <p:nvPr/>
        </p:nvSpPr>
        <p:spPr bwMode="gray">
          <a:xfrm>
            <a:off x="212725" y="3871913"/>
            <a:ext cx="1162050" cy="1646237"/>
          </a:xfrm>
          <a:custGeom>
            <a:avLst/>
            <a:gdLst/>
            <a:ahLst/>
            <a:cxnLst>
              <a:cxn ang="0">
                <a:pos x="428" y="1070"/>
              </a:cxn>
              <a:cxn ang="0">
                <a:pos x="0" y="420"/>
              </a:cxn>
              <a:cxn ang="0">
                <a:pos x="428" y="0"/>
              </a:cxn>
              <a:cxn ang="0">
                <a:pos x="732" y="420"/>
              </a:cxn>
              <a:cxn ang="0">
                <a:pos x="428" y="1070"/>
              </a:cxn>
            </a:cxnLst>
            <a:rect l="0" t="0" r="r" b="b"/>
            <a:pathLst>
              <a:path w="732" h="1070">
                <a:moveTo>
                  <a:pt x="428" y="1070"/>
                </a:moveTo>
                <a:lnTo>
                  <a:pt x="0" y="420"/>
                </a:lnTo>
                <a:lnTo>
                  <a:pt x="428" y="0"/>
                </a:lnTo>
                <a:lnTo>
                  <a:pt x="732" y="420"/>
                </a:lnTo>
                <a:lnTo>
                  <a:pt x="428" y="107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3"/>
          <p:cNvSpPr>
            <a:spLocks/>
          </p:cNvSpPr>
          <p:nvPr/>
        </p:nvSpPr>
        <p:spPr bwMode="gray">
          <a:xfrm>
            <a:off x="1793875" y="2303463"/>
            <a:ext cx="666750" cy="927100"/>
          </a:xfrm>
          <a:custGeom>
            <a:avLst/>
            <a:gdLst/>
            <a:ahLst/>
            <a:cxnLst>
              <a:cxn ang="0">
                <a:pos x="140" y="584"/>
              </a:cxn>
              <a:cxn ang="0">
                <a:pos x="0" y="411"/>
              </a:cxn>
              <a:cxn ang="0">
                <a:pos x="420" y="0"/>
              </a:cxn>
              <a:cxn ang="0">
                <a:pos x="140" y="584"/>
              </a:cxn>
            </a:cxnLst>
            <a:rect l="0" t="0" r="r" b="b"/>
            <a:pathLst>
              <a:path w="420" h="584">
                <a:moveTo>
                  <a:pt x="140" y="584"/>
                </a:moveTo>
                <a:lnTo>
                  <a:pt x="0" y="411"/>
                </a:lnTo>
                <a:lnTo>
                  <a:pt x="420" y="0"/>
                </a:lnTo>
                <a:lnTo>
                  <a:pt x="140" y="58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4"/>
          <p:cNvSpPr>
            <a:spLocks/>
          </p:cNvSpPr>
          <p:nvPr/>
        </p:nvSpPr>
        <p:spPr bwMode="gray">
          <a:xfrm>
            <a:off x="984250" y="3049588"/>
            <a:ext cx="966788" cy="1343025"/>
          </a:xfrm>
          <a:custGeom>
            <a:avLst/>
            <a:gdLst/>
            <a:ahLst/>
            <a:cxnLst>
              <a:cxn ang="0">
                <a:pos x="280" y="806"/>
              </a:cxn>
              <a:cxn ang="0">
                <a:pos x="609" y="197"/>
              </a:cxn>
              <a:cxn ang="0">
                <a:pos x="428" y="0"/>
              </a:cxn>
              <a:cxn ang="0">
                <a:pos x="0" y="411"/>
              </a:cxn>
              <a:cxn ang="0">
                <a:pos x="280" y="806"/>
              </a:cxn>
            </a:cxnLst>
            <a:rect l="0" t="0" r="r" b="b"/>
            <a:pathLst>
              <a:path w="609" h="806">
                <a:moveTo>
                  <a:pt x="280" y="806"/>
                </a:moveTo>
                <a:lnTo>
                  <a:pt x="609" y="197"/>
                </a:lnTo>
                <a:lnTo>
                  <a:pt x="428" y="0"/>
                </a:lnTo>
                <a:lnTo>
                  <a:pt x="0" y="411"/>
                </a:lnTo>
                <a:lnTo>
                  <a:pt x="280" y="80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gray">
          <a:xfrm>
            <a:off x="1973263" y="4737100"/>
            <a:ext cx="179228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sz="44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本</a:t>
            </a:r>
            <a:endParaRPr lang="en-US" altLang="ko-KR" sz="4400" b="1" dirty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gray">
          <a:xfrm>
            <a:off x="1477963" y="3644900"/>
            <a:ext cx="1792287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0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           </a:t>
            </a:r>
            <a:r>
              <a:rPr lang="zh-CN" altLang="en-US" sz="36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硕</a:t>
            </a:r>
            <a:endParaRPr lang="en-US" altLang="ko-KR" sz="2000" b="1" dirty="0" smtClean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540000" y="2286000"/>
            <a:ext cx="5219700" cy="892552"/>
            <a:chOff x="3556000" y="2209800"/>
            <a:chExt cx="4546600" cy="892552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gray">
            <a:xfrm>
              <a:off x="3921125" y="2265363"/>
              <a:ext cx="3904918" cy="8366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556000" y="2209800"/>
              <a:ext cx="454660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    </a:t>
              </a:r>
              <a:r>
                <a:rPr lang="en-US" altLang="zh-CN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2012.09—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今</a:t>
              </a:r>
              <a:endParaRPr lang="en-US" altLang="zh-CN" sz="16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    物理学院  近代物理系   物理电子学</a:t>
              </a:r>
              <a:endParaRPr lang="en-US" altLang="zh-CN" sz="16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endParaRPr>
            </a:p>
            <a:p>
              <a:r>
                <a:rPr lang="zh-CN" altLang="en-US" sz="1600" b="1" dirty="0" smtClean="0">
                  <a:solidFill>
                    <a:srgbClr val="000066"/>
                  </a:solidFill>
                  <a:latin typeface="华文行楷" pitchFamily="2" charset="-122"/>
                  <a:ea typeface="华文行楷" pitchFamily="2" charset="-122"/>
                </a:rPr>
                <a:t>                        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提前转博，攻读博士学位</a:t>
              </a:r>
            </a:p>
          </p:txBody>
        </p:sp>
      </p:grpSp>
      <p:sp>
        <p:nvSpPr>
          <p:cNvPr id="53" name="Rectangle 28"/>
          <p:cNvSpPr>
            <a:spLocks noChangeArrowheads="1"/>
          </p:cNvSpPr>
          <p:nvPr/>
        </p:nvSpPr>
        <p:spPr bwMode="gray">
          <a:xfrm>
            <a:off x="1414463" y="2649538"/>
            <a:ext cx="17922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ko-KR" sz="2000" b="1" dirty="0" smtClean="0">
                <a:solidFill>
                  <a:srgbClr val="000066"/>
                </a:solidFill>
                <a:latin typeface="华文行楷" pitchFamily="2" charset="-122"/>
                <a:ea typeface="华文行楷" pitchFamily="2" charset="-122"/>
              </a:rPr>
              <a:t>      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博</a:t>
            </a:r>
            <a:endParaRPr lang="en-US" altLang="ko-KR" sz="2000" b="1" dirty="0" smtClean="0">
              <a:solidFill>
                <a:srgbClr val="FFFF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60" name="组合 16"/>
          <p:cNvGrpSpPr>
            <a:grpSpLocks/>
          </p:cNvGrpSpPr>
          <p:nvPr/>
        </p:nvGrpSpPr>
        <p:grpSpPr bwMode="auto">
          <a:xfrm>
            <a:off x="0" y="152400"/>
            <a:ext cx="2471739" cy="714375"/>
            <a:chOff x="6176535" y="1783442"/>
            <a:chExt cx="1862773" cy="559080"/>
          </a:xfrm>
        </p:grpSpPr>
        <p:sp>
          <p:nvSpPr>
            <p:cNvPr id="61" name="圆角矩形 60"/>
            <p:cNvSpPr/>
            <p:nvPr/>
          </p:nvSpPr>
          <p:spPr>
            <a:xfrm>
              <a:off x="6424188" y="1783442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76535" y="1819026"/>
              <a:ext cx="1688376" cy="4576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   个人简介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66713" y="177801"/>
            <a:ext cx="2143125" cy="714375"/>
            <a:chOff x="6385904" y="2369854"/>
            <a:chExt cx="1615120" cy="559080"/>
          </a:xfrm>
        </p:grpSpPr>
        <p:sp>
          <p:nvSpPr>
            <p:cNvPr id="59" name="圆角矩形 58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1524" y="2425316"/>
              <a:ext cx="1263383" cy="4576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  科研一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78002" y="1982786"/>
            <a:ext cx="5703898" cy="3745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暗物质探测卫星是我国空间科学先导专项之一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890702" y="2482852"/>
            <a:ext cx="5703898" cy="64698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负责前端读出电子学的设计、调试</a:t>
            </a:r>
          </a:p>
          <a:p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已经完成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个版本的前端电子学板设计、调试、测试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890702" y="3238509"/>
            <a:ext cx="5691198" cy="12939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2012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月于紫金山天文台参与桌面宇宙线联调</a:t>
            </a:r>
            <a:endParaRPr lang="en-US" altLang="zh-CN" sz="14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2012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月赴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CERN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一个月暗物质探测卫星电性件束流实验</a:t>
            </a:r>
            <a:endParaRPr lang="en-US" altLang="zh-CN" sz="14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2013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01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月到紫金山天文台进行结构件安装</a:t>
            </a:r>
            <a:endParaRPr lang="en-US" altLang="zh-CN" sz="14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2013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08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月到中科院空间中心进行激光闩锁实验</a:t>
            </a:r>
            <a:endParaRPr lang="en-US" altLang="zh-CN" sz="14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2013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09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月到烟台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513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所开展初样前端电子学的设计生产工作</a:t>
            </a:r>
          </a:p>
        </p:txBody>
      </p:sp>
      <p:pic>
        <p:nvPicPr>
          <p:cNvPr id="28" name="Picture 2" descr="C:\Users\Jowin\Desktop\第四届自强之星评选\勤管办\nEO_IMG_DSC00124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84325" y="4963583"/>
            <a:ext cx="2149475" cy="127740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" name="Picture 3" descr="C:\Users\Jowin\Desktop\第四届自强之星评选\勤管办\nEO_IMG_DSCF1375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75275" y="4965700"/>
            <a:ext cx="2016125" cy="13604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1878013" y="1017588"/>
            <a:ext cx="5907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空间暗物质粒子探测卫星</a:t>
            </a:r>
            <a:endParaRPr lang="zh-CN" alt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9" name="图片 48" descr="x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69000" y="5007268"/>
            <a:ext cx="2057400" cy="1279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0" name="图片 49" descr="p_large_ZmTx_146a20609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6813" y="5009356"/>
            <a:ext cx="2000250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" name="图片 52" descr="xw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750" y="4957763"/>
            <a:ext cx="1911350" cy="1341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7" name="组合 32"/>
          <p:cNvGrpSpPr>
            <a:grpSpLocks/>
          </p:cNvGrpSpPr>
          <p:nvPr/>
        </p:nvGrpSpPr>
        <p:grpSpPr bwMode="auto">
          <a:xfrm>
            <a:off x="606425" y="2471738"/>
            <a:ext cx="1363663" cy="1362075"/>
            <a:chOff x="1571604" y="3566850"/>
            <a:chExt cx="1363661" cy="1362348"/>
          </a:xfrm>
        </p:grpSpPr>
        <p:sp>
          <p:nvSpPr>
            <p:cNvPr id="58" name="Oval 5"/>
            <p:cNvSpPr>
              <a:spLocks noChangeArrowheads="1"/>
            </p:cNvSpPr>
            <p:nvPr/>
          </p:nvSpPr>
          <p:spPr bwMode="gray">
            <a:xfrm>
              <a:off x="1662312" y="3643314"/>
              <a:ext cx="1190414" cy="1178601"/>
            </a:xfrm>
            <a:prstGeom prst="ellipse">
              <a:avLst/>
            </a:prstGeom>
            <a:solidFill>
              <a:srgbClr val="FFC000"/>
            </a:solidFill>
            <a:ln w="38100" algn="ctr">
              <a:solidFill>
                <a:srgbClr val="F8F8F8">
                  <a:alpha val="7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pic>
          <p:nvPicPr>
            <p:cNvPr id="61" name="Picture 6" descr="cir_lighteffect0"/>
            <p:cNvPicPr>
              <a:picLocks noChangeAspect="1" noChangeArrowheads="1"/>
            </p:cNvPicPr>
            <p:nvPr/>
          </p:nvPicPr>
          <p:blipFill>
            <a:blip r:embed="rId7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15939" y="3580898"/>
              <a:ext cx="1249475" cy="1070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Oval 8"/>
            <p:cNvSpPr>
              <a:spLocks noChangeArrowheads="1"/>
            </p:cNvSpPr>
            <p:nvPr/>
          </p:nvSpPr>
          <p:spPr bwMode="gray">
            <a:xfrm>
              <a:off x="1571604" y="3566850"/>
              <a:ext cx="1363661" cy="1362348"/>
            </a:xfrm>
            <a:prstGeom prst="ellipse">
              <a:avLst/>
            </a:prstGeom>
            <a:noFill/>
            <a:ln w="127000">
              <a:solidFill>
                <a:schemeClr val="bg1">
                  <a:alpha val="79999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64" name="图片 63" descr="xw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6325" y="5031052"/>
            <a:ext cx="2060575" cy="1268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0" name="Picture 77" descr="그림2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>
            <a:off x="1104901" y="1047748"/>
            <a:ext cx="812800" cy="8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66713" y="177800"/>
            <a:ext cx="2143125" cy="714375"/>
            <a:chOff x="6385904" y="2369854"/>
            <a:chExt cx="1615120" cy="559080"/>
          </a:xfrm>
        </p:grpSpPr>
        <p:sp>
          <p:nvSpPr>
            <p:cNvPr id="59" name="圆角矩形 58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15813" y="2415376"/>
              <a:ext cx="1506525" cy="4576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   科研二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25" name="管理近千个校内勤工助学岗位"/>
          <p:cNvSpPr txBox="1"/>
          <p:nvPr/>
        </p:nvSpPr>
        <p:spPr>
          <a:xfrm>
            <a:off x="1768464" y="2519304"/>
            <a:ext cx="6359536" cy="37457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方案研究、功能仿真、电路板设计、测试</a:t>
            </a:r>
          </a:p>
        </p:txBody>
      </p:sp>
      <p:sp>
        <p:nvSpPr>
          <p:cNvPr id="26" name="拓展家教规模"/>
          <p:cNvSpPr/>
          <p:nvPr/>
        </p:nvSpPr>
        <p:spPr>
          <a:xfrm>
            <a:off x="1778000" y="2987564"/>
            <a:ext cx="6362700" cy="91940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Wave-union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 size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RMS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提至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50ps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，死时间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250ns</a:t>
            </a:r>
            <a:endParaRPr lang="zh-CN" altLang="en-US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Multi-delay lines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 size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RMS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提至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50ps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，死时间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25ns</a:t>
            </a:r>
            <a:endParaRPr lang="zh-CN" altLang="en-US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Vernier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delay line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Bin size 41ps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RMS 17ps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，死时间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100ns</a:t>
            </a:r>
            <a:endParaRPr lang="zh-CN" altLang="en-US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7" name="Picture 3" descr="C:\Users\Jowin\Desktop\第四届自强之星评选\勤管办\DSCN1647副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1700" y="5295900"/>
            <a:ext cx="19685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065212" y="992188"/>
            <a:ext cx="77485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基于</a:t>
            </a:r>
            <a:r>
              <a:rPr lang="en-US" altLang="zh-CN" sz="32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Actel</a:t>
            </a:r>
            <a:r>
              <a:rPr lang="en-US" altLang="zh-CN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Flash-based FPGA </a:t>
            </a: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的高精度时间测量电路</a:t>
            </a:r>
            <a:r>
              <a:rPr lang="en-US" altLang="zh-CN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(TDC)</a:t>
            </a: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研究</a:t>
            </a:r>
            <a:endParaRPr lang="zh-CN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" name="免费咨询服务"/>
          <p:cNvSpPr/>
          <p:nvPr/>
        </p:nvSpPr>
        <p:spPr>
          <a:xfrm>
            <a:off x="1257300" y="3975100"/>
            <a:ext cx="6908800" cy="105560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Novel High Precis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on </a:t>
            </a:r>
            <a:r>
              <a:rPr lang="en-US" altLang="en-US" sz="14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Vernier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TDC with Low Dead Time and Wide Dynamic Range Implemented in an </a:t>
            </a:r>
            <a:r>
              <a:rPr lang="en-US" altLang="en-US" sz="14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Actel</a:t>
            </a:r>
            <a:r>
              <a:rPr lang="en-US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Flash-Based FPGA</a:t>
            </a:r>
          </a:p>
          <a:p>
            <a:pPr marL="342900" indent="-342900"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Performance  and Tradeoffs  of the </a:t>
            </a:r>
            <a:r>
              <a:rPr lang="en-US" altLang="zh-CN" sz="14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Multitime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Measurements Averaging  TDCs in an </a:t>
            </a:r>
            <a:r>
              <a:rPr lang="en-US" altLang="zh-CN" sz="14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Actel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Flash-based FPGA</a:t>
            </a:r>
          </a:p>
        </p:txBody>
      </p:sp>
      <p:pic>
        <p:nvPicPr>
          <p:cNvPr id="45" name="Picture 4" descr="C:\Users\Jowin\Desktop\第四届自强之星评选\勤管办\201_0037副本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90900" y="5303838"/>
            <a:ext cx="2095500" cy="140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" name="Picture 23" descr="E:\My Picture\属于勤管办的记忆\2010第一次户外办公\201_0036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43600" y="5339827"/>
            <a:ext cx="2220742" cy="1314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4" name="组合 32"/>
          <p:cNvGrpSpPr>
            <a:grpSpLocks/>
          </p:cNvGrpSpPr>
          <p:nvPr/>
        </p:nvGrpSpPr>
        <p:grpSpPr bwMode="auto">
          <a:xfrm>
            <a:off x="558800" y="2687638"/>
            <a:ext cx="1363663" cy="1362075"/>
            <a:chOff x="1571604" y="3566850"/>
            <a:chExt cx="1363661" cy="1362348"/>
          </a:xfrm>
        </p:grpSpPr>
        <p:sp>
          <p:nvSpPr>
            <p:cNvPr id="65" name="Oval 5"/>
            <p:cNvSpPr>
              <a:spLocks noChangeArrowheads="1"/>
            </p:cNvSpPr>
            <p:nvPr/>
          </p:nvSpPr>
          <p:spPr bwMode="gray">
            <a:xfrm>
              <a:off x="1662312" y="3643314"/>
              <a:ext cx="1190414" cy="1178601"/>
            </a:xfrm>
            <a:prstGeom prst="ellipse">
              <a:avLst/>
            </a:prstGeom>
            <a:solidFill>
              <a:srgbClr val="FFC000"/>
            </a:solidFill>
            <a:ln w="38100" algn="ctr">
              <a:solidFill>
                <a:srgbClr val="F8F8F8">
                  <a:alpha val="7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pic>
          <p:nvPicPr>
            <p:cNvPr id="66" name="Picture 6" descr="cir_lighteffect0"/>
            <p:cNvPicPr>
              <a:picLocks noChangeAspect="1" noChangeArrowheads="1"/>
            </p:cNvPicPr>
            <p:nvPr/>
          </p:nvPicPr>
          <p:blipFill>
            <a:blip r:embed="rId5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15939" y="3580897"/>
              <a:ext cx="1249475" cy="1070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Oval 8"/>
            <p:cNvSpPr>
              <a:spLocks noChangeArrowheads="1"/>
            </p:cNvSpPr>
            <p:nvPr/>
          </p:nvSpPr>
          <p:spPr bwMode="gray">
            <a:xfrm>
              <a:off x="1571604" y="3566850"/>
              <a:ext cx="1363661" cy="1362348"/>
            </a:xfrm>
            <a:prstGeom prst="ellipse">
              <a:avLst/>
            </a:prstGeom>
            <a:noFill/>
            <a:ln w="127000">
              <a:solidFill>
                <a:schemeClr val="bg1">
                  <a:alpha val="79999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68" name="Picture 77" descr="그림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gray">
          <a:xfrm>
            <a:off x="304801" y="1187448"/>
            <a:ext cx="812800" cy="8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066800" y="2044700"/>
            <a:ext cx="775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华文楷体" pitchFamily="2" charset="-122"/>
                <a:cs typeface="Times New Roman" pitchFamily="18" charset="0"/>
              </a:rPr>
              <a:t> 中央高校基本科研业务费专项资金（</a:t>
            </a:r>
            <a:r>
              <a:rPr lang="en-US" sz="1600" b="1" dirty="0" smtClean="0">
                <a:ea typeface="华文楷体" pitchFamily="2" charset="-122"/>
                <a:cs typeface="Times New Roman" pitchFamily="18" charset="0"/>
              </a:rPr>
              <a:t>WK203004002</a:t>
            </a:r>
            <a:r>
              <a:rPr lang="zh-CN" altLang="en-US" sz="1600" b="1" dirty="0" smtClean="0">
                <a:ea typeface="华文楷体" pitchFamily="2" charset="-122"/>
                <a:cs typeface="Times New Roman" pitchFamily="18" charset="0"/>
              </a:rPr>
              <a:t>）（</a:t>
            </a:r>
            <a:r>
              <a:rPr lang="en-US" altLang="zh-CN" sz="1600" b="1" dirty="0" smtClean="0">
                <a:ea typeface="华文楷体" pitchFamily="2" charset="-122"/>
                <a:cs typeface="Times New Roman" pitchFamily="18" charset="0"/>
              </a:rPr>
              <a:t>WK2030040015</a:t>
            </a:r>
            <a:r>
              <a:rPr lang="zh-CN" altLang="en-US" sz="2000" b="1" dirty="0" smtClean="0">
                <a:ea typeface="华文楷体" pitchFamily="2" charset="-122"/>
                <a:cs typeface="Times New Roman" pitchFamily="18" charset="0"/>
              </a:rPr>
              <a:t>）</a:t>
            </a:r>
            <a:endParaRPr lang="zh-CN" altLang="en-US" sz="1600" b="1" dirty="0"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66713" y="177800"/>
            <a:ext cx="2143125" cy="714375"/>
            <a:chOff x="6385904" y="2369854"/>
            <a:chExt cx="1615120" cy="559080"/>
          </a:xfrm>
        </p:grpSpPr>
        <p:sp>
          <p:nvSpPr>
            <p:cNvPr id="59" name="圆角矩形 58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2292" y="2415376"/>
              <a:ext cx="1428760" cy="45765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  科研三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pic>
        <p:nvPicPr>
          <p:cNvPr id="29" name="Picture 2" descr="C:\Users\Jowin\Desktop\第四届自强之星评选\专业杂志封面\18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4978401"/>
            <a:ext cx="2201693" cy="161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5" descr="C:\Users\Jowin\Desktop\第四届自强之星评选\专业杂志封面\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8400" y="5067300"/>
            <a:ext cx="2171700" cy="15621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1536700" y="3695700"/>
            <a:ext cx="6096000" cy="990600"/>
          </a:xfrm>
          <a:prstGeom prst="roundRect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Development of High Resolution TDC Implemented in Radiation Tolerant FPGAs for Aerospace Application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，会议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Development of High Resolution TDC Implemented in Flash-based and Anti-fuse FPGAs for Aerospace Application</a:t>
            </a:r>
            <a:r>
              <a:rPr lang="zh-CN" altLang="en-US" sz="14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，期刊</a:t>
            </a:r>
            <a:endParaRPr lang="zh-CN" altLang="en-US" sz="1400" b="1" dirty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01800" y="2251072"/>
            <a:ext cx="5905500" cy="415928"/>
          </a:xfrm>
          <a:prstGeom prst="roundRect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方案研究讨论、仿真测试</a:t>
            </a:r>
            <a:endParaRPr lang="zh-CN" altLang="en-US" sz="1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05759" y="2794000"/>
            <a:ext cx="5914241" cy="749300"/>
          </a:xfrm>
          <a:prstGeom prst="roundRect">
            <a:avLst/>
          </a:prstGeom>
          <a:solidFill>
            <a:schemeClr val="tx2">
              <a:lumMod val="20000"/>
              <a:lumOff val="80000"/>
              <a:alpha val="66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利用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Actel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Flash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型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FPGA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TDC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的设计预演</a:t>
            </a: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反熔丝型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FPGA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中实现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74ps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的时间分辨的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TDC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电路</a:t>
            </a: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23"/>
          <p:cNvGrpSpPr>
            <a:grpSpLocks/>
          </p:cNvGrpSpPr>
          <p:nvPr/>
        </p:nvGrpSpPr>
        <p:grpSpPr bwMode="auto">
          <a:xfrm>
            <a:off x="415925" y="2735263"/>
            <a:ext cx="1363663" cy="1362075"/>
            <a:chOff x="1571604" y="3566850"/>
            <a:chExt cx="1363661" cy="1362348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gray">
            <a:xfrm>
              <a:off x="1662312" y="3643314"/>
              <a:ext cx="1190414" cy="1178601"/>
            </a:xfrm>
            <a:prstGeom prst="ellipse">
              <a:avLst/>
            </a:pr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100000">
                  <a:srgbClr val="85C2FF"/>
                </a:gs>
              </a:gsLst>
              <a:lin ang="5400000"/>
            </a:gradFill>
            <a:ln w="38100" algn="ctr">
              <a:solidFill>
                <a:srgbClr val="F8F8F8">
                  <a:alpha val="7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pic>
          <p:nvPicPr>
            <p:cNvPr id="17" name="Picture 6" descr="cir_lighteffect0"/>
            <p:cNvPicPr>
              <a:picLocks noChangeAspect="1" noChangeArrowheads="1"/>
            </p:cNvPicPr>
            <p:nvPr/>
          </p:nvPicPr>
          <p:blipFill>
            <a:blip r:embed="rId4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15939" y="3580898"/>
              <a:ext cx="1249475" cy="1070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1571604" y="3566850"/>
              <a:ext cx="1363661" cy="1362348"/>
            </a:xfrm>
            <a:prstGeom prst="ellipse">
              <a:avLst/>
            </a:prstGeom>
            <a:noFill/>
            <a:ln w="127000">
              <a:solidFill>
                <a:schemeClr val="bg1">
                  <a:alpha val="79999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6900" y="966788"/>
            <a:ext cx="866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空间抗辐射高精度时间测量电路</a:t>
            </a:r>
            <a:r>
              <a:rPr lang="en-US" altLang="zh-CN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(TDC)</a:t>
            </a:r>
            <a:r>
              <a:rPr lang="zh-CN" altLang="en-US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技术研究</a:t>
            </a:r>
          </a:p>
        </p:txBody>
      </p:sp>
      <p:pic>
        <p:nvPicPr>
          <p:cNvPr id="21" name="Picture 77" descr="그림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0" y="996948"/>
            <a:ext cx="698500" cy="73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143000" y="1549400"/>
            <a:ext cx="775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ea typeface="华文楷体" pitchFamily="2" charset="-122"/>
                <a:cs typeface="Times New Roman" pitchFamily="18" charset="0"/>
              </a:rPr>
              <a:t> 中央高校基本科研业务费专项资金（</a:t>
            </a:r>
            <a:r>
              <a:rPr lang="en-US" sz="1600" b="1" dirty="0" smtClean="0">
                <a:ea typeface="华文楷体" pitchFamily="2" charset="-122"/>
                <a:cs typeface="Times New Roman" pitchFamily="18" charset="0"/>
              </a:rPr>
              <a:t>WK203004002</a:t>
            </a:r>
            <a:r>
              <a:rPr lang="zh-CN" altLang="en-US" sz="1600" b="1" dirty="0" smtClean="0">
                <a:ea typeface="华文楷体" pitchFamily="2" charset="-122"/>
                <a:cs typeface="Times New Roman" pitchFamily="18" charset="0"/>
              </a:rPr>
              <a:t>）（</a:t>
            </a:r>
            <a:r>
              <a:rPr lang="en-US" altLang="zh-CN" sz="1600" b="1" dirty="0" smtClean="0">
                <a:ea typeface="华文楷体" pitchFamily="2" charset="-122"/>
                <a:cs typeface="Times New Roman" pitchFamily="18" charset="0"/>
              </a:rPr>
              <a:t>WK2030040015</a:t>
            </a:r>
            <a:r>
              <a:rPr lang="zh-CN" altLang="en-US" sz="2000" b="1" dirty="0" smtClean="0">
                <a:ea typeface="华文楷体" pitchFamily="2" charset="-122"/>
                <a:cs typeface="Times New Roman" pitchFamily="18" charset="0"/>
              </a:rPr>
              <a:t>）</a:t>
            </a:r>
            <a:endParaRPr lang="zh-CN" altLang="en-US" sz="1600" b="1" dirty="0"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366713" y="177800"/>
            <a:ext cx="2143125" cy="714375"/>
            <a:chOff x="6385904" y="2369854"/>
            <a:chExt cx="1615120" cy="559080"/>
          </a:xfrm>
        </p:grpSpPr>
        <p:sp>
          <p:nvSpPr>
            <p:cNvPr id="59" name="圆角矩形 58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15813" y="2415377"/>
              <a:ext cx="1506525" cy="45765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 论文发表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73312" y="1246188"/>
            <a:ext cx="4370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一篇会议</a:t>
            </a:r>
            <a:r>
              <a:rPr lang="en-US" altLang="zh-CN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三篇期刊</a:t>
            </a:r>
            <a:endParaRPr lang="zh-CN" alt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" name="免费咨询服务"/>
          <p:cNvSpPr/>
          <p:nvPr/>
        </p:nvSpPr>
        <p:spPr>
          <a:xfrm>
            <a:off x="1066800" y="2260601"/>
            <a:ext cx="7137400" cy="364355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82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Development of High Resolution TDC Implemented in Radiation Tolerant FPGAs for Aerospace Application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，会议</a:t>
            </a: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 Novel High Precis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on </a:t>
            </a:r>
            <a:r>
              <a:rPr lang="en-US" altLang="en-US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Vernier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TDC with Low Dead Time and Wide Dynamic Range Implemented in an </a:t>
            </a:r>
            <a:r>
              <a:rPr lang="en-US" altLang="en-US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Actel</a:t>
            </a:r>
            <a:r>
              <a:rPr lang="en-US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Flash-Based FPGA</a:t>
            </a:r>
          </a:p>
          <a:p>
            <a:pPr>
              <a:defRPr/>
            </a:pPr>
            <a:endParaRPr lang="en-US" altLang="en-US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Performance  and Tradeoffs  of the 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Multitime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Measurements Averaging  TDCs in an </a:t>
            </a:r>
            <a:r>
              <a:rPr lang="en-US" altLang="zh-CN" sz="1600" b="1" dirty="0" err="1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Actel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Flash-based FPGA</a:t>
            </a:r>
          </a:p>
          <a:p>
            <a:pPr marL="342900" indent="-342900">
              <a:defRPr/>
            </a:pP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Development of High Resolution TDC Implemented in Flash-based and Anti-fuse FPGAs for Aerospace Application</a:t>
            </a:r>
            <a:r>
              <a:rPr lang="zh-CN" altLang="en-US" sz="1600" b="1" dirty="0" smtClean="0">
                <a:solidFill>
                  <a:srgbClr val="00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，期刊</a:t>
            </a:r>
          </a:p>
          <a:p>
            <a:pPr marL="342900" indent="-342900">
              <a:defRPr/>
            </a:pPr>
            <a:endParaRPr lang="en-US" altLang="zh-CN" sz="1600" b="1" dirty="0" smtClean="0">
              <a:solidFill>
                <a:srgbClr val="000066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68" name="Picture 77" descr="그림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600201" y="1136648"/>
            <a:ext cx="812800" cy="85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587375" y="1368425"/>
            <a:ext cx="8072438" cy="835025"/>
          </a:xfrm>
          <a:prstGeom prst="homePlate">
            <a:avLst>
              <a:gd name="adj" fmla="val 6333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gray">
          <a:xfrm>
            <a:off x="406399" y="1917700"/>
            <a:ext cx="2336801" cy="4572000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班级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志愿者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老乡会</a:t>
            </a:r>
            <a:endParaRPr lang="zh-CN" altLang="en-US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6400" y="1296988"/>
            <a:ext cx="2247900" cy="623887"/>
            <a:chOff x="762" y="963"/>
            <a:chExt cx="1976" cy="393"/>
          </a:xfrm>
        </p:grpSpPr>
        <p:sp>
          <p:nvSpPr>
            <p:cNvPr id="67591" name="AutoShape 7"/>
            <p:cNvSpPr>
              <a:spLocks noChangeArrowheads="1"/>
            </p:cNvSpPr>
            <p:nvPr/>
          </p:nvSpPr>
          <p:spPr bwMode="gray">
            <a:xfrm>
              <a:off x="762" y="979"/>
              <a:ext cx="1975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AutoShape 8"/>
            <p:cNvSpPr>
              <a:spLocks noChangeArrowheads="1"/>
            </p:cNvSpPr>
            <p:nvPr/>
          </p:nvSpPr>
          <p:spPr bwMode="gray">
            <a:xfrm>
              <a:off x="762" y="963"/>
              <a:ext cx="1976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 rot="-2566439">
              <a:off x="778" y="1023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4" name="Rectangle 10"/>
          <p:cNvSpPr>
            <a:spLocks noChangeArrowheads="1"/>
          </p:cNvSpPr>
          <p:nvPr/>
        </p:nvSpPr>
        <p:spPr bwMode="gray">
          <a:xfrm>
            <a:off x="342900" y="1403350"/>
            <a:ext cx="21082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   </a:t>
            </a:r>
            <a:r>
              <a:rPr lang="zh-CN" altLang="en-US" sz="2800" b="1" kern="0" spc="50" dirty="0" smtClean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校园生活</a:t>
            </a:r>
            <a:endParaRPr lang="en-US" altLang="ko-KR" sz="2800" b="1" kern="0" spc="50" dirty="0">
              <a:ln w="12700" cmpd="sng">
                <a:solidFill>
                  <a:srgbClr val="2D2DB9">
                    <a:satMod val="120000"/>
                    <a:shade val="80000"/>
                  </a:srgbClr>
                </a:solidFill>
                <a:prstDash val="solid"/>
              </a:ln>
              <a:solidFill>
                <a:srgbClr val="2D2DB9">
                  <a:tint val="1000"/>
                </a:srgbClr>
              </a:solidFill>
              <a:effectLst>
                <a:glow rad="53100">
                  <a:srgbClr val="2D2DB9">
                    <a:satMod val="180000"/>
                    <a:alpha val="30000"/>
                  </a:srgb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gray">
          <a:xfrm>
            <a:off x="3022600" y="1639888"/>
            <a:ext cx="5943600" cy="5014912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年秋季学期    近代物理系硕士班   党支部书记</a:t>
            </a: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整理班级支部党员信息、开展推优入党工作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组织班级联谊活动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年暑假     科大云南招生志愿者队长</a:t>
            </a: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 2011</a:t>
            </a:r>
            <a:r>
              <a:rPr lang="zh-CN" altLang="en-US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级科大云南的</a:t>
            </a:r>
            <a:r>
              <a:rPr lang="en-US" altLang="zh-CN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名学生中，其中</a:t>
            </a:r>
            <a:r>
              <a:rPr lang="en-US" altLang="zh-CN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名由我招入       </a:t>
            </a:r>
            <a:endParaRPr lang="en-US" altLang="zh-CN" sz="1600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 2010—2012    </a:t>
            </a:r>
            <a:r>
              <a:rPr lang="zh-CN" altLang="en-US" sz="1600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连续多年寒假回高中母校宣传科大</a:t>
            </a:r>
            <a:endParaRPr lang="en-US" altLang="zh-CN" sz="1600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    成立科大云南老乡会组织    担任会长</a:t>
            </a: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组织新生迎接、辅导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与合工大、安大云南老乡会联谊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筹备科大云南校友会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18013" y="987425"/>
            <a:ext cx="3136900" cy="623888"/>
            <a:chOff x="3111" y="838"/>
            <a:chExt cx="1976" cy="393"/>
          </a:xfrm>
        </p:grpSpPr>
        <p:sp>
          <p:nvSpPr>
            <p:cNvPr id="67597" name="AutoShape 13"/>
            <p:cNvSpPr>
              <a:spLocks noChangeArrowheads="1"/>
            </p:cNvSpPr>
            <p:nvPr/>
          </p:nvSpPr>
          <p:spPr bwMode="gray">
            <a:xfrm>
              <a:off x="3111" y="854"/>
              <a:ext cx="1975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AutoShape 14"/>
            <p:cNvSpPr>
              <a:spLocks noChangeArrowheads="1"/>
            </p:cNvSpPr>
            <p:nvPr/>
          </p:nvSpPr>
          <p:spPr bwMode="gray">
            <a:xfrm>
              <a:off x="3111" y="838"/>
              <a:ext cx="1976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 rot="-2566439">
              <a:off x="3127" y="898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0" name="Rectangle 16"/>
          <p:cNvSpPr>
            <a:spLocks noChangeArrowheads="1"/>
          </p:cNvSpPr>
          <p:nvPr/>
        </p:nvSpPr>
        <p:spPr bwMode="gray">
          <a:xfrm>
            <a:off x="4938712" y="1106488"/>
            <a:ext cx="27066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  </a:t>
            </a:r>
            <a:r>
              <a:rPr lang="zh-CN" altLang="en-US" sz="2800" b="1" kern="0" spc="50" dirty="0" smtClean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学生工 作</a:t>
            </a:r>
            <a:endParaRPr lang="en-US" altLang="ko-KR" sz="2800" b="1" kern="0" spc="50" dirty="0" smtClean="0">
              <a:ln w="12700" cmpd="sng">
                <a:solidFill>
                  <a:srgbClr val="2D2DB9">
                    <a:satMod val="120000"/>
                    <a:shade val="80000"/>
                  </a:srgbClr>
                </a:solidFill>
                <a:prstDash val="solid"/>
              </a:ln>
              <a:solidFill>
                <a:srgbClr val="2D2DB9">
                  <a:tint val="1000"/>
                </a:srgbClr>
              </a:solidFill>
              <a:effectLst>
                <a:glow rad="53100">
                  <a:srgbClr val="2D2DB9">
                    <a:satMod val="180000"/>
                    <a:alpha val="30000"/>
                  </a:srgb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252413" y="155575"/>
            <a:ext cx="2478087" cy="714375"/>
            <a:chOff x="6385904" y="2369854"/>
            <a:chExt cx="1867557" cy="559080"/>
          </a:xfrm>
        </p:grpSpPr>
        <p:sp>
          <p:nvSpPr>
            <p:cNvPr id="23" name="圆角矩形 22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93579" y="2415378"/>
              <a:ext cx="1759882" cy="4576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学生工作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89" grpId="1" animBg="1"/>
      <p:bldP spid="675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587375" y="1368425"/>
            <a:ext cx="8072438" cy="835025"/>
          </a:xfrm>
          <a:prstGeom prst="homePlate">
            <a:avLst>
              <a:gd name="adj" fmla="val 6333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gray">
          <a:xfrm>
            <a:off x="419099" y="1854200"/>
            <a:ext cx="2298701" cy="4597400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武术协会 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创业协会   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物理学院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研究生会</a:t>
            </a:r>
            <a:endParaRPr lang="en-US" altLang="zh-CN" sz="24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8300" y="1271588"/>
            <a:ext cx="2324100" cy="623887"/>
            <a:chOff x="762" y="963"/>
            <a:chExt cx="1976" cy="393"/>
          </a:xfrm>
        </p:grpSpPr>
        <p:sp>
          <p:nvSpPr>
            <p:cNvPr id="67591" name="AutoShape 7"/>
            <p:cNvSpPr>
              <a:spLocks noChangeArrowheads="1"/>
            </p:cNvSpPr>
            <p:nvPr/>
          </p:nvSpPr>
          <p:spPr bwMode="gray">
            <a:xfrm>
              <a:off x="762" y="979"/>
              <a:ext cx="1975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AutoShape 8"/>
            <p:cNvSpPr>
              <a:spLocks noChangeArrowheads="1"/>
            </p:cNvSpPr>
            <p:nvPr/>
          </p:nvSpPr>
          <p:spPr bwMode="gray">
            <a:xfrm>
              <a:off x="762" y="963"/>
              <a:ext cx="1976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 rot="-2566439">
              <a:off x="778" y="1023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4" name="Rectangle 10"/>
          <p:cNvSpPr>
            <a:spLocks noChangeArrowheads="1"/>
          </p:cNvSpPr>
          <p:nvPr/>
        </p:nvSpPr>
        <p:spPr bwMode="gray">
          <a:xfrm>
            <a:off x="444500" y="1416050"/>
            <a:ext cx="2133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   </a:t>
            </a:r>
            <a:r>
              <a:rPr lang="zh-CN" altLang="en-US" sz="2800" b="1" kern="0" spc="50" dirty="0" smtClean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校园生活</a:t>
            </a:r>
            <a:endParaRPr lang="en-US" altLang="ko-KR" sz="2800" b="1" kern="0" spc="50" dirty="0">
              <a:ln w="12700" cmpd="sng">
                <a:solidFill>
                  <a:srgbClr val="2D2DB9">
                    <a:satMod val="120000"/>
                    <a:shade val="80000"/>
                  </a:srgbClr>
                </a:solidFill>
                <a:prstDash val="solid"/>
              </a:ln>
              <a:solidFill>
                <a:srgbClr val="2D2DB9">
                  <a:tint val="1000"/>
                </a:srgbClr>
              </a:solidFill>
              <a:effectLst>
                <a:glow rad="53100">
                  <a:srgbClr val="2D2DB9">
                    <a:satMod val="180000"/>
                    <a:alpha val="30000"/>
                  </a:srgb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gray">
          <a:xfrm>
            <a:off x="2997200" y="1525588"/>
            <a:ext cx="5943600" cy="4976812"/>
          </a:xfrm>
          <a:prstGeom prst="roundRect">
            <a:avLst>
              <a:gd name="adj" fmla="val 6903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—2012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   科大学生武术协会 会长</a:t>
            </a:r>
            <a:endParaRPr lang="en-US" altLang="zh-CN" sz="2000" b="1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与合工大、安大、安医等</a:t>
            </a: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个高校武协成立合肥武术联盟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带队参加</a:t>
            </a: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2012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年科大迎校迎新晚会武术表演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带队参加化院少院、微尺度迎新晚会武术表演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带队参加外校跆拳道比赛和晚会武术表演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—2012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   科大学生创业协会   副会长</a:t>
            </a:r>
            <a:endParaRPr lang="en-US" altLang="zh-CN" sz="2000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与研究生会合作组织</a:t>
            </a: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2011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年挑战杯创业计划竞赛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组织创业讲坛、创业座谈会十余场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组队参与第四届中科院青年创业大赛，并获得好评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</a:t>
            </a:r>
            <a:r>
              <a:rPr lang="en-US" altLang="zh-CN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—2011</a:t>
            </a:r>
            <a:r>
              <a:rPr lang="zh-CN" altLang="en-US" sz="2000" b="1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年  物理学院研究生会   干事</a:t>
            </a:r>
            <a:endParaRPr lang="zh-CN" altLang="en-US" sz="2000" dirty="0" smtClean="0"/>
          </a:p>
          <a:p>
            <a:pPr>
              <a:defRPr/>
            </a:pPr>
            <a:r>
              <a:rPr lang="zh-CN" altLang="en-US" b="1" dirty="0" smtClean="0">
                <a:solidFill>
                  <a:srgbClr val="000066"/>
                </a:solidFill>
                <a:ea typeface="楷体" pitchFamily="49" charset="-122"/>
                <a:cs typeface="Times New Roman" pitchFamily="18" charset="0"/>
              </a:rPr>
              <a:t>组织学术茶话会、联谊会多场</a:t>
            </a: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b="1" dirty="0" smtClean="0">
              <a:solidFill>
                <a:srgbClr val="000066"/>
              </a:solidFill>
              <a:ea typeface="楷体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06913" y="949325"/>
            <a:ext cx="3136900" cy="623888"/>
            <a:chOff x="3111" y="838"/>
            <a:chExt cx="1976" cy="393"/>
          </a:xfrm>
        </p:grpSpPr>
        <p:sp>
          <p:nvSpPr>
            <p:cNvPr id="67597" name="AutoShape 13"/>
            <p:cNvSpPr>
              <a:spLocks noChangeArrowheads="1"/>
            </p:cNvSpPr>
            <p:nvPr/>
          </p:nvSpPr>
          <p:spPr bwMode="gray">
            <a:xfrm>
              <a:off x="3111" y="854"/>
              <a:ext cx="1975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AutoShape 14"/>
            <p:cNvSpPr>
              <a:spLocks noChangeArrowheads="1"/>
            </p:cNvSpPr>
            <p:nvPr/>
          </p:nvSpPr>
          <p:spPr bwMode="gray">
            <a:xfrm>
              <a:off x="3111" y="838"/>
              <a:ext cx="1976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 rot="-2566439">
              <a:off x="3127" y="898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0" name="Rectangle 16"/>
          <p:cNvSpPr>
            <a:spLocks noChangeArrowheads="1"/>
          </p:cNvSpPr>
          <p:nvPr/>
        </p:nvSpPr>
        <p:spPr bwMode="gray">
          <a:xfrm>
            <a:off x="4900613" y="1068388"/>
            <a:ext cx="2209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   </a:t>
            </a:r>
            <a:r>
              <a:rPr lang="zh-CN" altLang="en-US" sz="2800" b="1" kern="0" spc="50" dirty="0" smtClean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rPr>
              <a:t>学生工 作</a:t>
            </a:r>
            <a:endParaRPr lang="en-US" altLang="ko-KR" sz="2800" b="1" kern="0" spc="50" dirty="0">
              <a:ln w="12700" cmpd="sng">
                <a:solidFill>
                  <a:srgbClr val="2D2DB9">
                    <a:satMod val="120000"/>
                    <a:shade val="80000"/>
                  </a:srgbClr>
                </a:solidFill>
                <a:prstDash val="solid"/>
              </a:ln>
              <a:solidFill>
                <a:srgbClr val="2D2DB9">
                  <a:tint val="1000"/>
                </a:srgbClr>
              </a:solidFill>
              <a:effectLst>
                <a:glow rad="53100">
                  <a:srgbClr val="2D2DB9">
                    <a:satMod val="180000"/>
                    <a:alpha val="30000"/>
                  </a:srgbClr>
                </a:glo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252413" y="155575"/>
            <a:ext cx="2185987" cy="714375"/>
            <a:chOff x="6385904" y="2369854"/>
            <a:chExt cx="1647422" cy="559080"/>
          </a:xfrm>
        </p:grpSpPr>
        <p:sp>
          <p:nvSpPr>
            <p:cNvPr id="23" name="圆角矩形 22"/>
            <p:cNvSpPr/>
            <p:nvPr/>
          </p:nvSpPr>
          <p:spPr>
            <a:xfrm>
              <a:off x="6385904" y="2369854"/>
              <a:ext cx="1615120" cy="5590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glow rad="139700">
                <a:srgbClr val="00CC99">
                  <a:satMod val="175000"/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 spc="5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Eras Bold ITC"/>
                <a:ea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93579" y="2415378"/>
              <a:ext cx="1539747" cy="4576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spc="50" dirty="0" smtClean="0">
                  <a:ln w="12700" cmpd="sng">
                    <a:solidFill>
                      <a:srgbClr val="2D2DB9">
                        <a:satMod val="120000"/>
                        <a:shade val="80000"/>
                      </a:srgbClr>
                    </a:solidFill>
                    <a:prstDash val="solid"/>
                  </a:ln>
                  <a:solidFill>
                    <a:srgbClr val="2D2DB9">
                      <a:tint val="1000"/>
                    </a:srgbClr>
                  </a:solidFill>
                  <a:effectLst>
                    <a:glow rad="53100">
                      <a:srgbClr val="2D2DB9">
                        <a:satMod val="180000"/>
                        <a:alpha val="30000"/>
                      </a:srgbClr>
                    </a:glow>
                  </a:effectLst>
                  <a:latin typeface="华文行楷" pitchFamily="2" charset="-122"/>
                  <a:ea typeface="华文行楷" pitchFamily="2" charset="-122"/>
                </a:rPr>
                <a:t>学生工作</a:t>
              </a:r>
              <a:endParaRPr lang="zh-CN" altLang="en-US" sz="3200" b="1" kern="0" spc="50" dirty="0">
                <a:ln w="12700" cmpd="sng">
                  <a:solidFill>
                    <a:srgbClr val="2D2DB9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2D2DB9">
                    <a:tint val="1000"/>
                  </a:srgbClr>
                </a:solidFill>
                <a:effectLst>
                  <a:glow rad="53100">
                    <a:srgbClr val="2D2DB9">
                      <a:satMod val="180000"/>
                      <a:alpha val="30000"/>
                    </a:srgbClr>
                  </a:glow>
                </a:effectLst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89" grpId="1" animBg="1"/>
      <p:bldP spid="675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7"/>
</p:tagLst>
</file>

<file path=ppt/theme/theme1.xml><?xml version="1.0" encoding="utf-8"?>
<a:theme xmlns:a="http://schemas.openxmlformats.org/drawingml/2006/main" name="3_planets">
  <a:themeElements>
    <a:clrScheme name="3 Planets 1">
      <a:dk1>
        <a:srgbClr val="000000"/>
      </a:dk1>
      <a:lt1>
        <a:srgbClr val="FFFFFF"/>
      </a:lt1>
      <a:dk2>
        <a:srgbClr val="39AB39"/>
      </a:dk2>
      <a:lt2>
        <a:srgbClr val="B2B2B2"/>
      </a:lt2>
      <a:accent1>
        <a:srgbClr val="9AC8FA"/>
      </a:accent1>
      <a:accent2>
        <a:srgbClr val="4D8DFF"/>
      </a:accent2>
      <a:accent3>
        <a:srgbClr val="FFFFFF"/>
      </a:accent3>
      <a:accent4>
        <a:srgbClr val="000000"/>
      </a:accent4>
      <a:accent5>
        <a:srgbClr val="CAE0FC"/>
      </a:accent5>
      <a:accent6>
        <a:srgbClr val="457FE7"/>
      </a:accent6>
      <a:hlink>
        <a:srgbClr val="0D0D79"/>
      </a:hlink>
      <a:folHlink>
        <a:srgbClr val="5353FF"/>
      </a:folHlink>
    </a:clrScheme>
    <a:fontScheme name="3 Plane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 Planets 1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9AC8FA"/>
        </a:accent1>
        <a:accent2>
          <a:srgbClr val="4D8DFF"/>
        </a:accent2>
        <a:accent3>
          <a:srgbClr val="FFFFFF"/>
        </a:accent3>
        <a:accent4>
          <a:srgbClr val="000000"/>
        </a:accent4>
        <a:accent5>
          <a:srgbClr val="CAE0FC"/>
        </a:accent5>
        <a:accent6>
          <a:srgbClr val="457FE7"/>
        </a:accent6>
        <a:hlink>
          <a:srgbClr val="0D0D79"/>
        </a:hlink>
        <a:folHlink>
          <a:srgbClr val="535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Planets 2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F3E861"/>
        </a:accent1>
        <a:accent2>
          <a:srgbClr val="C7CC02"/>
        </a:accent2>
        <a:accent3>
          <a:srgbClr val="FFFFFF"/>
        </a:accent3>
        <a:accent4>
          <a:srgbClr val="000000"/>
        </a:accent4>
        <a:accent5>
          <a:srgbClr val="F8F2B7"/>
        </a:accent5>
        <a:accent6>
          <a:srgbClr val="B4B902"/>
        </a:accent6>
        <a:hlink>
          <a:srgbClr val="231E1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 Planets 3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D0BBFB"/>
        </a:accent1>
        <a:accent2>
          <a:srgbClr val="9F76FC"/>
        </a:accent2>
        <a:accent3>
          <a:srgbClr val="FFFFFF"/>
        </a:accent3>
        <a:accent4>
          <a:srgbClr val="000000"/>
        </a:accent4>
        <a:accent5>
          <a:srgbClr val="E4DAFD"/>
        </a:accent5>
        <a:accent6>
          <a:srgbClr val="906AE4"/>
        </a:accent6>
        <a:hlink>
          <a:srgbClr val="422757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3_planets</Template>
  <TotalTime>772</TotalTime>
  <Words>788</Words>
  <Application>Microsoft PowerPoint</Application>
  <PresentationFormat>全屏显示(4:3)</PresentationFormat>
  <Paragraphs>131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3_planets</vt:lpstr>
      <vt:lpstr>1_自定义设计方案</vt:lpstr>
      <vt:lpstr>Image</vt:lpstr>
      <vt:lpstr>研究生国家奖学金答辩</vt:lpstr>
      <vt:lpstr>勤奋学习，红专并进，理实交融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Thank You!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Windows 用户</dc:creator>
  <cp:lastModifiedBy>Windows 用户</cp:lastModifiedBy>
  <cp:revision>198</cp:revision>
  <dcterms:created xsi:type="dcterms:W3CDTF">2013-09-30T05:45:05Z</dcterms:created>
  <dcterms:modified xsi:type="dcterms:W3CDTF">2013-10-01T11:53:34Z</dcterms:modified>
</cp:coreProperties>
</file>