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8947" autoAdjust="0"/>
  </p:normalViewPr>
  <p:slideViewPr>
    <p:cSldViewPr snapToGrid="0" snapToObjects="1" showGuides="1">
      <p:cViewPr>
        <p:scale>
          <a:sx n="33" d="100"/>
          <a:sy n="33" d="100"/>
        </p:scale>
        <p:origin x="-2034" y="3828"/>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274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5/15/2017</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png"/><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png"/><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cstate="print"/>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cstate="print"/>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cstate="print"/>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cstate="print"/>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cstate="print"/>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494" name="Image" r:id="rId8" imgW="1828571" imgH="1117460" progId="">
                      <p:embed/>
                    </p:oleObj>
                  </mc:Choice>
                  <mc:Fallback>
                    <p:oleObj name="Image" r:id="rId8" imgW="1828571" imgH="1117460" progId="">
                      <p:embed/>
                      <p:pic>
                        <p:nvPicPr>
                          <p:cNvPr id="0" name="Picture 2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322" y="1585991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495" name="Image" r:id="rId10" imgW="1828571" imgH="1117460" progId="">
                      <p:embed/>
                    </p:oleObj>
                  </mc:Choice>
                  <mc:Fallback>
                    <p:oleObj name="Image" r:id="rId10" imgW="1828571" imgH="1117460" progId="">
                      <p:embed/>
                      <p:pic>
                        <p:nvPicPr>
                          <p:cNvPr id="0" name="Picture 2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2617" y="15863608"/>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496" name="Image" r:id="rId12" imgW="4571429" imgH="1688889" progId="">
                    <p:embed/>
                  </p:oleObj>
                </mc:Choice>
                <mc:Fallback>
                  <p:oleObj name="Image" r:id="rId12" imgW="4571429" imgH="1688889" progId="">
                    <p:embed/>
                    <p:pic>
                      <p:nvPicPr>
                        <p:cNvPr id="0" name="Picture 2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102925" y="4068480"/>
                          <a:ext cx="6955629" cy="25697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 name="Picture 56"/>
            <p:cNvPicPr>
              <a:picLocks noChangeAspect="1"/>
            </p:cNvPicPr>
            <p:nvPr userDrawn="1"/>
          </p:nvPicPr>
          <p:blipFill>
            <a:blip r:embed="rId14" cstate="print"/>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497" name="Image" r:id="rId15" imgW="1574603" imgH="1053968" progId="">
                    <p:embed/>
                  </p:oleObj>
                </mc:Choice>
                <mc:Fallback>
                  <p:oleObj name="Image" r:id="rId15" imgW="1574603" imgH="1053968" progId="">
                    <p:embed/>
                    <p:pic>
                      <p:nvPicPr>
                        <p:cNvPr id="0" name="Picture 2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0659" y="15799252"/>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79241" y="36784614"/>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432294" y="41948434"/>
            <a:ext cx="2636977" cy="337227"/>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cstate="print"/>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cstate="print"/>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cstate="print"/>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cstate="print"/>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cstate="print"/>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518" name="Image" r:id="rId8" imgW="1828571" imgH="1117460" progId="">
                      <p:embed/>
                    </p:oleObj>
                  </mc:Choice>
                  <mc:Fallback>
                    <p:oleObj name="Image" r:id="rId8" imgW="1828571" imgH="1117460" progId="">
                      <p:embed/>
                      <p:pic>
                        <p:nvPicPr>
                          <p:cNvPr id="0" name="Picture 2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322" y="1585991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519" name="Image" r:id="rId10" imgW="1828571" imgH="1117460" progId="">
                      <p:embed/>
                    </p:oleObj>
                  </mc:Choice>
                  <mc:Fallback>
                    <p:oleObj name="Image" r:id="rId10" imgW="1828571" imgH="1117460" progId="">
                      <p:embed/>
                      <p:pic>
                        <p:nvPicPr>
                          <p:cNvPr id="0" name="Picture 2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2617" y="15863608"/>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520" name="Image" r:id="rId12" imgW="4571429" imgH="1688889" progId="">
                    <p:embed/>
                  </p:oleObj>
                </mc:Choice>
                <mc:Fallback>
                  <p:oleObj name="Image" r:id="rId12" imgW="4571429" imgH="1688889" progId="">
                    <p:embed/>
                    <p:pic>
                      <p:nvPicPr>
                        <p:cNvPr id="0" name="Picture 2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102925" y="4068480"/>
                          <a:ext cx="6955629" cy="25697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5" name="Picture 84"/>
            <p:cNvPicPr>
              <a:picLocks noChangeAspect="1"/>
            </p:cNvPicPr>
            <p:nvPr userDrawn="1"/>
          </p:nvPicPr>
          <p:blipFill>
            <a:blip r:embed="rId14" cstate="print"/>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521" name="Image" r:id="rId15" imgW="1574603" imgH="1053968" progId="">
                    <p:embed/>
                  </p:oleObj>
                </mc:Choice>
                <mc:Fallback>
                  <p:oleObj name="Image" r:id="rId15" imgW="1574603" imgH="1053968" progId="">
                    <p:embed/>
                    <p:pic>
                      <p:nvPicPr>
                        <p:cNvPr id="0" name="Picture 2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0659" y="15799252"/>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31033558" y="4091155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5" name="Text Box 14"/>
          <p:cNvSpPr txBox="1">
            <a:spLocks noChangeArrowheads="1"/>
          </p:cNvSpPr>
          <p:nvPr userDrawn="1"/>
        </p:nvSpPr>
        <p:spPr bwMode="auto">
          <a:xfrm>
            <a:off x="1432294" y="41948434"/>
            <a:ext cx="2636977" cy="337227"/>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1.xml"/><Relationship Id="rId7" Type="http://schemas.openxmlformats.org/officeDocument/2006/relationships/image" Target="../media/image13.jpe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2.jpeg"/><Relationship Id="rId11" Type="http://schemas.openxmlformats.org/officeDocument/2006/relationships/image" Target="../media/image17.jpeg"/><Relationship Id="rId5" Type="http://schemas.openxmlformats.org/officeDocument/2006/relationships/image" Target="../media/image11.emf"/><Relationship Id="rId10" Type="http://schemas.openxmlformats.org/officeDocument/2006/relationships/image" Target="../media/image16.png"/><Relationship Id="rId4" Type="http://schemas.openxmlformats.org/officeDocument/2006/relationships/oleObject" Target="../embeddings/oleObject9.bin"/><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extLst>
              <p:ext uri="{D42A27DB-BD31-4B8C-83A1-F6EECF244321}">
                <p14:modId xmlns:p14="http://schemas.microsoft.com/office/powerpoint/2010/main" val="4098613329"/>
              </p:ext>
            </p:extLst>
          </p:nvPr>
        </p:nvGraphicFramePr>
        <p:xfrm>
          <a:off x="1425391" y="19142931"/>
          <a:ext cx="13073524" cy="5744786"/>
        </p:xfrm>
        <a:graphic>
          <a:graphicData uri="http://schemas.openxmlformats.org/presentationml/2006/ole">
            <mc:AlternateContent xmlns:mc="http://schemas.openxmlformats.org/markup-compatibility/2006">
              <mc:Choice xmlns:v="urn:schemas-microsoft-com:vml" Requires="v">
                <p:oleObj spid="_x0000_s3098" name="Visio" r:id="rId4" imgW="8298484" imgH="3616650" progId="Visio.Drawing.11">
                  <p:embed/>
                </p:oleObj>
              </mc:Choice>
              <mc:Fallback>
                <p:oleObj name="Visio" r:id="rId4" imgW="8298484" imgH="361665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5391" y="19142931"/>
                        <a:ext cx="13073524" cy="5744786"/>
                      </a:xfrm>
                      <a:prstGeom prst="rect">
                        <a:avLst/>
                      </a:prstGeom>
                      <a:noFill/>
                    </p:spPr>
                  </p:pic>
                </p:oleObj>
              </mc:Fallback>
            </mc:AlternateContent>
          </a:graphicData>
        </a:graphic>
      </p:graphicFrame>
      <p:sp>
        <p:nvSpPr>
          <p:cNvPr id="42" name="文本占位符 41"/>
          <p:cNvSpPr>
            <a:spLocks noGrp="1"/>
          </p:cNvSpPr>
          <p:nvPr>
            <p:ph type="body" sz="quarter" idx="10"/>
          </p:nvPr>
        </p:nvSpPr>
        <p:spPr>
          <a:xfrm>
            <a:off x="623691" y="7281162"/>
            <a:ext cx="14286631" cy="10744175"/>
          </a:xfrm>
        </p:spPr>
        <p:txBody>
          <a:bodyPr/>
          <a:lstStyle/>
          <a:p>
            <a:pPr algn="just"/>
            <a:r>
              <a:rPr lang="en-US" altLang="zh-CN" sz="4400" dirty="0" smtClean="0">
                <a:solidFill>
                  <a:schemeClr val="tx1"/>
                </a:solidFill>
              </a:rPr>
              <a:t>      With </a:t>
            </a:r>
            <a:r>
              <a:rPr lang="en-US" altLang="zh-CN" sz="4400" dirty="0">
                <a:solidFill>
                  <a:schemeClr val="tx1"/>
                </a:solidFill>
              </a:rPr>
              <a:t>the development of high energy physics (HEP) experiments, the micro-pattern gas </a:t>
            </a:r>
            <a:r>
              <a:rPr lang="en-US" altLang="zh-CN" sz="4400" dirty="0" smtClean="0">
                <a:solidFill>
                  <a:schemeClr val="tx1"/>
                </a:solidFill>
              </a:rPr>
              <a:t>detectors </a:t>
            </a:r>
            <a:r>
              <a:rPr lang="en-US" altLang="zh-CN" sz="4400" dirty="0">
                <a:solidFill>
                  <a:schemeClr val="tx1"/>
                </a:solidFill>
              </a:rPr>
              <a:t>(MPGD) </a:t>
            </a:r>
            <a:r>
              <a:rPr lang="en-US" altLang="zh-CN" sz="4400" dirty="0" smtClean="0">
                <a:solidFill>
                  <a:schemeClr val="tx1"/>
                </a:solidFill>
              </a:rPr>
              <a:t>are </a:t>
            </a:r>
            <a:r>
              <a:rPr lang="en-US" altLang="zh-CN" sz="4400" dirty="0">
                <a:solidFill>
                  <a:schemeClr val="tx1"/>
                </a:solidFill>
              </a:rPr>
              <a:t>widely used in particle detection physics and space astrophysics. As a high resolution particle tracking detector, the MPGDs has a variety of applications, especially for the Micro-</a:t>
            </a:r>
            <a:r>
              <a:rPr lang="en-US" altLang="zh-CN" sz="4400" dirty="0" err="1">
                <a:solidFill>
                  <a:schemeClr val="tx1"/>
                </a:solidFill>
              </a:rPr>
              <a:t>megas</a:t>
            </a:r>
            <a:r>
              <a:rPr lang="en-US" altLang="zh-CN" sz="4400" dirty="0">
                <a:solidFill>
                  <a:schemeClr val="tx1"/>
                </a:solidFill>
              </a:rPr>
              <a:t> [1] and Gas Electron Multipliers (GEMs) [2]. </a:t>
            </a:r>
          </a:p>
          <a:p>
            <a:pPr algn="just"/>
            <a:r>
              <a:rPr lang="en-US" altLang="zh-CN" sz="4400" dirty="0" smtClean="0">
                <a:solidFill>
                  <a:schemeClr val="tx1"/>
                </a:solidFill>
              </a:rPr>
              <a:t>      VATA160 </a:t>
            </a:r>
            <a:r>
              <a:rPr lang="en-US" altLang="zh-CN" sz="4400" dirty="0">
                <a:solidFill>
                  <a:schemeClr val="tx1"/>
                </a:solidFill>
              </a:rPr>
              <a:t>is a high dynamic range charge measurement readout ASIC with self-trigger function designed by IDEADS (Norway). An electronic system based on VATA160, which can acquire 128 channels of charge inputs, has been developed. This system can be used to research the performance of MPGDs. With a integration time of 1.8 us, the dynamic range is from -3pC to +13pC, and the noise is better than 2.5fC. This system is compact and portable to use. It communicates with the PC via only USB bus. </a:t>
            </a:r>
          </a:p>
        </p:txBody>
      </p:sp>
      <p:sp>
        <p:nvSpPr>
          <p:cNvPr id="335" name="Text Placeholder 334"/>
          <p:cNvSpPr>
            <a:spLocks noGrp="1"/>
          </p:cNvSpPr>
          <p:nvPr>
            <p:ph type="body" sz="quarter" idx="11"/>
          </p:nvPr>
        </p:nvSpPr>
        <p:spPr>
          <a:xfrm>
            <a:off x="636213" y="6436445"/>
            <a:ext cx="14287866" cy="1011848"/>
          </a:xfrm>
        </p:spPr>
        <p:txBody>
          <a:bodyPr/>
          <a:lstStyle/>
          <a:p>
            <a:r>
              <a:rPr lang="en-US" altLang="zh-CN" sz="5400" dirty="0" smtClean="0"/>
              <a:t>1.Introduction</a:t>
            </a:r>
            <a:endParaRPr lang="en-US" sz="5400" dirty="0"/>
          </a:p>
        </p:txBody>
      </p:sp>
      <p:sp>
        <p:nvSpPr>
          <p:cNvPr id="338" name="Text Placeholder 337"/>
          <p:cNvSpPr>
            <a:spLocks noGrp="1"/>
          </p:cNvSpPr>
          <p:nvPr>
            <p:ph type="body" sz="quarter" idx="20"/>
          </p:nvPr>
        </p:nvSpPr>
        <p:spPr>
          <a:xfrm>
            <a:off x="878914" y="18118122"/>
            <a:ext cx="14291358" cy="2009044"/>
          </a:xfrm>
        </p:spPr>
        <p:txBody>
          <a:bodyPr/>
          <a:lstStyle/>
          <a:p>
            <a:r>
              <a:rPr lang="en-US" altLang="zh-CN" sz="5400" dirty="0" smtClean="0"/>
              <a:t>2</a:t>
            </a:r>
            <a:r>
              <a:rPr lang="en-US" altLang="zh-CN" sz="5400" dirty="0"/>
              <a:t>. Implement of readout system:</a:t>
            </a:r>
            <a:endParaRPr lang="zh-CN" altLang="zh-CN" sz="5400" dirty="0"/>
          </a:p>
          <a:p>
            <a:pPr lvl="0"/>
            <a:endParaRPr lang="zh-CN" altLang="zh-CN" sz="5400" dirty="0" smtClean="0"/>
          </a:p>
        </p:txBody>
      </p:sp>
      <p:sp>
        <p:nvSpPr>
          <p:cNvPr id="339" name="Text Placeholder 338"/>
          <p:cNvSpPr>
            <a:spLocks noGrp="1"/>
          </p:cNvSpPr>
          <p:nvPr>
            <p:ph type="body" sz="quarter" idx="25"/>
          </p:nvPr>
        </p:nvSpPr>
        <p:spPr>
          <a:xfrm>
            <a:off x="15390094" y="6775238"/>
            <a:ext cx="14287682" cy="1011848"/>
          </a:xfrm>
        </p:spPr>
        <p:txBody>
          <a:bodyPr/>
          <a:lstStyle/>
          <a:p>
            <a:r>
              <a:rPr lang="en-US" altLang="zh-CN" sz="5400" dirty="0" smtClean="0"/>
              <a:t>3. </a:t>
            </a:r>
            <a:r>
              <a:rPr lang="en-US" altLang="zh-CN" sz="5400" dirty="0"/>
              <a:t>Performance of readout system</a:t>
            </a:r>
            <a:endParaRPr lang="en-US" sz="5400" dirty="0"/>
          </a:p>
        </p:txBody>
      </p:sp>
      <p:sp>
        <p:nvSpPr>
          <p:cNvPr id="341" name="Text Placeholder 340"/>
          <p:cNvSpPr>
            <a:spLocks noGrp="1"/>
          </p:cNvSpPr>
          <p:nvPr>
            <p:ph type="body" sz="quarter" idx="27"/>
          </p:nvPr>
        </p:nvSpPr>
        <p:spPr>
          <a:xfrm>
            <a:off x="15577082" y="34857866"/>
            <a:ext cx="14283756" cy="1011848"/>
          </a:xfrm>
        </p:spPr>
        <p:txBody>
          <a:bodyPr/>
          <a:lstStyle/>
          <a:p>
            <a:r>
              <a:rPr lang="en-US" altLang="zh-CN" sz="5400" dirty="0" smtClean="0"/>
              <a:t>4.Conclusion</a:t>
            </a:r>
            <a:endParaRPr lang="en-US" sz="5400" dirty="0"/>
          </a:p>
        </p:txBody>
      </p:sp>
      <p:sp>
        <p:nvSpPr>
          <p:cNvPr id="3" name="圆角矩形 2"/>
          <p:cNvSpPr/>
          <p:nvPr/>
        </p:nvSpPr>
        <p:spPr>
          <a:xfrm>
            <a:off x="636213" y="41955122"/>
            <a:ext cx="29000872" cy="533400"/>
          </a:xfrm>
          <a:prstGeom prst="roundRect">
            <a:avLst/>
          </a:prstGeom>
          <a:solidFill>
            <a:schemeClr val="accent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3600" dirty="0" smtClean="0"/>
              <a:t>		                  </a:t>
            </a:r>
            <a:r>
              <a:rPr lang="en-US" altLang="zh-CN" sz="3600" b="1" dirty="0" smtClean="0"/>
              <a:t>Author e-mail: siyuanma@mail.ustc.edu.cn</a:t>
            </a:r>
            <a:endParaRPr lang="zh-CN" altLang="en-US" sz="3600" b="1" dirty="0"/>
          </a:p>
        </p:txBody>
      </p:sp>
      <p:sp>
        <p:nvSpPr>
          <p:cNvPr id="37" name="AutoShape 8"/>
          <p:cNvSpPr>
            <a:spLocks noChangeArrowheads="1"/>
          </p:cNvSpPr>
          <p:nvPr/>
        </p:nvSpPr>
        <p:spPr bwMode="auto">
          <a:xfrm>
            <a:off x="0" y="14668"/>
            <a:ext cx="30275213" cy="5433667"/>
          </a:xfrm>
          <a:prstGeom prst="roundRect">
            <a:avLst>
              <a:gd name="adj" fmla="val 16667"/>
            </a:avLst>
          </a:prstGeom>
          <a:solidFill>
            <a:schemeClr val="accent3">
              <a:lumMod val="20000"/>
              <a:lumOff val="80000"/>
            </a:schemeClr>
          </a:solidFill>
          <a:ln w="9525">
            <a:solidFill>
              <a:schemeClr val="tx1"/>
            </a:solidFill>
            <a:round/>
            <a:headEnd/>
            <a:tailEnd/>
          </a:ln>
        </p:spPr>
        <p:txBody>
          <a:bodyPr wrap="none" anchor="ctr"/>
          <a:lstStyle>
            <a:lvl1pPr>
              <a:spcBef>
                <a:spcPct val="20000"/>
              </a:spcBef>
              <a:buChar char="•"/>
              <a:defRPr sz="151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132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113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9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9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9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9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9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95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8924">
              <a:latin typeface="Times New Roman" panose="02020603050405020304" pitchFamily="18" charset="0"/>
              <a:cs typeface="Times New Roman" panose="02020603050405020304" pitchFamily="18" charset="0"/>
            </a:endParaRPr>
          </a:p>
        </p:txBody>
      </p:sp>
      <p:sp>
        <p:nvSpPr>
          <p:cNvPr id="38" name="Text Box 3"/>
          <p:cNvSpPr txBox="1">
            <a:spLocks noChangeArrowheads="1"/>
          </p:cNvSpPr>
          <p:nvPr/>
        </p:nvSpPr>
        <p:spPr bwMode="auto">
          <a:xfrm>
            <a:off x="1359072" y="227884"/>
            <a:ext cx="28318704" cy="1633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14800">
              <a:spcBef>
                <a:spcPct val="20000"/>
              </a:spcBef>
              <a:buChar char="•"/>
              <a:defRPr sz="15100">
                <a:solidFill>
                  <a:schemeClr val="tx1"/>
                </a:solidFill>
                <a:latin typeface="Arial" panose="020B0604020202020204" pitchFamily="34" charset="0"/>
                <a:ea typeface="宋体" panose="02010600030101010101" pitchFamily="2" charset="-122"/>
              </a:defRPr>
            </a:lvl1pPr>
            <a:lvl2pPr marL="742950" indent="-285750" defTabSz="4114800">
              <a:spcBef>
                <a:spcPct val="20000"/>
              </a:spcBef>
              <a:buChar char="–"/>
              <a:defRPr sz="13200">
                <a:solidFill>
                  <a:schemeClr val="tx1"/>
                </a:solidFill>
                <a:latin typeface="Arial" panose="020B0604020202020204" pitchFamily="34" charset="0"/>
                <a:ea typeface="宋体" panose="02010600030101010101" pitchFamily="2" charset="-122"/>
              </a:defRPr>
            </a:lvl2pPr>
            <a:lvl3pPr marL="1143000" indent="-228600" defTabSz="4114800">
              <a:spcBef>
                <a:spcPct val="20000"/>
              </a:spcBef>
              <a:buChar char="•"/>
              <a:defRPr sz="11300">
                <a:solidFill>
                  <a:schemeClr val="tx1"/>
                </a:solidFill>
                <a:latin typeface="Arial" panose="020B0604020202020204" pitchFamily="34" charset="0"/>
                <a:ea typeface="宋体" panose="02010600030101010101" pitchFamily="2" charset="-122"/>
              </a:defRPr>
            </a:lvl3pPr>
            <a:lvl4pPr marL="1600200" indent="-228600" defTabSz="4114800">
              <a:spcBef>
                <a:spcPct val="20000"/>
              </a:spcBef>
              <a:buChar char="–"/>
              <a:defRPr sz="9500">
                <a:solidFill>
                  <a:schemeClr val="tx1"/>
                </a:solidFill>
                <a:latin typeface="Arial" panose="020B0604020202020204" pitchFamily="34" charset="0"/>
                <a:ea typeface="宋体" panose="02010600030101010101" pitchFamily="2" charset="-122"/>
              </a:defRPr>
            </a:lvl4pPr>
            <a:lvl5pPr marL="2057400" indent="-228600" defTabSz="4114800">
              <a:spcBef>
                <a:spcPct val="20000"/>
              </a:spcBef>
              <a:buChar char="»"/>
              <a:defRPr sz="9500">
                <a:solidFill>
                  <a:schemeClr val="tx1"/>
                </a:solidFill>
                <a:latin typeface="Arial" panose="020B0604020202020204" pitchFamily="34" charset="0"/>
                <a:ea typeface="宋体" panose="02010600030101010101" pitchFamily="2" charset="-122"/>
              </a:defRPr>
            </a:lvl5pPr>
            <a:lvl6pPr marL="2514600" indent="-228600" defTabSz="4114800" eaLnBrk="0" fontAlgn="base" hangingPunct="0">
              <a:spcBef>
                <a:spcPct val="20000"/>
              </a:spcBef>
              <a:spcAft>
                <a:spcPct val="0"/>
              </a:spcAft>
              <a:buChar char="»"/>
              <a:defRPr sz="9500">
                <a:solidFill>
                  <a:schemeClr val="tx1"/>
                </a:solidFill>
                <a:latin typeface="Arial" panose="020B0604020202020204" pitchFamily="34" charset="0"/>
                <a:ea typeface="宋体" panose="02010600030101010101" pitchFamily="2" charset="-122"/>
              </a:defRPr>
            </a:lvl6pPr>
            <a:lvl7pPr marL="2971800" indent="-228600" defTabSz="4114800" eaLnBrk="0" fontAlgn="base" hangingPunct="0">
              <a:spcBef>
                <a:spcPct val="20000"/>
              </a:spcBef>
              <a:spcAft>
                <a:spcPct val="0"/>
              </a:spcAft>
              <a:buChar char="»"/>
              <a:defRPr sz="9500">
                <a:solidFill>
                  <a:schemeClr val="tx1"/>
                </a:solidFill>
                <a:latin typeface="Arial" panose="020B0604020202020204" pitchFamily="34" charset="0"/>
                <a:ea typeface="宋体" panose="02010600030101010101" pitchFamily="2" charset="-122"/>
              </a:defRPr>
            </a:lvl7pPr>
            <a:lvl8pPr marL="3429000" indent="-228600" defTabSz="4114800" eaLnBrk="0" fontAlgn="base" hangingPunct="0">
              <a:spcBef>
                <a:spcPct val="20000"/>
              </a:spcBef>
              <a:spcAft>
                <a:spcPct val="0"/>
              </a:spcAft>
              <a:buChar char="»"/>
              <a:defRPr sz="9500">
                <a:solidFill>
                  <a:schemeClr val="tx1"/>
                </a:solidFill>
                <a:latin typeface="Arial" panose="020B0604020202020204" pitchFamily="34" charset="0"/>
                <a:ea typeface="宋体" panose="02010600030101010101" pitchFamily="2" charset="-122"/>
              </a:defRPr>
            </a:lvl8pPr>
            <a:lvl9pPr marL="3886200" indent="-228600" defTabSz="4114800" eaLnBrk="0" fontAlgn="base" hangingPunct="0">
              <a:spcBef>
                <a:spcPct val="20000"/>
              </a:spcBef>
              <a:spcAft>
                <a:spcPct val="0"/>
              </a:spcAft>
              <a:buChar char="»"/>
              <a:defRPr sz="9500">
                <a:solidFill>
                  <a:schemeClr val="tx1"/>
                </a:solidFill>
                <a:latin typeface="Arial" panose="020B0604020202020204" pitchFamily="34" charset="0"/>
                <a:ea typeface="宋体" panose="02010600030101010101" pitchFamily="2" charset="-122"/>
              </a:defRPr>
            </a:lvl9pPr>
          </a:lstStyle>
          <a:p>
            <a:pPr algn="ctr" eaLnBrk="1" hangingPunct="1">
              <a:lnSpc>
                <a:spcPts val="1050"/>
              </a:lnSpc>
              <a:spcBef>
                <a:spcPct val="0"/>
              </a:spcBef>
              <a:buNone/>
            </a:pPr>
            <a:endParaRPr lang="en-US" altLang="zh-CN" sz="8000" b="1" dirty="0">
              <a:solidFill>
                <a:srgbClr val="FF0066"/>
              </a:solidFill>
              <a:latin typeface="Times New Roman" pitchFamily="18" charset="0"/>
              <a:cs typeface="Times New Roman" pitchFamily="18" charset="0"/>
            </a:endParaRPr>
          </a:p>
          <a:p>
            <a:pPr algn="ctr">
              <a:lnSpc>
                <a:spcPts val="9000"/>
              </a:lnSpc>
              <a:buNone/>
            </a:pPr>
            <a:r>
              <a:rPr lang="en-US" altLang="zh-CN" sz="8000" b="1" dirty="0">
                <a:latin typeface="Times New Roman" pitchFamily="18" charset="0"/>
                <a:cs typeface="Times New Roman" pitchFamily="18" charset="0"/>
              </a:rPr>
              <a:t>A </a:t>
            </a:r>
            <a:r>
              <a:rPr lang="en-US" altLang="zh-CN" sz="8000" b="1" dirty="0" smtClean="0">
                <a:latin typeface="Times New Roman" pitchFamily="18" charset="0"/>
                <a:cs typeface="Times New Roman" pitchFamily="18" charset="0"/>
              </a:rPr>
              <a:t>Portable Readout System for Micro-Pattern Gas Detectors</a:t>
            </a:r>
            <a:endParaRPr lang="zh-CN" altLang="zh-CN" sz="8000" b="1" dirty="0">
              <a:latin typeface="Times New Roman" pitchFamily="18" charset="0"/>
              <a:cs typeface="Times New Roman" pitchFamily="18" charset="0"/>
            </a:endParaRPr>
          </a:p>
        </p:txBody>
      </p:sp>
      <p:pic>
        <p:nvPicPr>
          <p:cNvPr id="39" name="Picture 45" descr="xiaohu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92479" y="1861665"/>
            <a:ext cx="3486962" cy="348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文本框 39"/>
          <p:cNvSpPr txBox="1"/>
          <p:nvPr/>
        </p:nvSpPr>
        <p:spPr>
          <a:xfrm>
            <a:off x="4969848" y="2965164"/>
            <a:ext cx="21323102" cy="1569660"/>
          </a:xfrm>
          <a:prstGeom prst="rect">
            <a:avLst/>
          </a:prstGeom>
          <a:noFill/>
        </p:spPr>
        <p:txBody>
          <a:bodyPr wrap="square" rtlCol="0">
            <a:spAutoFit/>
          </a:bodyPr>
          <a:lstStyle/>
          <a:p>
            <a:pPr algn="ctr"/>
            <a:r>
              <a:rPr lang="en-US" altLang="zh-CN" sz="3200" baseline="30000" dirty="0"/>
              <a:t>1</a:t>
            </a:r>
            <a:r>
              <a:rPr lang="en-US" altLang="zh-CN" sz="3200" dirty="0"/>
              <a:t>State Key Laboratory of Particle Detection and Electronics, University of Science and Technology of China, Hefei 230026, China</a:t>
            </a:r>
            <a:endParaRPr lang="zh-CN" altLang="zh-CN" sz="3200" dirty="0"/>
          </a:p>
          <a:p>
            <a:pPr algn="ctr"/>
            <a:r>
              <a:rPr lang="en-US" altLang="zh-CN" sz="3200" baseline="30000" dirty="0" smtClean="0"/>
              <a:t>3</a:t>
            </a:r>
            <a:r>
              <a:rPr lang="en-US" altLang="zh-CN" sz="3200" dirty="0" smtClean="0"/>
              <a:t>Department </a:t>
            </a:r>
            <a:r>
              <a:rPr lang="en-US" altLang="zh-CN" sz="3200" dirty="0"/>
              <a:t>of Modern Physics, University of Science and Technology of China, Hefei 230026, China</a:t>
            </a:r>
            <a:endParaRPr lang="zh-CN" altLang="zh-CN" sz="3200" dirty="0"/>
          </a:p>
          <a:p>
            <a:pPr algn="ctr"/>
            <a:r>
              <a:rPr lang="en-US" altLang="zh-CN" sz="3200" baseline="30000" dirty="0"/>
              <a:t>*Corresponding author: </a:t>
            </a:r>
            <a:r>
              <a:rPr lang="en-US" altLang="zh-CN" sz="3200" baseline="30000" dirty="0" smtClean="0"/>
              <a:t>fengcq@ustc.edu.cn</a:t>
            </a:r>
            <a:endParaRPr lang="zh-CN" altLang="zh-CN" sz="3200" dirty="0"/>
          </a:p>
        </p:txBody>
      </p:sp>
      <p:sp>
        <p:nvSpPr>
          <p:cNvPr id="6146" name="Rectangle 2"/>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8" name="Rectangle 4"/>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9" name="Rectangle 5"/>
          <p:cNvSpPr>
            <a:spLocks noChangeArrowheads="1"/>
          </p:cNvSpPr>
          <p:nvPr/>
        </p:nvSpPr>
        <p:spPr bwMode="auto">
          <a:xfrm>
            <a:off x="847628" y="24995379"/>
            <a:ext cx="13651287"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defTabSz="914400" fontAlgn="base">
              <a:spcBef>
                <a:spcPct val="0"/>
              </a:spcBef>
              <a:spcAft>
                <a:spcPct val="0"/>
              </a:spcAf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Fig.1 B</a:t>
            </a:r>
            <a:r>
              <a:rPr lang="en-US" altLang="zh-CN" sz="3200" dirty="0" smtClean="0"/>
              <a:t>lock </a:t>
            </a:r>
            <a:r>
              <a:rPr lang="en-US" altLang="zh-CN" sz="3200" dirty="0"/>
              <a:t>diagram of electronic board</a:t>
            </a:r>
            <a:endPar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6157" name="Rectangle 13"/>
          <p:cNvSpPr>
            <a:spLocks noChangeArrowheads="1"/>
          </p:cNvSpPr>
          <p:nvPr/>
        </p:nvSpPr>
        <p:spPr bwMode="auto">
          <a:xfrm>
            <a:off x="0" y="0"/>
            <a:ext cx="30275213"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58" name="Rectangle 14"/>
          <p:cNvSpPr>
            <a:spLocks noChangeArrowheads="1"/>
          </p:cNvSpPr>
          <p:nvPr/>
        </p:nvSpPr>
        <p:spPr bwMode="auto">
          <a:xfrm>
            <a:off x="0" y="2295525"/>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161" name="Rectangle 17"/>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63" name="Rectangle 19"/>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65" name="Rectangle 21"/>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67" name="Rectangle 23"/>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68" name="Rectangle 24"/>
          <p:cNvSpPr>
            <a:spLocks noChangeArrowheads="1"/>
          </p:cNvSpPr>
          <p:nvPr/>
        </p:nvSpPr>
        <p:spPr bwMode="auto">
          <a:xfrm>
            <a:off x="-771127" y="35370378"/>
            <a:ext cx="1688879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defTabSz="914400" fontAlgn="base">
              <a:spcBef>
                <a:spcPct val="0"/>
              </a:spcBef>
              <a:spcAft>
                <a:spcPct val="0"/>
              </a:spcAf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Fig </a:t>
            </a:r>
            <a:r>
              <a:rPr kumimoji="0" lang="en-US" altLang="zh-CN" sz="3200" b="0" i="0" u="none" strike="noStrike" cap="none" normalizeH="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2. I</a:t>
            </a:r>
            <a:r>
              <a:rPr lang="en-US" altLang="zh-CN" sz="3200" dirty="0" smtClean="0">
                <a:latin typeface="Times New Roman" panose="02020603050405020304" pitchFamily="18" charset="0"/>
                <a:ea typeface="宋体" pitchFamily="2" charset="-122"/>
                <a:cs typeface="Times New Roman" panose="02020603050405020304" pitchFamily="18" charset="0"/>
              </a:rPr>
              <a:t>mplement of the readout system</a:t>
            </a:r>
            <a:endParaRPr lang="en-US" altLang="zh-CN" sz="3200" dirty="0" smtClean="0">
              <a:latin typeface="Times New Roman" panose="02020603050405020304" pitchFamily="18" charset="0"/>
              <a:cs typeface="Times New Roman" panose="02020603050405020304" pitchFamily="18" charset="0"/>
            </a:endParaRPr>
          </a:p>
        </p:txBody>
      </p:sp>
      <p:sp>
        <p:nvSpPr>
          <p:cNvPr id="6172" name="Rectangle 28"/>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4" name="Rectangle 30"/>
          <p:cNvSpPr>
            <a:spLocks noChangeArrowheads="1"/>
          </p:cNvSpPr>
          <p:nvPr/>
        </p:nvSpPr>
        <p:spPr bwMode="auto">
          <a:xfrm>
            <a:off x="15577082" y="25451182"/>
            <a:ext cx="1644845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508000" defTabSz="914400" fontAlgn="base">
              <a:spcBef>
                <a:spcPct val="0"/>
              </a:spcBef>
              <a:spcAft>
                <a:spcPct val="0"/>
              </a:spcAf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Fig 6</a:t>
            </a:r>
            <a:r>
              <a:rPr lang="en-US" altLang="zh-CN" sz="3200" dirty="0" smtClean="0">
                <a:latin typeface="Times New Roman" pitchFamily="18" charset="0"/>
                <a:ea typeface="宋体" pitchFamily="2" charset="-122"/>
                <a:cs typeface="Times New Roman" pitchFamily="18" charset="0"/>
              </a:rPr>
              <a:t>. </a:t>
            </a:r>
            <a:r>
              <a:rPr lang="en-US" altLang="zh-CN" sz="3200" dirty="0" smtClean="0">
                <a:latin typeface="Times New Roman" pitchFamily="18" charset="0"/>
                <a:cs typeface="Times New Roman" pitchFamily="18" charset="0"/>
              </a:rPr>
              <a:t>The spectrum of </a:t>
            </a:r>
            <a:r>
              <a:rPr lang="en-US" altLang="zh-CN" sz="3200" baseline="30000" dirty="0" smtClean="0">
                <a:latin typeface="Times New Roman" pitchFamily="18" charset="0"/>
                <a:cs typeface="Times New Roman" pitchFamily="18" charset="0"/>
              </a:rPr>
              <a:t>55</a:t>
            </a:r>
            <a:r>
              <a:rPr lang="en-US" altLang="zh-CN" sz="3200" dirty="0" smtClean="0">
                <a:latin typeface="Times New Roman" pitchFamily="18" charset="0"/>
                <a:cs typeface="Times New Roman" pitchFamily="18" charset="0"/>
              </a:rPr>
              <a:t>Fe            Fig 7.  The results of decoded image</a:t>
            </a:r>
            <a:endParaRPr lang="en-US" altLang="zh-CN" sz="3200" dirty="0">
              <a:latin typeface="Times New Roman" pitchFamily="18" charset="0"/>
              <a:cs typeface="Times New Roman" pitchFamily="18" charset="0"/>
            </a:endParaRPr>
          </a:p>
        </p:txBody>
      </p:sp>
      <p:sp>
        <p:nvSpPr>
          <p:cNvPr id="76" name="矩形 75"/>
          <p:cNvSpPr/>
          <p:nvPr/>
        </p:nvSpPr>
        <p:spPr>
          <a:xfrm>
            <a:off x="37067063" y="63452989"/>
            <a:ext cx="6553591" cy="584775"/>
          </a:xfrm>
          <a:prstGeom prst="rect">
            <a:avLst/>
          </a:prstGeom>
        </p:spPr>
        <p:txBody>
          <a:bodyPr wrap="square">
            <a:spAutoFit/>
          </a:bodyPr>
          <a:lstStyle/>
          <a:p>
            <a:pPr algn="ctr"/>
            <a:r>
              <a:rPr lang="en-US" altLang="zh-CN" sz="3200" dirty="0" smtClean="0">
                <a:latin typeface="Times New Roman" pitchFamily="18" charset="0"/>
                <a:cs typeface="Times New Roman" pitchFamily="18" charset="0"/>
              </a:rPr>
              <a:t>Fig 13. Joint test </a:t>
            </a:r>
            <a:r>
              <a:rPr lang="en-US" altLang="zh-CN" sz="3200" dirty="0">
                <a:latin typeface="Times New Roman" pitchFamily="18" charset="0"/>
                <a:cs typeface="Times New Roman" pitchFamily="18" charset="0"/>
              </a:rPr>
              <a:t>platform</a:t>
            </a:r>
            <a:endParaRPr lang="zh-CN" altLang="en-US" sz="3200" dirty="0">
              <a:latin typeface="Times New Roman" pitchFamily="18" charset="0"/>
              <a:cs typeface="Times New Roman" pitchFamily="18" charset="0"/>
            </a:endParaRPr>
          </a:p>
        </p:txBody>
      </p:sp>
      <p:sp>
        <p:nvSpPr>
          <p:cNvPr id="78" name="文本占位符 43"/>
          <p:cNvSpPr>
            <a:spLocks noGrp="1"/>
          </p:cNvSpPr>
          <p:nvPr>
            <p:ph type="body" sz="quarter" idx="96"/>
          </p:nvPr>
        </p:nvSpPr>
        <p:spPr>
          <a:xfrm>
            <a:off x="15375391" y="35795031"/>
            <a:ext cx="14286631" cy="5191886"/>
          </a:xfrm>
        </p:spPr>
        <p:txBody>
          <a:bodyPr/>
          <a:lstStyle/>
          <a:p>
            <a:pPr algn="just"/>
            <a:r>
              <a:rPr lang="en-US" altLang="zh-CN" sz="4400" dirty="0">
                <a:solidFill>
                  <a:schemeClr val="tx1"/>
                </a:solidFill>
              </a:rPr>
              <a:t>   A portable readout electronics system for MPGDs are presented in this paper. </a:t>
            </a:r>
            <a:r>
              <a:rPr lang="en-US" altLang="zh-CN" sz="4400" dirty="0" smtClean="0">
                <a:solidFill>
                  <a:schemeClr val="tx1"/>
                </a:solidFill>
              </a:rPr>
              <a:t>The </a:t>
            </a:r>
            <a:r>
              <a:rPr lang="en-US" altLang="zh-CN" sz="4400" dirty="0">
                <a:solidFill>
                  <a:schemeClr val="tx1"/>
                </a:solidFill>
              </a:rPr>
              <a:t>readout systems has features of low noise (less than 2.5fC), high dynamic range (-3 ~ +13pC), low power dissipation (less than 2.5W) and high integration (128 channels). This system is portable to use with only one USB bus for its supply, commands and data transmission. This system can operate with different types of MPGDs.</a:t>
            </a:r>
            <a:endParaRPr lang="zh-CN" altLang="zh-CN" sz="4400" dirty="0">
              <a:solidFill>
                <a:schemeClr val="tx1"/>
              </a:solidFill>
            </a:endParaRPr>
          </a:p>
        </p:txBody>
      </p:sp>
      <p:sp>
        <p:nvSpPr>
          <p:cNvPr id="86" name="矩形 85"/>
          <p:cNvSpPr/>
          <p:nvPr/>
        </p:nvSpPr>
        <p:spPr>
          <a:xfrm>
            <a:off x="7483775" y="2175394"/>
            <a:ext cx="15135225" cy="707886"/>
          </a:xfrm>
          <a:prstGeom prst="rect">
            <a:avLst/>
          </a:prstGeom>
        </p:spPr>
        <p:txBody>
          <a:bodyPr>
            <a:spAutoFit/>
          </a:bodyPr>
          <a:lstStyle/>
          <a:p>
            <a:pPr algn="ctr"/>
            <a:r>
              <a:rPr lang="en-US" altLang="zh-CN" sz="4000" dirty="0" smtClean="0"/>
              <a:t>Ma Siyuan</a:t>
            </a:r>
            <a:r>
              <a:rPr lang="en-US" altLang="zh-CN" sz="4000" baseline="30000" dirty="0" smtClean="0"/>
              <a:t>1</a:t>
            </a:r>
            <a:r>
              <a:rPr lang="en-US" altLang="zh-CN" sz="4000" baseline="30000" dirty="0"/>
              <a:t>, </a:t>
            </a:r>
            <a:r>
              <a:rPr lang="en-US" altLang="zh-CN" sz="4000" baseline="30000" dirty="0" smtClean="0"/>
              <a:t>2   </a:t>
            </a:r>
            <a:r>
              <a:rPr lang="en-US" altLang="zh-CN" sz="4000" dirty="0" smtClean="0"/>
              <a:t>Feng Changqing</a:t>
            </a:r>
            <a:r>
              <a:rPr lang="en-US" altLang="zh-CN" sz="4000" baseline="30000" dirty="0" smtClean="0"/>
              <a:t>1</a:t>
            </a:r>
            <a:r>
              <a:rPr lang="en-US" altLang="zh-CN" sz="4000" baseline="30000" dirty="0"/>
              <a:t>, 2*</a:t>
            </a:r>
            <a:r>
              <a:rPr lang="en-US" altLang="zh-CN" sz="4000" dirty="0"/>
              <a:t> </a:t>
            </a:r>
            <a:r>
              <a:rPr lang="en-US" altLang="zh-CN" sz="4000" dirty="0" smtClean="0"/>
              <a:t>Luo Laifu</a:t>
            </a:r>
            <a:r>
              <a:rPr lang="en-US" altLang="zh-CN" sz="4000" baseline="30000" dirty="0" smtClean="0"/>
              <a:t>1,2</a:t>
            </a:r>
            <a:r>
              <a:rPr lang="en-US" altLang="zh-CN" sz="4000" dirty="0" smtClean="0"/>
              <a:t>  Liu Shubin</a:t>
            </a:r>
            <a:r>
              <a:rPr lang="en-US" altLang="zh-CN" sz="4000" baseline="30000" dirty="0" smtClean="0"/>
              <a:t>1,2</a:t>
            </a:r>
            <a:r>
              <a:rPr lang="en-US" altLang="zh-CN" sz="4000" dirty="0" smtClean="0"/>
              <a:t>   An </a:t>
            </a:r>
            <a:r>
              <a:rPr lang="en-US" altLang="zh-CN" sz="4000" dirty="0"/>
              <a:t>Qi</a:t>
            </a:r>
            <a:r>
              <a:rPr lang="en-US" altLang="zh-CN" sz="4000" baseline="30000" dirty="0"/>
              <a:t>1,2</a:t>
            </a:r>
            <a:endParaRPr lang="zh-CN" altLang="zh-CN" sz="4000" dirty="0"/>
          </a:p>
        </p:txBody>
      </p:sp>
      <p:sp>
        <p:nvSpPr>
          <p:cNvPr id="5" name="Rectangle 4"/>
          <p:cNvSpPr>
            <a:spLocks noChangeArrowheads="1"/>
          </p:cNvSpPr>
          <p:nvPr/>
        </p:nvSpPr>
        <p:spPr bwMode="auto">
          <a:xfrm>
            <a:off x="0" y="0"/>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文本占位符 43"/>
          <p:cNvSpPr>
            <a:spLocks noGrp="1"/>
          </p:cNvSpPr>
          <p:nvPr>
            <p:ph type="body" sz="quarter" idx="96"/>
          </p:nvPr>
        </p:nvSpPr>
        <p:spPr>
          <a:xfrm>
            <a:off x="684951" y="25652358"/>
            <a:ext cx="14286631" cy="5191886"/>
          </a:xfrm>
        </p:spPr>
        <p:txBody>
          <a:bodyPr/>
          <a:lstStyle/>
          <a:p>
            <a:pPr algn="just"/>
            <a:r>
              <a:rPr lang="en-US" altLang="zh-CN" sz="4400" dirty="0" smtClean="0">
                <a:solidFill>
                  <a:schemeClr val="tx1"/>
                </a:solidFill>
              </a:rPr>
              <a:t>      The </a:t>
            </a:r>
            <a:r>
              <a:rPr lang="en-US" altLang="zh-CN" sz="4400" dirty="0">
                <a:solidFill>
                  <a:schemeClr val="tx1"/>
                </a:solidFill>
              </a:rPr>
              <a:t>block diagram of electronic board is given in Fig. 1. It mainly consists of 4 VATA160 chips, 4 Analog to Digital Converter (ADC), a Field-Programmable Gate Array (FPGA), 2 Digital to Analog Converter (DAC) and a USB interface chip. Each VATA chip has a connector of 2*32, </a:t>
            </a:r>
            <a:r>
              <a:rPr lang="en-US" altLang="zh-CN" sz="4400" dirty="0" smtClean="0">
                <a:solidFill>
                  <a:schemeClr val="tx1"/>
                </a:solidFill>
              </a:rPr>
              <a:t>50 mil </a:t>
            </a:r>
            <a:r>
              <a:rPr lang="en-US" altLang="zh-CN" sz="4400" dirty="0">
                <a:solidFill>
                  <a:schemeClr val="tx1"/>
                </a:solidFill>
              </a:rPr>
              <a:t>double row pins, which is very common in detectors, as interface to detectors.</a:t>
            </a:r>
            <a:endParaRPr lang="zh-CN" altLang="zh-CN" sz="4400" dirty="0">
              <a:solidFill>
                <a:schemeClr val="tx1"/>
              </a:solidFill>
            </a:endParaRPr>
          </a:p>
        </p:txBody>
      </p:sp>
      <p:pic>
        <p:nvPicPr>
          <p:cNvPr id="50" name="图片 49" descr="D:\Work_File\FEE_DAQ_for_GEM\汇报\831403783501188648.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47168" y="30310067"/>
            <a:ext cx="8052204" cy="5060311"/>
          </a:xfrm>
          <a:prstGeom prst="rect">
            <a:avLst/>
          </a:prstGeom>
          <a:noFill/>
          <a:ln>
            <a:noFill/>
          </a:ln>
        </p:spPr>
      </p:pic>
      <p:sp>
        <p:nvSpPr>
          <p:cNvPr id="52" name="文本占位符 43"/>
          <p:cNvSpPr>
            <a:spLocks noGrp="1"/>
          </p:cNvSpPr>
          <p:nvPr>
            <p:ph type="body" sz="quarter" idx="96"/>
          </p:nvPr>
        </p:nvSpPr>
        <p:spPr>
          <a:xfrm>
            <a:off x="764757" y="35834567"/>
            <a:ext cx="14286631" cy="5868994"/>
          </a:xfrm>
        </p:spPr>
        <p:txBody>
          <a:bodyPr/>
          <a:lstStyle/>
          <a:p>
            <a:pPr algn="just"/>
            <a:r>
              <a:rPr lang="en-US" altLang="zh-CN" sz="4400" dirty="0" smtClean="0">
                <a:solidFill>
                  <a:schemeClr val="tx1"/>
                </a:solidFill>
              </a:rPr>
              <a:t>    This </a:t>
            </a:r>
            <a:r>
              <a:rPr lang="en-US" altLang="zh-CN" sz="4400" dirty="0">
                <a:solidFill>
                  <a:schemeClr val="tx1"/>
                </a:solidFill>
              </a:rPr>
              <a:t>portable readout system has been implemented as shown in Fig. </a:t>
            </a:r>
            <a:r>
              <a:rPr lang="en-US" altLang="zh-CN" sz="4400" dirty="0" smtClean="0">
                <a:solidFill>
                  <a:schemeClr val="tx1"/>
                </a:solidFill>
              </a:rPr>
              <a:t>2. </a:t>
            </a:r>
            <a:r>
              <a:rPr lang="en-US" altLang="zh-CN" sz="4400" dirty="0">
                <a:solidFill>
                  <a:schemeClr val="tx1"/>
                </a:solidFill>
              </a:rPr>
              <a:t>This system is convenient to use. It acquires the detector’s signal either from an external trigger or an internal trigger generated by VATA160. The data </a:t>
            </a:r>
            <a:r>
              <a:rPr lang="en-US" altLang="zh-CN" sz="4400" dirty="0" smtClean="0">
                <a:solidFill>
                  <a:schemeClr val="tx1"/>
                </a:solidFill>
              </a:rPr>
              <a:t>is transferred </a:t>
            </a:r>
            <a:r>
              <a:rPr lang="en-US" altLang="zh-CN" sz="4400" dirty="0">
                <a:solidFill>
                  <a:schemeClr val="tx1"/>
                </a:solidFill>
              </a:rPr>
              <a:t>to PC host through a USB cable, which is also responsible for power supply of hardware and transmission of control commands from </a:t>
            </a:r>
            <a:r>
              <a:rPr lang="en-US" altLang="zh-CN" sz="4400" dirty="0" smtClean="0">
                <a:solidFill>
                  <a:schemeClr val="tx1"/>
                </a:solidFill>
              </a:rPr>
              <a:t>PC. </a:t>
            </a:r>
            <a:r>
              <a:rPr lang="en-US" altLang="zh-CN" sz="4400" dirty="0">
                <a:solidFill>
                  <a:schemeClr val="tx1"/>
                </a:solidFill>
              </a:rPr>
              <a:t>Besides, a shielding box is designed and made for this system to shield external noise.</a:t>
            </a:r>
            <a:endParaRPr lang="zh-CN" altLang="zh-CN" sz="4400" dirty="0">
              <a:solidFill>
                <a:schemeClr val="tx1"/>
              </a:solidFill>
            </a:endParaRPr>
          </a:p>
        </p:txBody>
      </p:sp>
      <p:pic>
        <p:nvPicPr>
          <p:cNvPr id="3079" name="Picture 7" descr="D:\Work_File\FEE_DAQ_for_GEM\汇报\good hist.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69487" y="7796611"/>
            <a:ext cx="6146800" cy="37339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Work_File\FEE_DAQ_for_GEM\汇报\Calibration.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74739" y="7787086"/>
            <a:ext cx="6146801" cy="3733925"/>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
          <p:cNvSpPr>
            <a:spLocks noChangeArrowheads="1"/>
          </p:cNvSpPr>
          <p:nvPr/>
        </p:nvSpPr>
        <p:spPr bwMode="auto">
          <a:xfrm>
            <a:off x="15904099" y="11530536"/>
            <a:ext cx="13651287"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defTabSz="914400" fontAlgn="base">
              <a:spcBef>
                <a:spcPct val="0"/>
              </a:spcBef>
              <a:spcAft>
                <a:spcPct val="0"/>
              </a:spcAf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Fig.3 RMS</a:t>
            </a:r>
            <a:r>
              <a:rPr kumimoji="0" lang="en-US" altLang="zh-CN" sz="3200" b="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of all channels          Fig. 4 Calibration of one channel</a:t>
            </a:r>
            <a:endPar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57" name="文本占位符 43"/>
          <p:cNvSpPr>
            <a:spLocks noGrp="1"/>
          </p:cNvSpPr>
          <p:nvPr>
            <p:ph type="body" sz="quarter" idx="96"/>
          </p:nvPr>
        </p:nvSpPr>
        <p:spPr>
          <a:xfrm>
            <a:off x="15350454" y="12390153"/>
            <a:ext cx="14286631" cy="8577428"/>
          </a:xfrm>
        </p:spPr>
        <p:txBody>
          <a:bodyPr/>
          <a:lstStyle/>
          <a:p>
            <a:pPr algn="just"/>
            <a:r>
              <a:rPr lang="en-US" altLang="zh-CN" sz="4400" dirty="0">
                <a:solidFill>
                  <a:schemeClr val="tx1"/>
                </a:solidFill>
              </a:rPr>
              <a:t>  </a:t>
            </a:r>
            <a:r>
              <a:rPr lang="en-US" altLang="zh-CN" sz="4400" dirty="0" smtClean="0">
                <a:solidFill>
                  <a:schemeClr val="tx1"/>
                </a:solidFill>
              </a:rPr>
              <a:t>    The </a:t>
            </a:r>
            <a:r>
              <a:rPr lang="en-US" altLang="zh-CN" sz="4400" dirty="0">
                <a:solidFill>
                  <a:schemeClr val="tx1"/>
                </a:solidFill>
              </a:rPr>
              <a:t>electronic noise was </a:t>
            </a:r>
            <a:r>
              <a:rPr lang="en-US" altLang="zh-CN" sz="4400" dirty="0" smtClean="0">
                <a:solidFill>
                  <a:schemeClr val="tx1"/>
                </a:solidFill>
              </a:rPr>
              <a:t>tested </a:t>
            </a:r>
            <a:r>
              <a:rPr lang="en-US" altLang="zh-CN" sz="4400" dirty="0">
                <a:solidFill>
                  <a:schemeClr val="tx1"/>
                </a:solidFill>
              </a:rPr>
              <a:t>and the result </a:t>
            </a:r>
            <a:r>
              <a:rPr lang="en-US" altLang="zh-CN" sz="4400" dirty="0" smtClean="0">
                <a:solidFill>
                  <a:schemeClr val="tx1"/>
                </a:solidFill>
              </a:rPr>
              <a:t>was </a:t>
            </a:r>
            <a:r>
              <a:rPr lang="en-US" altLang="zh-CN" sz="4400" dirty="0">
                <a:solidFill>
                  <a:schemeClr val="tx1"/>
                </a:solidFill>
              </a:rPr>
              <a:t>shown in Fig. 3. The figure indicates that the noise of every channel is better than 2.5fC. Due to the VATA160 chip having calibration circuits, the automatic calibration function was implemented on the system. A Digital-to-Analog converter (DAC, TLV5618) and an analog switch (ADG741) controlled by FPGA are used to </a:t>
            </a:r>
            <a:r>
              <a:rPr lang="en-US" altLang="zh-CN" sz="4400" dirty="0" smtClean="0">
                <a:solidFill>
                  <a:schemeClr val="tx1"/>
                </a:solidFill>
              </a:rPr>
              <a:t>generate voltage </a:t>
            </a:r>
            <a:r>
              <a:rPr lang="en-US" altLang="zh-CN" sz="4400" dirty="0">
                <a:solidFill>
                  <a:schemeClr val="tx1"/>
                </a:solidFill>
              </a:rPr>
              <a:t>step pulses with different amplitudes. There is a 10pF capacitor on the board between switch and VATA160 chip, through which the pulse is turned into a certain charge with an amplitude covers the full range of the ASIC. </a:t>
            </a:r>
            <a:r>
              <a:rPr lang="en-US" altLang="zh-CN" sz="4400" dirty="0" smtClean="0">
                <a:solidFill>
                  <a:schemeClr val="tx1"/>
                </a:solidFill>
              </a:rPr>
              <a:t>This charge is used to simulate the detector signal. The </a:t>
            </a:r>
            <a:r>
              <a:rPr lang="en-US" altLang="zh-CN" sz="4400" dirty="0">
                <a:solidFill>
                  <a:schemeClr val="tx1"/>
                </a:solidFill>
              </a:rPr>
              <a:t>result of calibration is shown in Fig. 4.</a:t>
            </a:r>
            <a:endParaRPr lang="zh-CN" altLang="zh-CN" sz="4400" dirty="0">
              <a:solidFill>
                <a:schemeClr val="tx1"/>
              </a:solidFill>
            </a:endParaRPr>
          </a:p>
        </p:txBody>
      </p:sp>
      <p:pic>
        <p:nvPicPr>
          <p:cNvPr id="59" name="Picture 2" descr="D:\Work_File\FEE_DAQ_for_GEM\Data\20161103 Micromegas 测试数据\Fe55SpeByVA.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69487" y="20833397"/>
            <a:ext cx="6312257" cy="436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4" descr="D:\Work_File\FEE_DAQ_for_GEM\汇报\812755689217488573.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495183" y="20798185"/>
            <a:ext cx="5735103" cy="439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文本占位符 43"/>
          <p:cNvSpPr>
            <a:spLocks noGrp="1"/>
          </p:cNvSpPr>
          <p:nvPr>
            <p:ph type="body" sz="quarter" idx="96"/>
          </p:nvPr>
        </p:nvSpPr>
        <p:spPr>
          <a:xfrm>
            <a:off x="15415503" y="25916416"/>
            <a:ext cx="14286631" cy="9389958"/>
          </a:xfrm>
        </p:spPr>
        <p:txBody>
          <a:bodyPr/>
          <a:lstStyle/>
          <a:p>
            <a:pPr algn="just"/>
            <a:r>
              <a:rPr lang="en-US" altLang="zh-CN" sz="4400" dirty="0" smtClean="0">
                <a:solidFill>
                  <a:schemeClr val="tx1"/>
                </a:solidFill>
              </a:rPr>
              <a:t>      This </a:t>
            </a:r>
            <a:r>
              <a:rPr lang="en-US" altLang="zh-CN" sz="4400" dirty="0">
                <a:solidFill>
                  <a:schemeClr val="tx1"/>
                </a:solidFill>
              </a:rPr>
              <a:t>system was coupled with a Micro-</a:t>
            </a:r>
            <a:r>
              <a:rPr lang="en-US" altLang="zh-CN" sz="4400" dirty="0" err="1">
                <a:solidFill>
                  <a:schemeClr val="tx1"/>
                </a:solidFill>
              </a:rPr>
              <a:t>megas</a:t>
            </a:r>
            <a:r>
              <a:rPr lang="en-US" altLang="zh-CN" sz="4400" dirty="0">
                <a:solidFill>
                  <a:schemeClr val="tx1"/>
                </a:solidFill>
              </a:rPr>
              <a:t> detector to test the energy spectrum of </a:t>
            </a:r>
            <a:r>
              <a:rPr lang="en-US" altLang="zh-CN" sz="4400" baseline="30000" dirty="0">
                <a:solidFill>
                  <a:schemeClr val="tx1"/>
                </a:solidFill>
              </a:rPr>
              <a:t>55</a:t>
            </a:r>
            <a:r>
              <a:rPr lang="en-US" altLang="zh-CN" sz="4400" dirty="0">
                <a:solidFill>
                  <a:schemeClr val="tx1"/>
                </a:solidFill>
              </a:rPr>
              <a:t>Fe. The result is shown in Fig. 6. The  all-around peak and escape peak are clearly visible, which means the readout system is capable of performing the readout of Micro-</a:t>
            </a:r>
            <a:r>
              <a:rPr lang="en-US" altLang="zh-CN" sz="4400" dirty="0" err="1">
                <a:solidFill>
                  <a:schemeClr val="tx1"/>
                </a:solidFill>
              </a:rPr>
              <a:t>megas</a:t>
            </a:r>
            <a:r>
              <a:rPr lang="en-US" altLang="zh-CN" sz="4400" dirty="0">
                <a:solidFill>
                  <a:schemeClr val="tx1"/>
                </a:solidFill>
              </a:rPr>
              <a:t> detector. </a:t>
            </a:r>
          </a:p>
          <a:p>
            <a:pPr algn="just"/>
            <a:r>
              <a:rPr lang="en-US" altLang="zh-CN" sz="4400" dirty="0" smtClean="0">
                <a:solidFill>
                  <a:schemeClr val="tx1"/>
                </a:solidFill>
              </a:rPr>
              <a:t>      In </a:t>
            </a:r>
            <a:r>
              <a:rPr lang="en-US" altLang="zh-CN" sz="4400" dirty="0">
                <a:solidFill>
                  <a:schemeClr val="tx1"/>
                </a:solidFill>
              </a:rPr>
              <a:t>another experiment, the readout system </a:t>
            </a:r>
            <a:r>
              <a:rPr lang="en-US" altLang="zh-CN" sz="4400" dirty="0" smtClean="0">
                <a:solidFill>
                  <a:schemeClr val="tx1"/>
                </a:solidFill>
              </a:rPr>
              <a:t>was </a:t>
            </a:r>
            <a:r>
              <a:rPr lang="en-US" altLang="zh-CN" sz="4400" dirty="0">
                <a:solidFill>
                  <a:schemeClr val="tx1"/>
                </a:solidFill>
              </a:rPr>
              <a:t>connected to a THGEM detector with the Two-Dimensional direct coding readout of 100*100 anode </a:t>
            </a:r>
            <a:r>
              <a:rPr lang="en-US" altLang="zh-CN" sz="4400" dirty="0" smtClean="0">
                <a:solidFill>
                  <a:schemeClr val="tx1"/>
                </a:solidFill>
              </a:rPr>
              <a:t>bars </a:t>
            </a:r>
            <a:r>
              <a:rPr lang="en-US" altLang="zh-CN" sz="4400" dirty="0">
                <a:solidFill>
                  <a:schemeClr val="tx1"/>
                </a:solidFill>
              </a:rPr>
              <a:t>to perform imaging test. There </a:t>
            </a:r>
            <a:r>
              <a:rPr lang="en-US" altLang="zh-CN" sz="4400" dirty="0" smtClean="0">
                <a:solidFill>
                  <a:schemeClr val="tx1"/>
                </a:solidFill>
              </a:rPr>
              <a:t>was </a:t>
            </a:r>
            <a:r>
              <a:rPr lang="en-US" altLang="zh-CN" sz="4400" dirty="0">
                <a:solidFill>
                  <a:schemeClr val="tx1"/>
                </a:solidFill>
              </a:rPr>
              <a:t>a copper plate with letter slits between the detector and X-ray generator. As is shown in Fig. 7, by decoding the hit position of the incident signal, the letter gap is clearly visible when the threshold is chosen to triple the noise.</a:t>
            </a:r>
            <a:endParaRPr lang="zh-CN" altLang="zh-CN" sz="4400" dirty="0">
              <a:solidFill>
                <a:schemeClr val="tx1"/>
              </a:solidFill>
            </a:endParaRPr>
          </a:p>
        </p:txBody>
      </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6404</TotalTime>
  <Words>801</Words>
  <Application>Microsoft Office PowerPoint</Application>
  <PresentationFormat>自定义</PresentationFormat>
  <Paragraphs>26</Paragraphs>
  <Slides>1</Slides>
  <Notes>1</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1</vt:i4>
      </vt:variant>
    </vt:vector>
  </HeadingPairs>
  <TitlesOfParts>
    <vt:vector size="5" baseType="lpstr">
      <vt:lpstr>PosterPresentations.com-100CMx140CM</vt:lpstr>
      <vt:lpstr>Classic - Wide Center</vt:lpstr>
      <vt:lpstr>Image</vt:lpstr>
      <vt:lpstr>Visio</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lenovo</cp:lastModifiedBy>
  <cp:revision>229</cp:revision>
  <dcterms:created xsi:type="dcterms:W3CDTF">2012-02-10T00:21:22Z</dcterms:created>
  <dcterms:modified xsi:type="dcterms:W3CDTF">2017-05-15T13:18:05Z</dcterms:modified>
</cp:coreProperties>
</file>