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30275213" cy="42803763"/>
  <p:notesSz cx="6858000" cy="9144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316">
          <p15:clr>
            <a:srgbClr val="A4A3A4"/>
          </p15:clr>
        </p15:guide>
        <p15:guide id="2" orient="horz" pos="375">
          <p15:clr>
            <a:srgbClr val="A4A3A4"/>
          </p15:clr>
        </p15:guide>
        <p15:guide id="3" orient="horz" pos="26214">
          <p15:clr>
            <a:srgbClr val="A4A3A4"/>
          </p15:clr>
        </p15:guide>
        <p15:guide id="4" orient="horz">
          <p15:clr>
            <a:srgbClr val="A4A3A4"/>
          </p15:clr>
        </p15:guide>
        <p15:guide id="5" pos="401">
          <p15:clr>
            <a:srgbClr val="A4A3A4"/>
          </p15:clr>
        </p15:guide>
        <p15:guide id="6" pos="1867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8947" autoAdjust="0"/>
  </p:normalViewPr>
  <p:slideViewPr>
    <p:cSldViewPr snapToGrid="0" snapToObjects="1" showGuides="1">
      <p:cViewPr>
        <p:scale>
          <a:sx n="66" d="100"/>
          <a:sy n="66" d="100"/>
        </p:scale>
        <p:origin x="1542" y="882"/>
      </p:cViewPr>
      <p:guideLst>
        <p:guide orient="horz" pos="4316"/>
        <p:guide orient="horz" pos="375"/>
        <p:guide orient="horz" pos="26214"/>
        <p:guide orient="horz"/>
        <p:guide pos="401"/>
        <p:guide pos="186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6" d="100"/>
          <a:sy n="76" d="100"/>
        </p:scale>
        <p:origin x="274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5/18/2017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5/18/2017</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2811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36213" y="65422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5353328" y="65422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5353328" y="72811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b="1">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880953"/>
            <a:ext cx="6936975"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636213" y="7087666"/>
            <a:ext cx="6931501" cy="783016"/>
          </a:xfrm>
          <a:prstGeom prst="rect">
            <a:avLst/>
          </a:prstGeom>
          <a:noFill/>
        </p:spPr>
        <p:txBody>
          <a:bodyPr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622594" y="19232053"/>
            <a:ext cx="6938069"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636211" y="18480518"/>
            <a:ext cx="6932594"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7992578" y="7870631"/>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7992580" y="7087666"/>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7992580" y="28196756"/>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7992580" y="27403473"/>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2710790" y="7087666"/>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2710790" y="7880953"/>
            <a:ext cx="6930218"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2706864" y="18558829"/>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2751309" y="19352112"/>
            <a:ext cx="687992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2710790" y="34002453"/>
            <a:ext cx="6930218" cy="783016"/>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22697538" y="34864438"/>
            <a:ext cx="693369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4101963" y="3796231"/>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4101963" y="2197726"/>
            <a:ext cx="22093415" cy="1376139"/>
          </a:xfrm>
          <a:prstGeom prst="rect">
            <a:avLst/>
          </a:prstGeom>
        </p:spPr>
        <p:txBody>
          <a:bodyPr lIns="77349" tIns="38675" rIns="77349" bIns="38675" anchor="t" anchorCtr="1">
            <a:norm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4090899" y="355780"/>
            <a:ext cx="22093415" cy="1692719"/>
          </a:xfrm>
          <a:prstGeom prst="rect">
            <a:avLst/>
          </a:prstGeom>
        </p:spPr>
        <p:txBody>
          <a:bodyPr lIns="77349" tIns="38675" rIns="77349" bIns="38675" anchor="t" anchorCtr="1">
            <a:normAutofit/>
          </a:bodyPr>
          <a:lstStyle>
            <a:lvl1pPr marL="0" indent="0" algn="ctr">
              <a:buFontTx/>
              <a:buNone/>
              <a:defRPr sz="9800" b="1">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png"/><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png"/><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png"/><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png"/><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png"/><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png"/><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30275213" cy="5440680"/>
          </a:xfrm>
          <a:prstGeom prst="rect">
            <a:avLst/>
          </a:prstGeom>
          <a:solidFill>
            <a:schemeClr val="accent5">
              <a:lumMod val="75000"/>
            </a:schemeClr>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0" y="5425452"/>
            <a:ext cx="30275213"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sp>
        <p:nvSpPr>
          <p:cNvPr id="16" name="Rectangle 33"/>
          <p:cNvSpPr>
            <a:spLocks noChangeArrowheads="1"/>
          </p:cNvSpPr>
          <p:nvPr/>
        </p:nvSpPr>
        <p:spPr bwMode="auto">
          <a:xfrm>
            <a:off x="634515" y="6446521"/>
            <a:ext cx="14291153" cy="35160496"/>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21" name="Rectangle 33"/>
          <p:cNvSpPr>
            <a:spLocks noChangeArrowheads="1"/>
          </p:cNvSpPr>
          <p:nvPr userDrawn="1"/>
        </p:nvSpPr>
        <p:spPr bwMode="auto">
          <a:xfrm>
            <a:off x="15349546" y="6446521"/>
            <a:ext cx="14291153" cy="35160496"/>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grpSp>
        <p:nvGrpSpPr>
          <p:cNvPr id="23" name="Group 22"/>
          <p:cNvGrpSpPr/>
          <p:nvPr userDrawn="1"/>
        </p:nvGrpSpPr>
        <p:grpSpPr>
          <a:xfrm>
            <a:off x="-12658121" y="-48127"/>
            <a:ext cx="12259293" cy="42851889"/>
            <a:chOff x="-11225189" y="-1"/>
            <a:chExt cx="11018865" cy="38516022"/>
          </a:xfrm>
        </p:grpSpPr>
        <p:sp>
          <p:nvSpPr>
            <p:cNvPr id="24" name="Rectangle 23"/>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an</a:t>
              </a:r>
              <a:r>
                <a:rPr lang="en-US" sz="3600" i="0" baseline="0" dirty="0" smtClean="0">
                  <a:latin typeface="Trebuchet MS" pitchFamily="34" charset="0"/>
                </a:rPr>
                <a:t> A0</a:t>
              </a:r>
              <a:r>
                <a:rPr lang="en-US" sz="3600" i="0" dirty="0" smtClean="0">
                  <a:latin typeface="Trebuchet MS" pitchFamily="34" charset="0"/>
                </a:rPr>
                <a:t>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cstate="print"/>
            <a:stretch>
              <a:fillRect/>
            </a:stretch>
          </p:blipFill>
          <p:spPr>
            <a:xfrm>
              <a:off x="-10479105" y="12472417"/>
              <a:ext cx="1597666" cy="1201935"/>
            </a:xfrm>
            <a:prstGeom prst="rect">
              <a:avLst/>
            </a:prstGeom>
          </p:spPr>
        </p:pic>
        <p:pic>
          <p:nvPicPr>
            <p:cNvPr id="30" name="Picture 29"/>
            <p:cNvPicPr>
              <a:picLocks noChangeAspect="1"/>
            </p:cNvPicPr>
            <p:nvPr userDrawn="1"/>
          </p:nvPicPr>
          <p:blipFill>
            <a:blip r:embed="rId5" cstate="print"/>
            <a:stretch>
              <a:fillRect/>
            </a:stretch>
          </p:blipFill>
          <p:spPr>
            <a:xfrm>
              <a:off x="-10732765" y="19116994"/>
              <a:ext cx="9986808" cy="1053596"/>
            </a:xfrm>
            <a:prstGeom prst="rect">
              <a:avLst/>
            </a:prstGeom>
          </p:spPr>
        </p:pic>
        <p:grpSp>
          <p:nvGrpSpPr>
            <p:cNvPr id="32" name="Group 31"/>
            <p:cNvGrpSpPr/>
            <p:nvPr userDrawn="1"/>
          </p:nvGrpSpPr>
          <p:grpSpPr>
            <a:xfrm>
              <a:off x="-9744993" y="29384977"/>
              <a:ext cx="7531182" cy="2202634"/>
              <a:chOff x="-4470427" y="13701622"/>
              <a:chExt cx="3470785" cy="1011982"/>
            </a:xfrm>
          </p:grpSpPr>
          <p:grpSp>
            <p:nvGrpSpPr>
              <p:cNvPr id="46" name="Group 45"/>
              <p:cNvGrpSpPr/>
              <p:nvPr userDrawn="1"/>
            </p:nvGrpSpPr>
            <p:grpSpPr>
              <a:xfrm>
                <a:off x="-2783495" y="13745853"/>
                <a:ext cx="624431" cy="898924"/>
                <a:chOff x="-3958697" y="14964973"/>
                <a:chExt cx="779338" cy="1288152"/>
              </a:xfrm>
            </p:grpSpPr>
            <p:pic>
              <p:nvPicPr>
                <p:cNvPr id="52" name="Picture 51"/>
                <p:cNvPicPr>
                  <a:picLocks noChangeAspect="1"/>
                </p:cNvPicPr>
                <p:nvPr userDrawn="1"/>
              </p:nvPicPr>
              <p:blipFill>
                <a:blip r:embed="rId6" cstate="print"/>
                <a:stretch>
                  <a:fillRect/>
                </a:stretch>
              </p:blipFill>
              <p:spPr>
                <a:xfrm>
                  <a:off x="-3948160" y="14964973"/>
                  <a:ext cx="768801" cy="1090857"/>
                </a:xfrm>
                <a:prstGeom prst="rect">
                  <a:avLst/>
                </a:prstGeom>
              </p:spPr>
            </p:pic>
            <p:sp>
              <p:nvSpPr>
                <p:cNvPr id="53" name="TextBox 52"/>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33159" y="13745867"/>
                <a:ext cx="1033517" cy="898915"/>
                <a:chOff x="-2921738" y="14889872"/>
                <a:chExt cx="1420279" cy="1235304"/>
              </a:xfrm>
            </p:grpSpPr>
            <p:pic>
              <p:nvPicPr>
                <p:cNvPr id="50" name="Picture 49"/>
                <p:cNvPicPr>
                  <a:picLocks noChangeAspect="1"/>
                </p:cNvPicPr>
                <p:nvPr userDrawn="1"/>
              </p:nvPicPr>
              <p:blipFill>
                <a:blip r:embed="rId6" cstate="print"/>
                <a:stretch>
                  <a:fillRect/>
                </a:stretch>
              </p:blipFill>
              <p:spPr>
                <a:xfrm>
                  <a:off x="-2921738" y="14889872"/>
                  <a:ext cx="1420279" cy="1029694"/>
                </a:xfrm>
                <a:prstGeom prst="rect">
                  <a:avLst/>
                </a:prstGeom>
              </p:spPr>
            </p:pic>
            <p:sp>
              <p:nvSpPr>
                <p:cNvPr id="51" name="TextBox 50"/>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cstate="print"/>
              <a:stretch>
                <a:fillRect/>
              </a:stretch>
            </p:blipFill>
            <p:spPr>
              <a:xfrm>
                <a:off x="-4470427" y="13701622"/>
                <a:ext cx="1098742" cy="847761"/>
              </a:xfrm>
              <a:prstGeom prst="rect">
                <a:avLst/>
              </a:prstGeom>
            </p:spPr>
          </p:pic>
          <p:sp>
            <p:nvSpPr>
              <p:cNvPr id="49" name="TextBox 48"/>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7" name="Group 36"/>
            <p:cNvGrpSpPr/>
            <p:nvPr userDrawn="1"/>
          </p:nvGrpSpPr>
          <p:grpSpPr>
            <a:xfrm>
              <a:off x="-10573702" y="34554904"/>
              <a:ext cx="9344084" cy="2526502"/>
              <a:chOff x="-4835604" y="15859915"/>
              <a:chExt cx="4306270" cy="1160780"/>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403568838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1534" name="Image" r:id="rId8" imgW="1828571" imgH="1117460" progId="">
                      <p:embed/>
                    </p:oleObj>
                  </mc:Choice>
                  <mc:Fallback>
                    <p:oleObj name="Image" r:id="rId8" imgW="1828571" imgH="1117460" progId="">
                      <p:embed/>
                      <p:pic>
                        <p:nvPicPr>
                          <p:cNvPr id="0" name="Picture 2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322" y="15859915"/>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37521511"/>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1535" name="Image" r:id="rId10" imgW="1828571" imgH="1117460" progId="">
                      <p:embed/>
                    </p:oleObj>
                  </mc:Choice>
                  <mc:Fallback>
                    <p:oleObj name="Image" r:id="rId10" imgW="1828571" imgH="1117460" progId="">
                      <p:embed/>
                      <p:pic>
                        <p:nvPicPr>
                          <p:cNvPr id="0" name="Picture 2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72617" y="15863608"/>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 name="TextBox 40"/>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4" name="Group 53"/>
          <p:cNvGrpSpPr/>
          <p:nvPr userDrawn="1"/>
        </p:nvGrpSpPr>
        <p:grpSpPr>
          <a:xfrm>
            <a:off x="30676632" y="0"/>
            <a:ext cx="12284832" cy="42803763"/>
            <a:chOff x="44157839" y="-55065"/>
            <a:chExt cx="11062139" cy="38543561"/>
          </a:xfrm>
        </p:grpSpPr>
        <p:sp>
          <p:nvSpPr>
            <p:cNvPr id="55" name="Rectangle 54"/>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4191269152"/>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1536" name="Image" r:id="rId12" imgW="4571429" imgH="1688889" progId="">
                    <p:embed/>
                  </p:oleObj>
                </mc:Choice>
                <mc:Fallback>
                  <p:oleObj name="Image" r:id="rId12" imgW="4571429" imgH="1688889" progId="">
                    <p:embed/>
                    <p:pic>
                      <p:nvPicPr>
                        <p:cNvPr id="0" name="Picture 2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102925" y="4068480"/>
                          <a:ext cx="6955629" cy="25697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7" name="Picture 56"/>
            <p:cNvPicPr>
              <a:picLocks noChangeAspect="1"/>
            </p:cNvPicPr>
            <p:nvPr userDrawn="1"/>
          </p:nvPicPr>
          <p:blipFill>
            <a:blip r:embed="rId14" cstate="print"/>
            <a:stretch>
              <a:fillRect/>
            </a:stretch>
          </p:blipFill>
          <p:spPr>
            <a:xfrm>
              <a:off x="44487207" y="9829102"/>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3673021171"/>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1537" name="Image" r:id="rId15" imgW="1574603" imgH="1053968" progId="">
                    <p:embed/>
                  </p:oleObj>
                </mc:Choice>
                <mc:Fallback>
                  <p:oleObj name="Image" r:id="rId15" imgW="1574603" imgH="1053968" progId="">
                    <p:embed/>
                    <p:pic>
                      <p:nvPicPr>
                        <p:cNvPr id="0" name="Picture 2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620659" y="15799252"/>
                          <a:ext cx="1482266" cy="9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9" name="Group 58"/>
            <p:cNvGrpSpPr/>
            <p:nvPr userDrawn="1"/>
          </p:nvGrpSpPr>
          <p:grpSpPr>
            <a:xfrm>
              <a:off x="44487207" y="35164894"/>
              <a:ext cx="10354213" cy="1265612"/>
              <a:chOff x="44200453" y="33317650"/>
              <a:chExt cx="9771399" cy="1090622"/>
            </a:xfrm>
          </p:grpSpPr>
          <p:sp>
            <p:nvSpPr>
              <p:cNvPr id="61" name="Rounded Rectangle 60"/>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63" name="TextBox 62"/>
              <p:cNvSpPr txBox="1"/>
              <p:nvPr userDrawn="1"/>
            </p:nvSpPr>
            <p:spPr>
              <a:xfrm>
                <a:off x="45300663" y="33507571"/>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479241" y="36784614"/>
              <a:ext cx="6870215" cy="1260334"/>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sp>
        <p:nvSpPr>
          <p:cNvPr id="36" name="Text Box 14"/>
          <p:cNvSpPr txBox="1">
            <a:spLocks noChangeArrowheads="1"/>
          </p:cNvSpPr>
          <p:nvPr userDrawn="1"/>
        </p:nvSpPr>
        <p:spPr bwMode="auto">
          <a:xfrm>
            <a:off x="1432294" y="41948434"/>
            <a:ext cx="2636977" cy="337227"/>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0275213" cy="5166360"/>
          </a:xfrm>
          <a:prstGeom prst="rect">
            <a:avLst/>
          </a:prstGeom>
          <a:solidFill>
            <a:schemeClr val="accent5">
              <a:lumMod val="75000"/>
            </a:schemeClr>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8" name="Rectangle 33"/>
          <p:cNvSpPr>
            <a:spLocks noChangeArrowheads="1"/>
          </p:cNvSpPr>
          <p:nvPr/>
        </p:nvSpPr>
        <p:spPr bwMode="auto">
          <a:xfrm>
            <a:off x="630735" y="6002905"/>
            <a:ext cx="29010460" cy="35802745"/>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0" y="5013972"/>
            <a:ext cx="30275213"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grpSp>
        <p:nvGrpSpPr>
          <p:cNvPr id="36" name="Group 35"/>
          <p:cNvGrpSpPr/>
          <p:nvPr userDrawn="1"/>
        </p:nvGrpSpPr>
        <p:grpSpPr>
          <a:xfrm>
            <a:off x="-12658121" y="-48127"/>
            <a:ext cx="12259293" cy="42851889"/>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an</a:t>
              </a:r>
              <a:r>
                <a:rPr lang="en-US" sz="3600" i="0" baseline="0" dirty="0" smtClean="0">
                  <a:latin typeface="Trebuchet MS" pitchFamily="34" charset="0"/>
                </a:rPr>
                <a:t> A0</a:t>
              </a:r>
              <a:r>
                <a:rPr lang="en-US" sz="3600" i="0" dirty="0" smtClean="0">
                  <a:latin typeface="Trebuchet MS" pitchFamily="34" charset="0"/>
                </a:rPr>
                <a:t>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cstate="print"/>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5" cstate="print"/>
            <a:stretch>
              <a:fillRect/>
            </a:stretch>
          </p:blipFill>
          <p:spPr>
            <a:xfrm>
              <a:off x="-10732765" y="19116994"/>
              <a:ext cx="9986808" cy="1053596"/>
            </a:xfrm>
            <a:prstGeom prst="rect">
              <a:avLst/>
            </a:prstGeom>
          </p:spPr>
        </p:pic>
        <p:grpSp>
          <p:nvGrpSpPr>
            <p:cNvPr id="41" name="Group 40"/>
            <p:cNvGrpSpPr/>
            <p:nvPr userDrawn="1"/>
          </p:nvGrpSpPr>
          <p:grpSpPr>
            <a:xfrm>
              <a:off x="-9744993" y="29384977"/>
              <a:ext cx="7531182" cy="2202634"/>
              <a:chOff x="-4470427" y="13701622"/>
              <a:chExt cx="3470785" cy="1011982"/>
            </a:xfrm>
          </p:grpSpPr>
          <p:grpSp>
            <p:nvGrpSpPr>
              <p:cNvPr id="49" name="Group 48"/>
              <p:cNvGrpSpPr/>
              <p:nvPr userDrawn="1"/>
            </p:nvGrpSpPr>
            <p:grpSpPr>
              <a:xfrm>
                <a:off x="-2783495" y="13745853"/>
                <a:ext cx="624431" cy="898924"/>
                <a:chOff x="-3958697" y="14964973"/>
                <a:chExt cx="779338" cy="1288152"/>
              </a:xfrm>
            </p:grpSpPr>
            <p:pic>
              <p:nvPicPr>
                <p:cNvPr id="70" name="Picture 69"/>
                <p:cNvPicPr>
                  <a:picLocks noChangeAspect="1"/>
                </p:cNvPicPr>
                <p:nvPr userDrawn="1"/>
              </p:nvPicPr>
              <p:blipFill>
                <a:blip r:embed="rId6" cstate="print"/>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65" name="Group 64"/>
              <p:cNvGrpSpPr/>
              <p:nvPr userDrawn="1"/>
            </p:nvGrpSpPr>
            <p:grpSpPr>
              <a:xfrm>
                <a:off x="-2033159" y="13745867"/>
                <a:ext cx="1033517" cy="898915"/>
                <a:chOff x="-2921738" y="14889872"/>
                <a:chExt cx="1420279" cy="1235304"/>
              </a:xfrm>
            </p:grpSpPr>
            <p:pic>
              <p:nvPicPr>
                <p:cNvPr id="68" name="Picture 67"/>
                <p:cNvPicPr>
                  <a:picLocks noChangeAspect="1"/>
                </p:cNvPicPr>
                <p:nvPr userDrawn="1"/>
              </p:nvPicPr>
              <p:blipFill>
                <a:blip r:embed="rId6" cstate="print"/>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7" cstate="print"/>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42" name="Group 41"/>
            <p:cNvGrpSpPr/>
            <p:nvPr userDrawn="1"/>
          </p:nvGrpSpPr>
          <p:grpSpPr>
            <a:xfrm>
              <a:off x="-10573702" y="34554904"/>
              <a:ext cx="9344084" cy="2526502"/>
              <a:chOff x="-4835604" y="15859915"/>
              <a:chExt cx="4306270" cy="1160780"/>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2558" name="Image" r:id="rId8" imgW="1828571" imgH="1117460" progId="">
                      <p:embed/>
                    </p:oleObj>
                  </mc:Choice>
                  <mc:Fallback>
                    <p:oleObj name="Image" r:id="rId8" imgW="1828571" imgH="1117460" progId="">
                      <p:embed/>
                      <p:pic>
                        <p:nvPicPr>
                          <p:cNvPr id="0" name="Picture 2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9322" y="15859915"/>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2559" name="Image" r:id="rId10" imgW="1828571" imgH="1117460" progId="">
                      <p:embed/>
                    </p:oleObj>
                  </mc:Choice>
                  <mc:Fallback>
                    <p:oleObj name="Image" r:id="rId10" imgW="1828571" imgH="1117460" progId="">
                      <p:embed/>
                      <p:pic>
                        <p:nvPicPr>
                          <p:cNvPr id="0" name="Picture 2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72617" y="15863608"/>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 name="TextBox 45"/>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82" name="Group 81"/>
          <p:cNvGrpSpPr/>
          <p:nvPr userDrawn="1"/>
        </p:nvGrpSpPr>
        <p:grpSpPr>
          <a:xfrm>
            <a:off x="30676632" y="0"/>
            <a:ext cx="12284832" cy="4280376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2560" name="Image" r:id="rId12" imgW="4571429" imgH="1688889" progId="">
                    <p:embed/>
                  </p:oleObj>
                </mc:Choice>
                <mc:Fallback>
                  <p:oleObj name="Image" r:id="rId12" imgW="4571429" imgH="1688889" progId="">
                    <p:embed/>
                    <p:pic>
                      <p:nvPicPr>
                        <p:cNvPr id="0" name="Picture 2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102925" y="4068480"/>
                          <a:ext cx="6955629" cy="25697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5" name="Picture 84"/>
            <p:cNvPicPr>
              <a:picLocks noChangeAspect="1"/>
            </p:cNvPicPr>
            <p:nvPr userDrawn="1"/>
          </p:nvPicPr>
          <p:blipFill>
            <a:blip r:embed="rId14" cstate="print"/>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2561" name="Image" r:id="rId15" imgW="1574603" imgH="1053968" progId="">
                    <p:embed/>
                  </p:oleObj>
                </mc:Choice>
                <mc:Fallback>
                  <p:oleObj name="Image" r:id="rId15" imgW="1574603" imgH="1053968" progId="">
                    <p:embed/>
                    <p:pic>
                      <p:nvPicPr>
                        <p:cNvPr id="0" name="Picture 2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620659" y="15799252"/>
                          <a:ext cx="1482266" cy="9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87" name="Group 86"/>
            <p:cNvGrpSpPr/>
            <p:nvPr userDrawn="1"/>
          </p:nvGrpSpPr>
          <p:grpSpPr>
            <a:xfrm>
              <a:off x="44487207" y="35164894"/>
              <a:ext cx="10354213" cy="1265612"/>
              <a:chOff x="44200453" y="33317650"/>
              <a:chExt cx="9771399" cy="1090622"/>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5" name="TextBox 34"/>
          <p:cNvSpPr txBox="1"/>
          <p:nvPr userDrawn="1"/>
        </p:nvSpPr>
        <p:spPr>
          <a:xfrm>
            <a:off x="31033558" y="40911552"/>
            <a:ext cx="7629577" cy="1399638"/>
          </a:xfrm>
          <a:prstGeom prst="rect">
            <a:avLst/>
          </a:prstGeom>
          <a:noFill/>
        </p:spPr>
        <p:txBody>
          <a:bodyPr wrap="square" lIns="65304" tIns="32651" rIns="65304" bIns="32651" rtlCol="0">
            <a:spAutoFit/>
          </a:bodyPr>
          <a:lstStyle/>
          <a:p>
            <a:pPr marL="400050" indent="-400050">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400050" indent="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sp>
        <p:nvSpPr>
          <p:cNvPr id="45" name="Text Box 14"/>
          <p:cNvSpPr txBox="1">
            <a:spLocks noChangeArrowheads="1"/>
          </p:cNvSpPr>
          <p:nvPr userDrawn="1"/>
        </p:nvSpPr>
        <p:spPr bwMode="auto">
          <a:xfrm>
            <a:off x="1432294" y="41948434"/>
            <a:ext cx="2636977" cy="337227"/>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600" b="1" dirty="0" smtClean="0">
                <a:solidFill>
                  <a:schemeClr val="bg1">
                    <a:lumMod val="75000"/>
                  </a:schemeClr>
                </a:solidFill>
                <a:latin typeface="Arial" charset="0"/>
              </a:rPr>
              <a:t>RESEARCH POSTER PRESENTATION </a:t>
            </a:r>
            <a:r>
              <a:rPr lang="en-US" sz="600" b="1" dirty="0">
                <a:solidFill>
                  <a:schemeClr val="bg1">
                    <a:lumMod val="75000"/>
                  </a:schemeClr>
                </a:solidFill>
                <a:latin typeface="Arial" charset="0"/>
              </a:rPr>
              <a:t>DESIGN © </a:t>
            </a:r>
            <a:r>
              <a:rPr lang="en-US" sz="600" b="1" dirty="0" smtClean="0">
                <a:solidFill>
                  <a:schemeClr val="bg1">
                    <a:lumMod val="75000"/>
                  </a:schemeClr>
                </a:solidFill>
                <a:latin typeface="Arial" charset="0"/>
              </a:rPr>
              <a:t>2015</a:t>
            </a:r>
            <a:endParaRPr lang="en-US" sz="6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notesSlide" Target="../notesSlides/notesSlide1.xml"/><Relationship Id="rId7" Type="http://schemas.openxmlformats.org/officeDocument/2006/relationships/image" Target="../media/image13.jpeg"/><Relationship Id="rId12" Type="http://schemas.openxmlformats.org/officeDocument/2006/relationships/image" Target="../media/image18.jpeg"/><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12.jpeg"/><Relationship Id="rId11" Type="http://schemas.openxmlformats.org/officeDocument/2006/relationships/image" Target="../media/image17.jpg"/><Relationship Id="rId5" Type="http://schemas.openxmlformats.org/officeDocument/2006/relationships/image" Target="../media/image11.emf"/><Relationship Id="rId10" Type="http://schemas.openxmlformats.org/officeDocument/2006/relationships/image" Target="../media/image16.jpeg"/><Relationship Id="rId4" Type="http://schemas.openxmlformats.org/officeDocument/2006/relationships/oleObject" Target="../embeddings/oleObject9.bin"/><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对象 6"/>
          <p:cNvGraphicFramePr>
            <a:graphicFrameLocks noChangeAspect="1"/>
          </p:cNvGraphicFramePr>
          <p:nvPr>
            <p:extLst>
              <p:ext uri="{D42A27DB-BD31-4B8C-83A1-F6EECF244321}">
                <p14:modId xmlns:p14="http://schemas.microsoft.com/office/powerpoint/2010/main" val="4098613329"/>
              </p:ext>
            </p:extLst>
          </p:nvPr>
        </p:nvGraphicFramePr>
        <p:xfrm>
          <a:off x="1425391" y="19142931"/>
          <a:ext cx="13073524" cy="5744786"/>
        </p:xfrm>
        <a:graphic>
          <a:graphicData uri="http://schemas.openxmlformats.org/presentationml/2006/ole">
            <mc:AlternateContent xmlns:mc="http://schemas.openxmlformats.org/markup-compatibility/2006">
              <mc:Choice xmlns:v="urn:schemas-microsoft-com:vml" Requires="v">
                <p:oleObj spid="_x0000_s3108" name="Visio" r:id="rId4" imgW="8298484" imgH="3616650" progId="Visio.Drawing.11">
                  <p:embed/>
                </p:oleObj>
              </mc:Choice>
              <mc:Fallback>
                <p:oleObj name="Visio" r:id="rId4" imgW="8298484" imgH="3616650"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5391" y="19142931"/>
                        <a:ext cx="13073524" cy="5744786"/>
                      </a:xfrm>
                      <a:prstGeom prst="rect">
                        <a:avLst/>
                      </a:prstGeom>
                      <a:noFill/>
                    </p:spPr>
                  </p:pic>
                </p:oleObj>
              </mc:Fallback>
            </mc:AlternateContent>
          </a:graphicData>
        </a:graphic>
      </p:graphicFrame>
      <p:sp>
        <p:nvSpPr>
          <p:cNvPr id="42" name="文本占位符 41"/>
          <p:cNvSpPr>
            <a:spLocks noGrp="1"/>
          </p:cNvSpPr>
          <p:nvPr>
            <p:ph type="body" sz="quarter" idx="10"/>
          </p:nvPr>
        </p:nvSpPr>
        <p:spPr>
          <a:xfrm>
            <a:off x="623691" y="7281162"/>
            <a:ext cx="14286631" cy="10744175"/>
          </a:xfrm>
        </p:spPr>
        <p:txBody>
          <a:bodyPr/>
          <a:lstStyle/>
          <a:p>
            <a:pPr algn="just"/>
            <a:r>
              <a:rPr lang="en-US" altLang="zh-CN" sz="4400" dirty="0" smtClean="0">
                <a:solidFill>
                  <a:schemeClr val="tx1"/>
                </a:solidFill>
              </a:rPr>
              <a:t>      With </a:t>
            </a:r>
            <a:r>
              <a:rPr lang="en-US" altLang="zh-CN" sz="4400" dirty="0">
                <a:solidFill>
                  <a:schemeClr val="tx1"/>
                </a:solidFill>
              </a:rPr>
              <a:t>the development of high energy physics (HEP) experiments, the micro-pattern gas </a:t>
            </a:r>
            <a:r>
              <a:rPr lang="en-US" altLang="zh-CN" sz="4400" dirty="0" smtClean="0">
                <a:solidFill>
                  <a:schemeClr val="tx1"/>
                </a:solidFill>
              </a:rPr>
              <a:t>detectors </a:t>
            </a:r>
            <a:r>
              <a:rPr lang="en-US" altLang="zh-CN" sz="4400" dirty="0">
                <a:solidFill>
                  <a:schemeClr val="tx1"/>
                </a:solidFill>
              </a:rPr>
              <a:t>(MPGD) </a:t>
            </a:r>
            <a:r>
              <a:rPr lang="en-US" altLang="zh-CN" sz="4400" dirty="0" smtClean="0">
                <a:solidFill>
                  <a:schemeClr val="tx1"/>
                </a:solidFill>
              </a:rPr>
              <a:t>are </a:t>
            </a:r>
            <a:r>
              <a:rPr lang="en-US" altLang="zh-CN" sz="4400" dirty="0">
                <a:solidFill>
                  <a:schemeClr val="tx1"/>
                </a:solidFill>
              </a:rPr>
              <a:t>widely used in particle detection physics and space astrophysics. As a high resolution particle tracking detector, the MPGDs has a variety of applications, especially for the Micro-</a:t>
            </a:r>
            <a:r>
              <a:rPr lang="en-US" altLang="zh-CN" sz="4400" dirty="0" err="1">
                <a:solidFill>
                  <a:schemeClr val="tx1"/>
                </a:solidFill>
              </a:rPr>
              <a:t>megas</a:t>
            </a:r>
            <a:r>
              <a:rPr lang="en-US" altLang="zh-CN" sz="4400" dirty="0">
                <a:solidFill>
                  <a:schemeClr val="tx1"/>
                </a:solidFill>
              </a:rPr>
              <a:t> [1] and Gas Electron Multipliers (GEMs) [2]. </a:t>
            </a:r>
          </a:p>
          <a:p>
            <a:pPr algn="just"/>
            <a:r>
              <a:rPr lang="en-US" altLang="zh-CN" sz="4400" dirty="0" smtClean="0">
                <a:solidFill>
                  <a:schemeClr val="tx1"/>
                </a:solidFill>
              </a:rPr>
              <a:t>      VATA160 </a:t>
            </a:r>
            <a:r>
              <a:rPr lang="en-US" altLang="zh-CN" sz="4400" dirty="0">
                <a:solidFill>
                  <a:schemeClr val="tx1"/>
                </a:solidFill>
              </a:rPr>
              <a:t>is a high dynamic range charge measurement readout ASIC with self-trigger function designed by IDEADS (Norway). An electronic system based on VATA160, which can acquire 128 channels of charge inputs, has been developed. This system can be used to research the performance of MPGDs. With a integration time of 1.8 us, the dynamic range is from -3pC to +13pC, and the noise is better than 2.5fC. This system is compact and portable to use. It communicates with the PC via only USB bus. </a:t>
            </a:r>
          </a:p>
        </p:txBody>
      </p:sp>
      <p:sp>
        <p:nvSpPr>
          <p:cNvPr id="335" name="Text Placeholder 334"/>
          <p:cNvSpPr>
            <a:spLocks noGrp="1"/>
          </p:cNvSpPr>
          <p:nvPr>
            <p:ph type="body" sz="quarter" idx="11"/>
          </p:nvPr>
        </p:nvSpPr>
        <p:spPr>
          <a:xfrm>
            <a:off x="636213" y="6436445"/>
            <a:ext cx="14287866" cy="1011848"/>
          </a:xfrm>
        </p:spPr>
        <p:txBody>
          <a:bodyPr/>
          <a:lstStyle/>
          <a:p>
            <a:r>
              <a:rPr lang="en-US" altLang="zh-CN" sz="5400" dirty="0" smtClean="0"/>
              <a:t>1.Introduction</a:t>
            </a:r>
            <a:endParaRPr lang="en-US" sz="5400" dirty="0"/>
          </a:p>
        </p:txBody>
      </p:sp>
      <p:sp>
        <p:nvSpPr>
          <p:cNvPr id="338" name="Text Placeholder 337"/>
          <p:cNvSpPr>
            <a:spLocks noGrp="1"/>
          </p:cNvSpPr>
          <p:nvPr>
            <p:ph type="body" sz="quarter" idx="20"/>
          </p:nvPr>
        </p:nvSpPr>
        <p:spPr>
          <a:xfrm>
            <a:off x="878914" y="18118122"/>
            <a:ext cx="14291358" cy="2009044"/>
          </a:xfrm>
        </p:spPr>
        <p:txBody>
          <a:bodyPr/>
          <a:lstStyle/>
          <a:p>
            <a:r>
              <a:rPr lang="en-US" altLang="zh-CN" sz="5400" dirty="0" smtClean="0"/>
              <a:t>2</a:t>
            </a:r>
            <a:r>
              <a:rPr lang="en-US" altLang="zh-CN" sz="5400" dirty="0"/>
              <a:t>. Implement of readout system:</a:t>
            </a:r>
            <a:endParaRPr lang="zh-CN" altLang="zh-CN" sz="5400" dirty="0"/>
          </a:p>
          <a:p>
            <a:pPr lvl="0"/>
            <a:endParaRPr lang="zh-CN" altLang="zh-CN" sz="5400" dirty="0" smtClean="0"/>
          </a:p>
        </p:txBody>
      </p:sp>
      <p:sp>
        <p:nvSpPr>
          <p:cNvPr id="339" name="Text Placeholder 338"/>
          <p:cNvSpPr>
            <a:spLocks noGrp="1"/>
          </p:cNvSpPr>
          <p:nvPr>
            <p:ph type="body" sz="quarter" idx="25"/>
          </p:nvPr>
        </p:nvSpPr>
        <p:spPr>
          <a:xfrm>
            <a:off x="15390094" y="6775238"/>
            <a:ext cx="14287682" cy="1011848"/>
          </a:xfrm>
        </p:spPr>
        <p:txBody>
          <a:bodyPr/>
          <a:lstStyle/>
          <a:p>
            <a:r>
              <a:rPr lang="en-US" altLang="zh-CN" sz="5400" dirty="0" smtClean="0"/>
              <a:t>3. </a:t>
            </a:r>
            <a:r>
              <a:rPr lang="en-US" altLang="zh-CN" sz="5400" dirty="0"/>
              <a:t>Performance of readout system</a:t>
            </a:r>
            <a:endParaRPr lang="en-US" sz="5400" dirty="0"/>
          </a:p>
        </p:txBody>
      </p:sp>
      <p:sp>
        <p:nvSpPr>
          <p:cNvPr id="341" name="Text Placeholder 340"/>
          <p:cNvSpPr>
            <a:spLocks noGrp="1"/>
          </p:cNvSpPr>
          <p:nvPr>
            <p:ph type="body" sz="quarter" idx="27"/>
          </p:nvPr>
        </p:nvSpPr>
        <p:spPr>
          <a:xfrm>
            <a:off x="15577082" y="34857866"/>
            <a:ext cx="14283756" cy="1011848"/>
          </a:xfrm>
        </p:spPr>
        <p:txBody>
          <a:bodyPr/>
          <a:lstStyle/>
          <a:p>
            <a:r>
              <a:rPr lang="en-US" altLang="zh-CN" sz="5400" dirty="0" smtClean="0"/>
              <a:t>4.Conclusion</a:t>
            </a:r>
            <a:endParaRPr lang="en-US" sz="5400" dirty="0"/>
          </a:p>
        </p:txBody>
      </p:sp>
      <p:sp>
        <p:nvSpPr>
          <p:cNvPr id="3" name="圆角矩形 2"/>
          <p:cNvSpPr/>
          <p:nvPr/>
        </p:nvSpPr>
        <p:spPr>
          <a:xfrm>
            <a:off x="636213" y="41955122"/>
            <a:ext cx="29000872" cy="533400"/>
          </a:xfrm>
          <a:prstGeom prst="roundRect">
            <a:avLst/>
          </a:prstGeom>
          <a:solidFill>
            <a:schemeClr val="accent1">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3600" dirty="0" smtClean="0"/>
              <a:t>Technology and Instrumentation in Particle Physics 2017		                  </a:t>
            </a:r>
            <a:r>
              <a:rPr lang="en-US" altLang="zh-CN" sz="3600" b="1" dirty="0" smtClean="0"/>
              <a:t>Author e-mail: siyuanma@mail.ustc.edu.cn</a:t>
            </a:r>
            <a:endParaRPr lang="zh-CN" altLang="en-US" sz="3600" b="1" dirty="0"/>
          </a:p>
        </p:txBody>
      </p:sp>
      <p:sp>
        <p:nvSpPr>
          <p:cNvPr id="38" name="Text Box 3"/>
          <p:cNvSpPr txBox="1">
            <a:spLocks noChangeArrowheads="1"/>
          </p:cNvSpPr>
          <p:nvPr/>
        </p:nvSpPr>
        <p:spPr bwMode="auto">
          <a:xfrm>
            <a:off x="3813321" y="-314326"/>
            <a:ext cx="22194001" cy="2763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114800">
              <a:spcBef>
                <a:spcPct val="20000"/>
              </a:spcBef>
              <a:buChar char="•"/>
              <a:defRPr sz="15100">
                <a:solidFill>
                  <a:schemeClr val="tx1"/>
                </a:solidFill>
                <a:latin typeface="Arial" panose="020B0604020202020204" pitchFamily="34" charset="0"/>
                <a:ea typeface="宋体" panose="02010600030101010101" pitchFamily="2" charset="-122"/>
              </a:defRPr>
            </a:lvl1pPr>
            <a:lvl2pPr marL="742950" indent="-285750" defTabSz="4114800">
              <a:spcBef>
                <a:spcPct val="20000"/>
              </a:spcBef>
              <a:buChar char="–"/>
              <a:defRPr sz="13200">
                <a:solidFill>
                  <a:schemeClr val="tx1"/>
                </a:solidFill>
                <a:latin typeface="Arial" panose="020B0604020202020204" pitchFamily="34" charset="0"/>
                <a:ea typeface="宋体" panose="02010600030101010101" pitchFamily="2" charset="-122"/>
              </a:defRPr>
            </a:lvl2pPr>
            <a:lvl3pPr marL="1143000" indent="-228600" defTabSz="4114800">
              <a:spcBef>
                <a:spcPct val="20000"/>
              </a:spcBef>
              <a:buChar char="•"/>
              <a:defRPr sz="11300">
                <a:solidFill>
                  <a:schemeClr val="tx1"/>
                </a:solidFill>
                <a:latin typeface="Arial" panose="020B0604020202020204" pitchFamily="34" charset="0"/>
                <a:ea typeface="宋体" panose="02010600030101010101" pitchFamily="2" charset="-122"/>
              </a:defRPr>
            </a:lvl3pPr>
            <a:lvl4pPr marL="1600200" indent="-228600" defTabSz="4114800">
              <a:spcBef>
                <a:spcPct val="20000"/>
              </a:spcBef>
              <a:buChar char="–"/>
              <a:defRPr sz="9500">
                <a:solidFill>
                  <a:schemeClr val="tx1"/>
                </a:solidFill>
                <a:latin typeface="Arial" panose="020B0604020202020204" pitchFamily="34" charset="0"/>
                <a:ea typeface="宋体" panose="02010600030101010101" pitchFamily="2" charset="-122"/>
              </a:defRPr>
            </a:lvl4pPr>
            <a:lvl5pPr marL="2057400" indent="-228600" defTabSz="4114800">
              <a:spcBef>
                <a:spcPct val="20000"/>
              </a:spcBef>
              <a:buChar char="»"/>
              <a:defRPr sz="9500">
                <a:solidFill>
                  <a:schemeClr val="tx1"/>
                </a:solidFill>
                <a:latin typeface="Arial" panose="020B0604020202020204" pitchFamily="34" charset="0"/>
                <a:ea typeface="宋体" panose="02010600030101010101" pitchFamily="2" charset="-122"/>
              </a:defRPr>
            </a:lvl5pPr>
            <a:lvl6pPr marL="2514600" indent="-228600" defTabSz="4114800" eaLnBrk="0" fontAlgn="base" hangingPunct="0">
              <a:spcBef>
                <a:spcPct val="20000"/>
              </a:spcBef>
              <a:spcAft>
                <a:spcPct val="0"/>
              </a:spcAft>
              <a:buChar char="»"/>
              <a:defRPr sz="9500">
                <a:solidFill>
                  <a:schemeClr val="tx1"/>
                </a:solidFill>
                <a:latin typeface="Arial" panose="020B0604020202020204" pitchFamily="34" charset="0"/>
                <a:ea typeface="宋体" panose="02010600030101010101" pitchFamily="2" charset="-122"/>
              </a:defRPr>
            </a:lvl6pPr>
            <a:lvl7pPr marL="2971800" indent="-228600" defTabSz="4114800" eaLnBrk="0" fontAlgn="base" hangingPunct="0">
              <a:spcBef>
                <a:spcPct val="20000"/>
              </a:spcBef>
              <a:spcAft>
                <a:spcPct val="0"/>
              </a:spcAft>
              <a:buChar char="»"/>
              <a:defRPr sz="9500">
                <a:solidFill>
                  <a:schemeClr val="tx1"/>
                </a:solidFill>
                <a:latin typeface="Arial" panose="020B0604020202020204" pitchFamily="34" charset="0"/>
                <a:ea typeface="宋体" panose="02010600030101010101" pitchFamily="2" charset="-122"/>
              </a:defRPr>
            </a:lvl7pPr>
            <a:lvl8pPr marL="3429000" indent="-228600" defTabSz="4114800" eaLnBrk="0" fontAlgn="base" hangingPunct="0">
              <a:spcBef>
                <a:spcPct val="20000"/>
              </a:spcBef>
              <a:spcAft>
                <a:spcPct val="0"/>
              </a:spcAft>
              <a:buChar char="»"/>
              <a:defRPr sz="9500">
                <a:solidFill>
                  <a:schemeClr val="tx1"/>
                </a:solidFill>
                <a:latin typeface="Arial" panose="020B0604020202020204" pitchFamily="34" charset="0"/>
                <a:ea typeface="宋体" panose="02010600030101010101" pitchFamily="2" charset="-122"/>
              </a:defRPr>
            </a:lvl8pPr>
            <a:lvl9pPr marL="3886200" indent="-228600" defTabSz="4114800" eaLnBrk="0" fontAlgn="base" hangingPunct="0">
              <a:spcBef>
                <a:spcPct val="20000"/>
              </a:spcBef>
              <a:spcAft>
                <a:spcPct val="0"/>
              </a:spcAft>
              <a:buChar char="»"/>
              <a:defRPr sz="9500">
                <a:solidFill>
                  <a:schemeClr val="tx1"/>
                </a:solidFill>
                <a:latin typeface="Arial" panose="020B0604020202020204" pitchFamily="34" charset="0"/>
                <a:ea typeface="宋体" panose="02010600030101010101" pitchFamily="2" charset="-122"/>
              </a:defRPr>
            </a:lvl9pPr>
          </a:lstStyle>
          <a:p>
            <a:pPr algn="ctr" eaLnBrk="1" hangingPunct="1">
              <a:lnSpc>
                <a:spcPts val="1050"/>
              </a:lnSpc>
              <a:spcBef>
                <a:spcPct val="0"/>
              </a:spcBef>
              <a:buNone/>
            </a:pPr>
            <a:endParaRPr lang="en-US" altLang="zh-CN" sz="8000" b="1" dirty="0">
              <a:solidFill>
                <a:srgbClr val="FF0066"/>
              </a:solidFill>
              <a:latin typeface="Times New Roman" pitchFamily="18" charset="0"/>
              <a:cs typeface="Times New Roman" pitchFamily="18" charset="0"/>
            </a:endParaRPr>
          </a:p>
          <a:p>
            <a:pPr algn="ctr">
              <a:lnSpc>
                <a:spcPts val="9000"/>
              </a:lnSpc>
              <a:buNone/>
            </a:pPr>
            <a:r>
              <a:rPr lang="en-US" altLang="zh-CN" sz="7200" b="1" dirty="0">
                <a:solidFill>
                  <a:schemeClr val="bg1"/>
                </a:solidFill>
                <a:latin typeface="Times New Roman" pitchFamily="18" charset="0"/>
                <a:cs typeface="Times New Roman" pitchFamily="18" charset="0"/>
              </a:rPr>
              <a:t>A </a:t>
            </a:r>
            <a:r>
              <a:rPr lang="en-US" altLang="zh-CN" sz="7200" b="1" dirty="0" smtClean="0">
                <a:solidFill>
                  <a:schemeClr val="bg1"/>
                </a:solidFill>
                <a:latin typeface="Times New Roman" pitchFamily="18" charset="0"/>
                <a:cs typeface="Times New Roman" pitchFamily="18" charset="0"/>
              </a:rPr>
              <a:t>Portable Readout System for Micro-Pattern Gas Detectors</a:t>
            </a:r>
            <a:endParaRPr lang="zh-CN" altLang="zh-CN" sz="7200" b="1" dirty="0">
              <a:solidFill>
                <a:schemeClr val="bg1"/>
              </a:solidFill>
              <a:latin typeface="Times New Roman" pitchFamily="18" charset="0"/>
              <a:cs typeface="Times New Roman" pitchFamily="18" charset="0"/>
            </a:endParaRPr>
          </a:p>
        </p:txBody>
      </p:sp>
      <p:sp>
        <p:nvSpPr>
          <p:cNvPr id="40" name="文本框 39"/>
          <p:cNvSpPr txBox="1"/>
          <p:nvPr/>
        </p:nvSpPr>
        <p:spPr>
          <a:xfrm>
            <a:off x="4969848" y="3650964"/>
            <a:ext cx="21323102" cy="1815882"/>
          </a:xfrm>
          <a:prstGeom prst="rect">
            <a:avLst/>
          </a:prstGeom>
          <a:noFill/>
        </p:spPr>
        <p:txBody>
          <a:bodyPr wrap="square" rtlCol="0">
            <a:spAutoFit/>
          </a:bodyPr>
          <a:lstStyle/>
          <a:p>
            <a:pPr algn="ctr"/>
            <a:r>
              <a:rPr lang="en-US" altLang="zh-CN" sz="3200" baseline="30000" dirty="0">
                <a:solidFill>
                  <a:schemeClr val="bg1"/>
                </a:solidFill>
              </a:rPr>
              <a:t>1</a:t>
            </a:r>
            <a:r>
              <a:rPr lang="en-US" altLang="zh-CN" sz="3200" dirty="0">
                <a:solidFill>
                  <a:schemeClr val="bg1"/>
                </a:solidFill>
              </a:rPr>
              <a:t>State Key Laboratory of Particle Detection and Electronics, University of Science and Technology of China, Hefei 230026, China</a:t>
            </a:r>
            <a:endParaRPr lang="zh-CN" altLang="zh-CN" sz="3200" dirty="0">
              <a:solidFill>
                <a:schemeClr val="bg1"/>
              </a:solidFill>
            </a:endParaRPr>
          </a:p>
          <a:p>
            <a:pPr algn="ctr"/>
            <a:r>
              <a:rPr lang="en-US" altLang="zh-CN" sz="3200" baseline="30000" dirty="0" smtClean="0">
                <a:solidFill>
                  <a:schemeClr val="bg1"/>
                </a:solidFill>
              </a:rPr>
              <a:t>2</a:t>
            </a:r>
            <a:r>
              <a:rPr lang="en-US" altLang="zh-CN" sz="3200" dirty="0" smtClean="0">
                <a:solidFill>
                  <a:schemeClr val="bg1"/>
                </a:solidFill>
              </a:rPr>
              <a:t>Department </a:t>
            </a:r>
            <a:r>
              <a:rPr lang="en-US" altLang="zh-CN" sz="3200" dirty="0">
                <a:solidFill>
                  <a:schemeClr val="bg1"/>
                </a:solidFill>
              </a:rPr>
              <a:t>of Modern Physics, </a:t>
            </a:r>
            <a:r>
              <a:rPr lang="en-US" altLang="zh-CN" sz="3600" dirty="0">
                <a:solidFill>
                  <a:schemeClr val="bg1"/>
                </a:solidFill>
              </a:rPr>
              <a:t>University</a:t>
            </a:r>
            <a:r>
              <a:rPr lang="en-US" altLang="zh-CN" sz="3200" dirty="0">
                <a:solidFill>
                  <a:schemeClr val="bg1"/>
                </a:solidFill>
              </a:rPr>
              <a:t> of Science and Technology of China, Hefei 230026, China</a:t>
            </a:r>
            <a:endParaRPr lang="zh-CN" altLang="zh-CN" sz="3200" dirty="0">
              <a:solidFill>
                <a:schemeClr val="bg1"/>
              </a:solidFill>
            </a:endParaRPr>
          </a:p>
          <a:p>
            <a:pPr algn="ctr"/>
            <a:r>
              <a:rPr lang="en-US" altLang="zh-CN" sz="4400" baseline="30000" dirty="0" smtClean="0">
                <a:solidFill>
                  <a:schemeClr val="bg1"/>
                </a:solidFill>
              </a:rPr>
              <a:t>Corresponding </a:t>
            </a:r>
            <a:r>
              <a:rPr lang="en-US" altLang="zh-CN" sz="4400" baseline="30000" dirty="0">
                <a:solidFill>
                  <a:schemeClr val="bg1"/>
                </a:solidFill>
              </a:rPr>
              <a:t>author: </a:t>
            </a:r>
            <a:r>
              <a:rPr lang="en-US" altLang="zh-CN" sz="4400" baseline="30000" dirty="0" smtClean="0">
                <a:solidFill>
                  <a:schemeClr val="bg1"/>
                </a:solidFill>
              </a:rPr>
              <a:t>fengcq@ustc.edu.cn</a:t>
            </a:r>
            <a:endParaRPr lang="zh-CN" altLang="zh-CN" sz="4400" dirty="0">
              <a:solidFill>
                <a:schemeClr val="bg1"/>
              </a:solidFill>
            </a:endParaRPr>
          </a:p>
        </p:txBody>
      </p:sp>
      <p:sp>
        <p:nvSpPr>
          <p:cNvPr id="6146" name="Rectangle 2"/>
          <p:cNvSpPr>
            <a:spLocks noChangeArrowheads="1"/>
          </p:cNvSpPr>
          <p:nvPr/>
        </p:nvSpPr>
        <p:spPr bwMode="auto">
          <a:xfrm>
            <a:off x="0" y="0"/>
            <a:ext cx="30275213"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8" name="Rectangle 4"/>
          <p:cNvSpPr>
            <a:spLocks noChangeArrowheads="1"/>
          </p:cNvSpPr>
          <p:nvPr/>
        </p:nvSpPr>
        <p:spPr bwMode="auto">
          <a:xfrm>
            <a:off x="0" y="0"/>
            <a:ext cx="30275213"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9" name="Rectangle 5"/>
          <p:cNvSpPr>
            <a:spLocks noChangeArrowheads="1"/>
          </p:cNvSpPr>
          <p:nvPr/>
        </p:nvSpPr>
        <p:spPr bwMode="auto">
          <a:xfrm>
            <a:off x="847628" y="24995379"/>
            <a:ext cx="13651287"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defTabSz="914400" fontAlgn="base">
              <a:spcBef>
                <a:spcPct val="0"/>
              </a:spcBef>
              <a:spcAft>
                <a:spcPct val="0"/>
              </a:spcAft>
            </a:pPr>
            <a:r>
              <a:rPr kumimoji="0" lang="en-US" altLang="zh-CN" sz="3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Fig.1 B</a:t>
            </a:r>
            <a:r>
              <a:rPr lang="en-US" altLang="zh-CN" sz="3200" dirty="0" smtClean="0"/>
              <a:t>lock </a:t>
            </a:r>
            <a:r>
              <a:rPr lang="en-US" altLang="zh-CN" sz="3200" dirty="0"/>
              <a:t>diagram of electronic board</a:t>
            </a:r>
            <a:endParaRPr kumimoji="0" lang="en-US" altLang="zh-CN" sz="3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p:txBody>
      </p:sp>
      <p:sp>
        <p:nvSpPr>
          <p:cNvPr id="6157" name="Rectangle 13"/>
          <p:cNvSpPr>
            <a:spLocks noChangeArrowheads="1"/>
          </p:cNvSpPr>
          <p:nvPr/>
        </p:nvSpPr>
        <p:spPr bwMode="auto">
          <a:xfrm>
            <a:off x="0" y="0"/>
            <a:ext cx="30275213"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58" name="Rectangle 14"/>
          <p:cNvSpPr>
            <a:spLocks noChangeArrowheads="1"/>
          </p:cNvSpPr>
          <p:nvPr/>
        </p:nvSpPr>
        <p:spPr bwMode="auto">
          <a:xfrm>
            <a:off x="0" y="2295525"/>
            <a:ext cx="30275213"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Calibri" pitchFamily="34" charset="0"/>
                <a:ea typeface="宋体" pitchFamily="2" charset="-122"/>
                <a:cs typeface="Times New Roman" pitchFamily="18" charset="0"/>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6161" name="Rectangle 17"/>
          <p:cNvSpPr>
            <a:spLocks noChangeArrowheads="1"/>
          </p:cNvSpPr>
          <p:nvPr/>
        </p:nvSpPr>
        <p:spPr bwMode="auto">
          <a:xfrm>
            <a:off x="0" y="0"/>
            <a:ext cx="30275213"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63" name="Rectangle 19"/>
          <p:cNvSpPr>
            <a:spLocks noChangeArrowheads="1"/>
          </p:cNvSpPr>
          <p:nvPr/>
        </p:nvSpPr>
        <p:spPr bwMode="auto">
          <a:xfrm>
            <a:off x="0" y="0"/>
            <a:ext cx="30275213"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65" name="Rectangle 21"/>
          <p:cNvSpPr>
            <a:spLocks noChangeArrowheads="1"/>
          </p:cNvSpPr>
          <p:nvPr/>
        </p:nvSpPr>
        <p:spPr bwMode="auto">
          <a:xfrm>
            <a:off x="0" y="0"/>
            <a:ext cx="30275213"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67" name="Rectangle 23"/>
          <p:cNvSpPr>
            <a:spLocks noChangeArrowheads="1"/>
          </p:cNvSpPr>
          <p:nvPr/>
        </p:nvSpPr>
        <p:spPr bwMode="auto">
          <a:xfrm>
            <a:off x="0" y="0"/>
            <a:ext cx="30275213"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68" name="Rectangle 24"/>
          <p:cNvSpPr>
            <a:spLocks noChangeArrowheads="1"/>
          </p:cNvSpPr>
          <p:nvPr/>
        </p:nvSpPr>
        <p:spPr bwMode="auto">
          <a:xfrm>
            <a:off x="-771127" y="35370378"/>
            <a:ext cx="16888794"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defTabSz="914400" fontAlgn="base">
              <a:spcBef>
                <a:spcPct val="0"/>
              </a:spcBef>
              <a:spcAft>
                <a:spcPct val="0"/>
              </a:spcAft>
            </a:pP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Fig </a:t>
            </a:r>
            <a:r>
              <a:rPr kumimoji="0" lang="en-US" altLang="zh-CN" sz="3200" b="0" i="0" u="none" strike="noStrike" cap="none" normalizeH="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 </a:t>
            </a:r>
            <a:r>
              <a:rPr kumimoji="0" lang="en-US" altLang="zh-CN" sz="32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2. I</a:t>
            </a:r>
            <a:r>
              <a:rPr lang="en-US" altLang="zh-CN" sz="3200" dirty="0" smtClean="0">
                <a:latin typeface="Times New Roman" panose="02020603050405020304" pitchFamily="18" charset="0"/>
                <a:ea typeface="宋体" pitchFamily="2" charset="-122"/>
                <a:cs typeface="Times New Roman" panose="02020603050405020304" pitchFamily="18" charset="0"/>
              </a:rPr>
              <a:t>mplement of the readout system</a:t>
            </a:r>
            <a:endParaRPr lang="en-US" altLang="zh-CN" sz="3200" dirty="0" smtClean="0">
              <a:latin typeface="Times New Roman" panose="02020603050405020304" pitchFamily="18" charset="0"/>
              <a:cs typeface="Times New Roman" panose="02020603050405020304" pitchFamily="18" charset="0"/>
            </a:endParaRPr>
          </a:p>
        </p:txBody>
      </p:sp>
      <p:sp>
        <p:nvSpPr>
          <p:cNvPr id="6172" name="Rectangle 28"/>
          <p:cNvSpPr>
            <a:spLocks noChangeArrowheads="1"/>
          </p:cNvSpPr>
          <p:nvPr/>
        </p:nvSpPr>
        <p:spPr bwMode="auto">
          <a:xfrm>
            <a:off x="0" y="0"/>
            <a:ext cx="30275213"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4" name="Rectangle 30"/>
          <p:cNvSpPr>
            <a:spLocks noChangeArrowheads="1"/>
          </p:cNvSpPr>
          <p:nvPr/>
        </p:nvSpPr>
        <p:spPr bwMode="auto">
          <a:xfrm>
            <a:off x="15577082" y="25451182"/>
            <a:ext cx="16448454"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indent="508000" defTabSz="914400" fontAlgn="base">
              <a:spcBef>
                <a:spcPct val="0"/>
              </a:spcBef>
              <a:spcAft>
                <a:spcPct val="0"/>
              </a:spcAft>
            </a:pPr>
            <a:r>
              <a:rPr kumimoji="0" lang="en-US" altLang="zh-CN" sz="3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Fig 6</a:t>
            </a:r>
            <a:r>
              <a:rPr lang="en-US" altLang="zh-CN" sz="3200" dirty="0" smtClean="0">
                <a:latin typeface="Times New Roman" pitchFamily="18" charset="0"/>
                <a:ea typeface="宋体" pitchFamily="2" charset="-122"/>
                <a:cs typeface="Times New Roman" pitchFamily="18" charset="0"/>
              </a:rPr>
              <a:t>. </a:t>
            </a:r>
            <a:r>
              <a:rPr lang="en-US" altLang="zh-CN" sz="3200" dirty="0" smtClean="0">
                <a:latin typeface="Times New Roman" pitchFamily="18" charset="0"/>
                <a:cs typeface="Times New Roman" pitchFamily="18" charset="0"/>
              </a:rPr>
              <a:t>The spectrum of </a:t>
            </a:r>
            <a:r>
              <a:rPr lang="en-US" altLang="zh-CN" sz="3200" baseline="30000" dirty="0" smtClean="0">
                <a:latin typeface="Times New Roman" pitchFamily="18" charset="0"/>
                <a:cs typeface="Times New Roman" pitchFamily="18" charset="0"/>
              </a:rPr>
              <a:t>55</a:t>
            </a:r>
            <a:r>
              <a:rPr lang="en-US" altLang="zh-CN" sz="3200" dirty="0" smtClean="0">
                <a:latin typeface="Times New Roman" pitchFamily="18" charset="0"/>
                <a:cs typeface="Times New Roman" pitchFamily="18" charset="0"/>
              </a:rPr>
              <a:t>Fe            Fig 7.  The results of decoded image</a:t>
            </a:r>
            <a:endParaRPr lang="en-US" altLang="zh-CN" sz="3200" dirty="0">
              <a:latin typeface="Times New Roman" pitchFamily="18" charset="0"/>
              <a:cs typeface="Times New Roman" pitchFamily="18" charset="0"/>
            </a:endParaRPr>
          </a:p>
        </p:txBody>
      </p:sp>
      <p:sp>
        <p:nvSpPr>
          <p:cNvPr id="76" name="矩形 75"/>
          <p:cNvSpPr/>
          <p:nvPr/>
        </p:nvSpPr>
        <p:spPr>
          <a:xfrm>
            <a:off x="37067063" y="63452989"/>
            <a:ext cx="6553591" cy="584775"/>
          </a:xfrm>
          <a:prstGeom prst="rect">
            <a:avLst/>
          </a:prstGeom>
        </p:spPr>
        <p:txBody>
          <a:bodyPr wrap="square">
            <a:spAutoFit/>
          </a:bodyPr>
          <a:lstStyle/>
          <a:p>
            <a:pPr algn="ctr"/>
            <a:r>
              <a:rPr lang="en-US" altLang="zh-CN" sz="3200" dirty="0" smtClean="0">
                <a:latin typeface="Times New Roman" pitchFamily="18" charset="0"/>
                <a:cs typeface="Times New Roman" pitchFamily="18" charset="0"/>
              </a:rPr>
              <a:t>Fig 13. Joint test </a:t>
            </a:r>
            <a:r>
              <a:rPr lang="en-US" altLang="zh-CN" sz="3200" dirty="0">
                <a:latin typeface="Times New Roman" pitchFamily="18" charset="0"/>
                <a:cs typeface="Times New Roman" pitchFamily="18" charset="0"/>
              </a:rPr>
              <a:t>platform</a:t>
            </a:r>
            <a:endParaRPr lang="zh-CN" altLang="en-US" sz="3200" dirty="0">
              <a:latin typeface="Times New Roman" pitchFamily="18" charset="0"/>
              <a:cs typeface="Times New Roman" pitchFamily="18" charset="0"/>
            </a:endParaRPr>
          </a:p>
        </p:txBody>
      </p:sp>
      <p:sp>
        <p:nvSpPr>
          <p:cNvPr id="78" name="文本占位符 43"/>
          <p:cNvSpPr>
            <a:spLocks noGrp="1"/>
          </p:cNvSpPr>
          <p:nvPr>
            <p:ph type="body" sz="quarter" idx="96"/>
          </p:nvPr>
        </p:nvSpPr>
        <p:spPr>
          <a:xfrm>
            <a:off x="15375391" y="35795031"/>
            <a:ext cx="14286631" cy="5191886"/>
          </a:xfrm>
        </p:spPr>
        <p:txBody>
          <a:bodyPr/>
          <a:lstStyle/>
          <a:p>
            <a:pPr algn="just"/>
            <a:r>
              <a:rPr lang="en-US" altLang="zh-CN" sz="4400" dirty="0">
                <a:solidFill>
                  <a:schemeClr val="tx1"/>
                </a:solidFill>
              </a:rPr>
              <a:t>   A portable readout electronics system for MPGDs are presented in this paper. </a:t>
            </a:r>
            <a:r>
              <a:rPr lang="en-US" altLang="zh-CN" sz="4400" dirty="0" smtClean="0">
                <a:solidFill>
                  <a:schemeClr val="tx1"/>
                </a:solidFill>
              </a:rPr>
              <a:t>The </a:t>
            </a:r>
            <a:r>
              <a:rPr lang="en-US" altLang="zh-CN" sz="4400" dirty="0">
                <a:solidFill>
                  <a:schemeClr val="tx1"/>
                </a:solidFill>
              </a:rPr>
              <a:t>readout systems has features of low noise (less than 2.5fC), high dynamic range (-3 ~ +13pC), low power dissipation (less than 2.5W) and high integration (128 channels). This system is portable to use with only one USB bus for its supply, commands and data transmission. This system can operate with different types of MPGDs.</a:t>
            </a:r>
            <a:endParaRPr lang="zh-CN" altLang="zh-CN" sz="4400" dirty="0">
              <a:solidFill>
                <a:schemeClr val="tx1"/>
              </a:solidFill>
            </a:endParaRPr>
          </a:p>
        </p:txBody>
      </p:sp>
      <p:sp>
        <p:nvSpPr>
          <p:cNvPr id="86" name="矩形 85"/>
          <p:cNvSpPr/>
          <p:nvPr/>
        </p:nvSpPr>
        <p:spPr>
          <a:xfrm>
            <a:off x="7010401" y="2575444"/>
            <a:ext cx="16256300" cy="769441"/>
          </a:xfrm>
          <a:prstGeom prst="rect">
            <a:avLst/>
          </a:prstGeom>
        </p:spPr>
        <p:txBody>
          <a:bodyPr wrap="square">
            <a:spAutoFit/>
          </a:bodyPr>
          <a:lstStyle/>
          <a:p>
            <a:pPr algn="ctr"/>
            <a:r>
              <a:rPr lang="en-US" altLang="zh-CN" sz="4400" dirty="0" smtClean="0">
                <a:solidFill>
                  <a:schemeClr val="bg1"/>
                </a:solidFill>
              </a:rPr>
              <a:t>Ma Siyuan</a:t>
            </a:r>
            <a:r>
              <a:rPr lang="en-US" altLang="zh-CN" sz="4400" baseline="30000" dirty="0" smtClean="0">
                <a:solidFill>
                  <a:schemeClr val="bg1"/>
                </a:solidFill>
              </a:rPr>
              <a:t>1</a:t>
            </a:r>
            <a:r>
              <a:rPr lang="en-US" altLang="zh-CN" sz="4400" baseline="30000" dirty="0">
                <a:solidFill>
                  <a:schemeClr val="bg1"/>
                </a:solidFill>
              </a:rPr>
              <a:t>, </a:t>
            </a:r>
            <a:r>
              <a:rPr lang="en-US" altLang="zh-CN" sz="4400" baseline="30000" dirty="0" smtClean="0">
                <a:solidFill>
                  <a:schemeClr val="bg1"/>
                </a:solidFill>
              </a:rPr>
              <a:t>2   </a:t>
            </a:r>
            <a:r>
              <a:rPr lang="en-US" altLang="zh-CN" sz="4400" dirty="0" smtClean="0">
                <a:solidFill>
                  <a:schemeClr val="bg1"/>
                </a:solidFill>
              </a:rPr>
              <a:t>Feng Changqing</a:t>
            </a:r>
            <a:r>
              <a:rPr lang="en-US" altLang="zh-CN" sz="4400" baseline="30000" dirty="0" smtClean="0">
                <a:solidFill>
                  <a:schemeClr val="bg1"/>
                </a:solidFill>
              </a:rPr>
              <a:t>1</a:t>
            </a:r>
            <a:r>
              <a:rPr lang="en-US" altLang="zh-CN" sz="4400" baseline="30000" dirty="0">
                <a:solidFill>
                  <a:schemeClr val="bg1"/>
                </a:solidFill>
              </a:rPr>
              <a:t>, </a:t>
            </a:r>
            <a:r>
              <a:rPr lang="en-US" altLang="zh-CN" sz="4400" baseline="30000" dirty="0" smtClean="0">
                <a:solidFill>
                  <a:schemeClr val="bg1"/>
                </a:solidFill>
              </a:rPr>
              <a:t>2</a:t>
            </a:r>
            <a:r>
              <a:rPr lang="en-US" altLang="zh-CN" sz="4400" dirty="0" smtClean="0">
                <a:solidFill>
                  <a:schemeClr val="bg1"/>
                </a:solidFill>
              </a:rPr>
              <a:t> </a:t>
            </a:r>
            <a:r>
              <a:rPr lang="en-US" altLang="zh-CN" sz="4400" dirty="0" smtClean="0">
                <a:solidFill>
                  <a:schemeClr val="bg1"/>
                </a:solidFill>
              </a:rPr>
              <a:t>Luo Laifu</a:t>
            </a:r>
            <a:r>
              <a:rPr lang="en-US" altLang="zh-CN" sz="4400" baseline="30000" dirty="0" smtClean="0">
                <a:solidFill>
                  <a:schemeClr val="bg1"/>
                </a:solidFill>
              </a:rPr>
              <a:t>1,2</a:t>
            </a:r>
            <a:r>
              <a:rPr lang="en-US" altLang="zh-CN" sz="4400" dirty="0" smtClean="0">
                <a:solidFill>
                  <a:schemeClr val="bg1"/>
                </a:solidFill>
              </a:rPr>
              <a:t>  Liu Shubin</a:t>
            </a:r>
            <a:r>
              <a:rPr lang="en-US" altLang="zh-CN" sz="4400" baseline="30000" dirty="0" smtClean="0">
                <a:solidFill>
                  <a:schemeClr val="bg1"/>
                </a:solidFill>
              </a:rPr>
              <a:t>1,2</a:t>
            </a:r>
            <a:r>
              <a:rPr lang="en-US" altLang="zh-CN" sz="4400" dirty="0" smtClean="0">
                <a:solidFill>
                  <a:schemeClr val="bg1"/>
                </a:solidFill>
              </a:rPr>
              <a:t>   An </a:t>
            </a:r>
            <a:r>
              <a:rPr lang="en-US" altLang="zh-CN" sz="4400" dirty="0">
                <a:solidFill>
                  <a:schemeClr val="bg1"/>
                </a:solidFill>
              </a:rPr>
              <a:t>Qi</a:t>
            </a:r>
            <a:r>
              <a:rPr lang="en-US" altLang="zh-CN" sz="4400" baseline="30000" dirty="0">
                <a:solidFill>
                  <a:schemeClr val="bg1"/>
                </a:solidFill>
              </a:rPr>
              <a:t>1,2</a:t>
            </a:r>
            <a:endParaRPr lang="zh-CN" altLang="zh-CN" sz="4400" dirty="0">
              <a:solidFill>
                <a:schemeClr val="bg1"/>
              </a:solidFill>
            </a:endParaRPr>
          </a:p>
        </p:txBody>
      </p:sp>
      <p:sp>
        <p:nvSpPr>
          <p:cNvPr id="5" name="Rectangle 4"/>
          <p:cNvSpPr>
            <a:spLocks noChangeArrowheads="1"/>
          </p:cNvSpPr>
          <p:nvPr/>
        </p:nvSpPr>
        <p:spPr bwMode="auto">
          <a:xfrm>
            <a:off x="0" y="0"/>
            <a:ext cx="302752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8" name="文本占位符 43"/>
          <p:cNvSpPr>
            <a:spLocks noGrp="1"/>
          </p:cNvSpPr>
          <p:nvPr>
            <p:ph type="body" sz="quarter" idx="96"/>
          </p:nvPr>
        </p:nvSpPr>
        <p:spPr>
          <a:xfrm>
            <a:off x="684951" y="25652358"/>
            <a:ext cx="14286631" cy="5191886"/>
          </a:xfrm>
        </p:spPr>
        <p:txBody>
          <a:bodyPr/>
          <a:lstStyle/>
          <a:p>
            <a:pPr algn="just"/>
            <a:r>
              <a:rPr lang="en-US" altLang="zh-CN" sz="4400" dirty="0" smtClean="0">
                <a:solidFill>
                  <a:schemeClr val="tx1"/>
                </a:solidFill>
              </a:rPr>
              <a:t>      The </a:t>
            </a:r>
            <a:r>
              <a:rPr lang="en-US" altLang="zh-CN" sz="4400" dirty="0">
                <a:solidFill>
                  <a:schemeClr val="tx1"/>
                </a:solidFill>
              </a:rPr>
              <a:t>block diagram of electronic board is given in Fig. 1. It mainly consists of 4 VATA160 chips, 4 Analog to Digital Converter (ADC), a Field-Programmable Gate Array (FPGA), 2 Digital to Analog Converter (DAC) and a USB interface chip. Each VATA chip has a connector of 2*32, </a:t>
            </a:r>
            <a:r>
              <a:rPr lang="en-US" altLang="zh-CN" sz="4400" dirty="0" smtClean="0">
                <a:solidFill>
                  <a:schemeClr val="tx1"/>
                </a:solidFill>
              </a:rPr>
              <a:t>50 mil </a:t>
            </a:r>
            <a:r>
              <a:rPr lang="en-US" altLang="zh-CN" sz="4400" dirty="0">
                <a:solidFill>
                  <a:schemeClr val="tx1"/>
                </a:solidFill>
              </a:rPr>
              <a:t>double row pins, which is very common in detectors, as interface to detectors.</a:t>
            </a:r>
            <a:endParaRPr lang="zh-CN" altLang="zh-CN" sz="4400" dirty="0">
              <a:solidFill>
                <a:schemeClr val="tx1"/>
              </a:solidFill>
            </a:endParaRPr>
          </a:p>
        </p:txBody>
      </p:sp>
      <p:pic>
        <p:nvPicPr>
          <p:cNvPr id="50" name="图片 49" descr="D:\Work_File\FEE_DAQ_for_GEM\汇报\831403783501188648.jp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47168" y="30310067"/>
            <a:ext cx="8052204" cy="5060311"/>
          </a:xfrm>
          <a:prstGeom prst="rect">
            <a:avLst/>
          </a:prstGeom>
          <a:noFill/>
          <a:ln>
            <a:noFill/>
          </a:ln>
        </p:spPr>
      </p:pic>
      <p:sp>
        <p:nvSpPr>
          <p:cNvPr id="52" name="文本占位符 43"/>
          <p:cNvSpPr>
            <a:spLocks noGrp="1"/>
          </p:cNvSpPr>
          <p:nvPr>
            <p:ph type="body" sz="quarter" idx="96"/>
          </p:nvPr>
        </p:nvSpPr>
        <p:spPr>
          <a:xfrm>
            <a:off x="764757" y="35834567"/>
            <a:ext cx="14286631" cy="5868994"/>
          </a:xfrm>
        </p:spPr>
        <p:txBody>
          <a:bodyPr/>
          <a:lstStyle/>
          <a:p>
            <a:pPr algn="just"/>
            <a:r>
              <a:rPr lang="en-US" altLang="zh-CN" sz="4400" dirty="0" smtClean="0">
                <a:solidFill>
                  <a:schemeClr val="tx1"/>
                </a:solidFill>
              </a:rPr>
              <a:t>    This </a:t>
            </a:r>
            <a:r>
              <a:rPr lang="en-US" altLang="zh-CN" sz="4400" dirty="0">
                <a:solidFill>
                  <a:schemeClr val="tx1"/>
                </a:solidFill>
              </a:rPr>
              <a:t>portable readout system has been implemented as shown in Fig. </a:t>
            </a:r>
            <a:r>
              <a:rPr lang="en-US" altLang="zh-CN" sz="4400" dirty="0" smtClean="0">
                <a:solidFill>
                  <a:schemeClr val="tx1"/>
                </a:solidFill>
              </a:rPr>
              <a:t>2. </a:t>
            </a:r>
            <a:r>
              <a:rPr lang="en-US" altLang="zh-CN" sz="4400" dirty="0">
                <a:solidFill>
                  <a:schemeClr val="tx1"/>
                </a:solidFill>
              </a:rPr>
              <a:t>This system is convenient to use. It acquires the detector’s signal either from an external trigger or an internal trigger generated by VATA160. The data </a:t>
            </a:r>
            <a:r>
              <a:rPr lang="en-US" altLang="zh-CN" sz="4400" dirty="0" smtClean="0">
                <a:solidFill>
                  <a:schemeClr val="tx1"/>
                </a:solidFill>
              </a:rPr>
              <a:t>is transferred </a:t>
            </a:r>
            <a:r>
              <a:rPr lang="en-US" altLang="zh-CN" sz="4400" dirty="0">
                <a:solidFill>
                  <a:schemeClr val="tx1"/>
                </a:solidFill>
              </a:rPr>
              <a:t>to PC host through a USB cable, which is also responsible for power supply of hardware and transmission of control commands from </a:t>
            </a:r>
            <a:r>
              <a:rPr lang="en-US" altLang="zh-CN" sz="4400" dirty="0" smtClean="0">
                <a:solidFill>
                  <a:schemeClr val="tx1"/>
                </a:solidFill>
              </a:rPr>
              <a:t>PC. </a:t>
            </a:r>
            <a:r>
              <a:rPr lang="en-US" altLang="zh-CN" sz="4400" dirty="0">
                <a:solidFill>
                  <a:schemeClr val="tx1"/>
                </a:solidFill>
              </a:rPr>
              <a:t>Besides, a shielding box is designed and made for this system to shield external noise.</a:t>
            </a:r>
            <a:endParaRPr lang="zh-CN" altLang="zh-CN" sz="4400" dirty="0">
              <a:solidFill>
                <a:schemeClr val="tx1"/>
              </a:solidFill>
            </a:endParaRPr>
          </a:p>
        </p:txBody>
      </p:sp>
      <p:pic>
        <p:nvPicPr>
          <p:cNvPr id="3079" name="Picture 7" descr="D:\Work_File\FEE_DAQ_for_GEM\汇报\good his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69487" y="7796611"/>
            <a:ext cx="6146800" cy="373392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D:\Work_File\FEE_DAQ_for_GEM\汇报\Calibration.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74739" y="7787086"/>
            <a:ext cx="6146801" cy="3733925"/>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5"/>
          <p:cNvSpPr>
            <a:spLocks noChangeArrowheads="1"/>
          </p:cNvSpPr>
          <p:nvPr/>
        </p:nvSpPr>
        <p:spPr bwMode="auto">
          <a:xfrm>
            <a:off x="15904099" y="11530536"/>
            <a:ext cx="13651287"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defTabSz="914400" fontAlgn="base">
              <a:spcBef>
                <a:spcPct val="0"/>
              </a:spcBef>
              <a:spcAft>
                <a:spcPct val="0"/>
              </a:spcAft>
            </a:pPr>
            <a:r>
              <a:rPr kumimoji="0" lang="en-US" altLang="zh-CN" sz="3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Fig.3 RMS</a:t>
            </a:r>
            <a:r>
              <a:rPr kumimoji="0" lang="en-US" altLang="zh-CN" sz="3200" b="0" i="0" u="none" strike="noStrike" cap="none" normalizeH="0" dirty="0" smtClean="0">
                <a:ln>
                  <a:noFill/>
                </a:ln>
                <a:solidFill>
                  <a:schemeClr val="tx1"/>
                </a:solidFill>
                <a:effectLst/>
                <a:latin typeface="Times New Roman" pitchFamily="18" charset="0"/>
                <a:ea typeface="宋体" pitchFamily="2" charset="-122"/>
                <a:cs typeface="Times New Roman" pitchFamily="18" charset="0"/>
              </a:rPr>
              <a:t> of all channels          Fig. 4 Calibration of one channel</a:t>
            </a:r>
            <a:endParaRPr kumimoji="0" lang="en-US" altLang="zh-CN" sz="3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p:txBody>
      </p:sp>
      <p:sp>
        <p:nvSpPr>
          <p:cNvPr id="57" name="文本占位符 43"/>
          <p:cNvSpPr>
            <a:spLocks noGrp="1"/>
          </p:cNvSpPr>
          <p:nvPr>
            <p:ph type="body" sz="quarter" idx="96"/>
          </p:nvPr>
        </p:nvSpPr>
        <p:spPr>
          <a:xfrm>
            <a:off x="15350454" y="12390153"/>
            <a:ext cx="14286631" cy="8577428"/>
          </a:xfrm>
        </p:spPr>
        <p:txBody>
          <a:bodyPr/>
          <a:lstStyle/>
          <a:p>
            <a:pPr algn="just"/>
            <a:r>
              <a:rPr lang="en-US" altLang="zh-CN" sz="4400" dirty="0">
                <a:solidFill>
                  <a:schemeClr val="tx1"/>
                </a:solidFill>
              </a:rPr>
              <a:t>  </a:t>
            </a:r>
            <a:r>
              <a:rPr lang="en-US" altLang="zh-CN" sz="4400" dirty="0" smtClean="0">
                <a:solidFill>
                  <a:schemeClr val="tx1"/>
                </a:solidFill>
              </a:rPr>
              <a:t>    The </a:t>
            </a:r>
            <a:r>
              <a:rPr lang="en-US" altLang="zh-CN" sz="4400" dirty="0">
                <a:solidFill>
                  <a:schemeClr val="tx1"/>
                </a:solidFill>
              </a:rPr>
              <a:t>electronic noise was </a:t>
            </a:r>
            <a:r>
              <a:rPr lang="en-US" altLang="zh-CN" sz="4400" dirty="0" smtClean="0">
                <a:solidFill>
                  <a:schemeClr val="tx1"/>
                </a:solidFill>
              </a:rPr>
              <a:t>tested </a:t>
            </a:r>
            <a:r>
              <a:rPr lang="en-US" altLang="zh-CN" sz="4400" dirty="0">
                <a:solidFill>
                  <a:schemeClr val="tx1"/>
                </a:solidFill>
              </a:rPr>
              <a:t>and the result </a:t>
            </a:r>
            <a:r>
              <a:rPr lang="en-US" altLang="zh-CN" sz="4400" dirty="0" smtClean="0">
                <a:solidFill>
                  <a:schemeClr val="tx1"/>
                </a:solidFill>
              </a:rPr>
              <a:t>was </a:t>
            </a:r>
            <a:r>
              <a:rPr lang="en-US" altLang="zh-CN" sz="4400" dirty="0">
                <a:solidFill>
                  <a:schemeClr val="tx1"/>
                </a:solidFill>
              </a:rPr>
              <a:t>shown in Fig. 3. The figure indicates that the noise of every channel is better than 2.5fC. Due to the VATA160 chip having calibration circuits, the automatic calibration function was implemented on the system. A Digital-to-Analog converter (DAC, TLV5618) and an analog switch (ADG741) controlled by FPGA are used to </a:t>
            </a:r>
            <a:r>
              <a:rPr lang="en-US" altLang="zh-CN" sz="4400" dirty="0" smtClean="0">
                <a:solidFill>
                  <a:schemeClr val="tx1"/>
                </a:solidFill>
              </a:rPr>
              <a:t>generate voltage </a:t>
            </a:r>
            <a:r>
              <a:rPr lang="en-US" altLang="zh-CN" sz="4400" dirty="0">
                <a:solidFill>
                  <a:schemeClr val="tx1"/>
                </a:solidFill>
              </a:rPr>
              <a:t>step pulses with different amplitudes. There is a 10pF capacitor on the board between switch and VATA160 chip, through which the pulse is turned into a certain charge with an amplitude covers the full range of the ASIC. </a:t>
            </a:r>
            <a:r>
              <a:rPr lang="en-US" altLang="zh-CN" sz="4400" dirty="0" smtClean="0">
                <a:solidFill>
                  <a:schemeClr val="tx1"/>
                </a:solidFill>
              </a:rPr>
              <a:t>This charge is used to simulate the detector signal. The </a:t>
            </a:r>
            <a:r>
              <a:rPr lang="en-US" altLang="zh-CN" sz="4400" dirty="0">
                <a:solidFill>
                  <a:schemeClr val="tx1"/>
                </a:solidFill>
              </a:rPr>
              <a:t>result of calibration is shown in Fig. 4.</a:t>
            </a:r>
            <a:endParaRPr lang="zh-CN" altLang="zh-CN" sz="4400" dirty="0">
              <a:solidFill>
                <a:schemeClr val="tx1"/>
              </a:solidFill>
            </a:endParaRPr>
          </a:p>
        </p:txBody>
      </p:sp>
      <p:pic>
        <p:nvPicPr>
          <p:cNvPr id="59" name="Picture 2" descr="D:\Work_File\FEE_DAQ_for_GEM\Data\20161103 Micromegas 测试数据\Fe55SpeByVA.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69487" y="20833397"/>
            <a:ext cx="6312257" cy="4362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4" descr="D:\Work_File\FEE_DAQ_for_GEM\汇报\812755689217488573.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495183" y="20798185"/>
            <a:ext cx="5735103" cy="4397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文本占位符 43"/>
          <p:cNvSpPr>
            <a:spLocks noGrp="1"/>
          </p:cNvSpPr>
          <p:nvPr>
            <p:ph type="body" sz="quarter" idx="96"/>
          </p:nvPr>
        </p:nvSpPr>
        <p:spPr>
          <a:xfrm>
            <a:off x="15415503" y="25916416"/>
            <a:ext cx="14286631" cy="9389958"/>
          </a:xfrm>
        </p:spPr>
        <p:txBody>
          <a:bodyPr/>
          <a:lstStyle/>
          <a:p>
            <a:pPr algn="just"/>
            <a:r>
              <a:rPr lang="en-US" altLang="zh-CN" sz="4400" dirty="0" smtClean="0">
                <a:solidFill>
                  <a:schemeClr val="tx1"/>
                </a:solidFill>
              </a:rPr>
              <a:t>      This </a:t>
            </a:r>
            <a:r>
              <a:rPr lang="en-US" altLang="zh-CN" sz="4400" dirty="0">
                <a:solidFill>
                  <a:schemeClr val="tx1"/>
                </a:solidFill>
              </a:rPr>
              <a:t>system was coupled with a Micro-</a:t>
            </a:r>
            <a:r>
              <a:rPr lang="en-US" altLang="zh-CN" sz="4400" dirty="0" err="1">
                <a:solidFill>
                  <a:schemeClr val="tx1"/>
                </a:solidFill>
              </a:rPr>
              <a:t>megas</a:t>
            </a:r>
            <a:r>
              <a:rPr lang="en-US" altLang="zh-CN" sz="4400" dirty="0">
                <a:solidFill>
                  <a:schemeClr val="tx1"/>
                </a:solidFill>
              </a:rPr>
              <a:t> detector to test the energy spectrum of </a:t>
            </a:r>
            <a:r>
              <a:rPr lang="en-US" altLang="zh-CN" sz="4400" baseline="30000" dirty="0">
                <a:solidFill>
                  <a:schemeClr val="tx1"/>
                </a:solidFill>
              </a:rPr>
              <a:t>55</a:t>
            </a:r>
            <a:r>
              <a:rPr lang="en-US" altLang="zh-CN" sz="4400" dirty="0">
                <a:solidFill>
                  <a:schemeClr val="tx1"/>
                </a:solidFill>
              </a:rPr>
              <a:t>Fe. The result is shown in Fig. 6. The  all-around peak and escape peak are clearly visible, which means the readout system is capable of performing the readout of Micro-</a:t>
            </a:r>
            <a:r>
              <a:rPr lang="en-US" altLang="zh-CN" sz="4400" dirty="0" err="1">
                <a:solidFill>
                  <a:schemeClr val="tx1"/>
                </a:solidFill>
              </a:rPr>
              <a:t>megas</a:t>
            </a:r>
            <a:r>
              <a:rPr lang="en-US" altLang="zh-CN" sz="4400" dirty="0">
                <a:solidFill>
                  <a:schemeClr val="tx1"/>
                </a:solidFill>
              </a:rPr>
              <a:t> detector. </a:t>
            </a:r>
          </a:p>
          <a:p>
            <a:pPr algn="just"/>
            <a:r>
              <a:rPr lang="en-US" altLang="zh-CN" sz="4400" dirty="0" smtClean="0">
                <a:solidFill>
                  <a:schemeClr val="tx1"/>
                </a:solidFill>
              </a:rPr>
              <a:t>      In </a:t>
            </a:r>
            <a:r>
              <a:rPr lang="en-US" altLang="zh-CN" sz="4400" dirty="0">
                <a:solidFill>
                  <a:schemeClr val="tx1"/>
                </a:solidFill>
              </a:rPr>
              <a:t>another experiment, the readout system </a:t>
            </a:r>
            <a:r>
              <a:rPr lang="en-US" altLang="zh-CN" sz="4400" dirty="0" smtClean="0">
                <a:solidFill>
                  <a:schemeClr val="tx1"/>
                </a:solidFill>
              </a:rPr>
              <a:t>was </a:t>
            </a:r>
            <a:r>
              <a:rPr lang="en-US" altLang="zh-CN" sz="4400" dirty="0">
                <a:solidFill>
                  <a:schemeClr val="tx1"/>
                </a:solidFill>
              </a:rPr>
              <a:t>connected to a THGEM detector with the Two-Dimensional direct coding readout of 100*100 anode </a:t>
            </a:r>
            <a:r>
              <a:rPr lang="en-US" altLang="zh-CN" sz="4400" dirty="0" smtClean="0">
                <a:solidFill>
                  <a:schemeClr val="tx1"/>
                </a:solidFill>
              </a:rPr>
              <a:t>bars </a:t>
            </a:r>
            <a:r>
              <a:rPr lang="en-US" altLang="zh-CN" sz="4400" dirty="0">
                <a:solidFill>
                  <a:schemeClr val="tx1"/>
                </a:solidFill>
              </a:rPr>
              <a:t>to perform imaging test. There </a:t>
            </a:r>
            <a:r>
              <a:rPr lang="en-US" altLang="zh-CN" sz="4400" dirty="0" smtClean="0">
                <a:solidFill>
                  <a:schemeClr val="tx1"/>
                </a:solidFill>
              </a:rPr>
              <a:t>was </a:t>
            </a:r>
            <a:r>
              <a:rPr lang="en-US" altLang="zh-CN" sz="4400" dirty="0">
                <a:solidFill>
                  <a:schemeClr val="tx1"/>
                </a:solidFill>
              </a:rPr>
              <a:t>a copper plate with letter slits between the detector and X-ray generator. As is shown in Fig. 7, by decoding the hit position of the incident signal, the letter gap is clearly visible when the threshold is chosen to triple the noise.</a:t>
            </a:r>
            <a:endParaRPr lang="zh-CN" altLang="zh-CN" sz="4400" dirty="0">
              <a:solidFill>
                <a:schemeClr val="tx1"/>
              </a:solidFill>
            </a:endParaRPr>
          </a:p>
        </p:txBody>
      </p:sp>
      <p:pic>
        <p:nvPicPr>
          <p:cNvPr id="41" name="图片占位符 23" descr="ustcblue.jpg"/>
          <p:cNvPicPr>
            <a:picLocks noChangeAspect="1"/>
          </p:cNvPicPr>
          <p:nvPr/>
        </p:nvPicPr>
        <p:blipFill rotWithShape="1">
          <a:blip r:embed="rId11">
            <a:extLst>
              <a:ext uri="{28A0092B-C50C-407E-A947-70E740481C1C}">
                <a14:useLocalDpi xmlns:a14="http://schemas.microsoft.com/office/drawing/2010/main" val="0"/>
              </a:ext>
            </a:extLst>
          </a:blip>
          <a:srcRect t="2717" b="113"/>
          <a:stretch/>
        </p:blipFill>
        <p:spPr>
          <a:xfrm>
            <a:off x="213000" y="500529"/>
            <a:ext cx="4442523" cy="4438617"/>
          </a:xfrm>
          <a:prstGeom prst="rect">
            <a:avLst/>
          </a:prstGeom>
        </p:spPr>
      </p:pic>
      <p:pic>
        <p:nvPicPr>
          <p:cNvPr id="43" name="Picture 2" descr="C:\Users\lenovo\Desktop\IMG_1184.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6407213" y="381058"/>
            <a:ext cx="3376773" cy="4337919"/>
          </a:xfrm>
          <a:prstGeom prst="rect">
            <a:avLst/>
          </a:prstGeom>
          <a:noFill/>
          <a:extLst>
            <a:ext uri="{909E8E84-426E-40DD-AFC4-6F175D3DCCD1}">
              <a14:hiddenFill xmlns:a14="http://schemas.microsoft.com/office/drawing/2010/main">
                <a:solidFill>
                  <a:srgbClr val="FFFFFF"/>
                </a:solidFill>
              </a14:hiddenFill>
            </a:ext>
          </a:extLst>
        </p:spPr>
      </p:pic>
      <p:sp>
        <p:nvSpPr>
          <p:cNvPr id="45" name="矩形 44"/>
          <p:cNvSpPr/>
          <p:nvPr/>
        </p:nvSpPr>
        <p:spPr>
          <a:xfrm>
            <a:off x="26945273" y="4718977"/>
            <a:ext cx="2996612" cy="646331"/>
          </a:xfrm>
          <a:prstGeom prst="rect">
            <a:avLst/>
          </a:prstGeom>
        </p:spPr>
        <p:txBody>
          <a:bodyPr wrap="square">
            <a:spAutoFit/>
          </a:bodyPr>
          <a:lstStyle/>
          <a:p>
            <a:pPr>
              <a:spcBef>
                <a:spcPct val="20000"/>
              </a:spcBef>
            </a:pPr>
            <a:r>
              <a:rPr lang="en-US" altLang="zh-CN" sz="3600" dirty="0" err="1" smtClean="0">
                <a:solidFill>
                  <a:schemeClr val="bg1"/>
                </a:solidFill>
              </a:rPr>
              <a:t>Siyuan</a:t>
            </a:r>
            <a:r>
              <a:rPr lang="en-US" altLang="zh-CN" sz="3600" dirty="0" smtClean="0">
                <a:solidFill>
                  <a:schemeClr val="bg1"/>
                </a:solidFill>
              </a:rPr>
              <a:t> Ma</a:t>
            </a:r>
            <a:endParaRPr lang="zh-CN" altLang="en-US" sz="3600" dirty="0" smtClean="0">
              <a:solidFill>
                <a:schemeClr val="bg1"/>
              </a:solidFill>
            </a:endParaRPr>
          </a:p>
        </p:txBody>
      </p:sp>
    </p:spTree>
    <p:extLst>
      <p:ext uri="{BB962C8B-B14F-4D97-AF65-F5344CB8AC3E}">
        <p14:creationId xmlns:p14="http://schemas.microsoft.com/office/powerpoint/2010/main" val="3874869272"/>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6409</TotalTime>
  <Words>808</Words>
  <Application>Microsoft Office PowerPoint</Application>
  <PresentationFormat>自定义</PresentationFormat>
  <Paragraphs>27</Paragraphs>
  <Slides>1</Slides>
  <Notes>1</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1</vt:i4>
      </vt:variant>
    </vt:vector>
  </HeadingPairs>
  <TitlesOfParts>
    <vt:vector size="5" baseType="lpstr">
      <vt:lpstr>PosterPresentations.com-100CMx140CM</vt:lpstr>
      <vt:lpstr>Classic - Wide Center</vt:lpstr>
      <vt:lpstr>Image</vt:lpstr>
      <vt:lpstr>Visio</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lenovo</cp:lastModifiedBy>
  <cp:revision>235</cp:revision>
  <dcterms:created xsi:type="dcterms:W3CDTF">2012-02-10T00:21:22Z</dcterms:created>
  <dcterms:modified xsi:type="dcterms:W3CDTF">2017-05-18T04:42:05Z</dcterms:modified>
</cp:coreProperties>
</file>