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EFF42-55A4-BF47-AD1C-0714AF1F9C8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8A293-8506-7E42-838F-CB1DDB3D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8A293-8506-7E42-838F-CB1DDB3D20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9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A536-79E5-3840-BCDB-6C3F18223AA0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2FD7-9FE5-B442-ACF9-5A8684985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A536-79E5-3840-BCDB-6C3F18223AA0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2FD7-9FE5-B442-ACF9-5A8684985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A536-79E5-3840-BCDB-6C3F18223AA0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2FD7-9FE5-B442-ACF9-5A8684985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A536-79E5-3840-BCDB-6C3F18223AA0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2FD7-9FE5-B442-ACF9-5A8684985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A536-79E5-3840-BCDB-6C3F18223AA0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2FD7-9FE5-B442-ACF9-5A8684985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A536-79E5-3840-BCDB-6C3F18223AA0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2FD7-9FE5-B442-ACF9-5A8684985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A536-79E5-3840-BCDB-6C3F18223AA0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2FD7-9FE5-B442-ACF9-5A8684985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A536-79E5-3840-BCDB-6C3F18223AA0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2FD7-9FE5-B442-ACF9-5A8684985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A536-79E5-3840-BCDB-6C3F18223AA0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2FD7-9FE5-B442-ACF9-5A8684985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A536-79E5-3840-BCDB-6C3F18223AA0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2FD7-9FE5-B442-ACF9-5A86849851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A536-79E5-3840-BCDB-6C3F18223AA0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0F2FD7-9FE5-B442-ACF9-5A86849851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A0F2FD7-9FE5-B442-ACF9-5A868498512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8AEA536-79E5-3840-BCDB-6C3F18223AA0}" type="datetimeFigureOut">
              <a:rPr lang="en-US" smtClean="0"/>
              <a:t>12/10/15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SAT 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Nicklaus Palmer &amp; Won Yong 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1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– Changing </a:t>
            </a:r>
            <a:r>
              <a:rPr lang="en-US" dirty="0" err="1"/>
              <a:t>Bool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9500" y="2618808"/>
            <a:ext cx="1675936" cy="798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F2B20"/>
                </a:solidFill>
              </a:rPr>
              <a:t>Changing Function</a:t>
            </a:r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2050713">
            <a:off x="3220939" y="3548482"/>
            <a:ext cx="379704" cy="128321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9562904">
            <a:off x="4785583" y="3559942"/>
            <a:ext cx="379704" cy="128321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95806" y="4914574"/>
            <a:ext cx="2042547" cy="838018"/>
          </a:xfrm>
          <a:prstGeom prst="ellipse">
            <a:avLst/>
          </a:prstGeom>
          <a:noFill/>
          <a:ln>
            <a:solidFill>
              <a:srgbClr val="2F2B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F2B20"/>
                </a:solidFill>
              </a:rPr>
              <a:t>‘Assigned </a:t>
            </a:r>
            <a:r>
              <a:rPr lang="en-US" dirty="0" err="1" smtClean="0">
                <a:solidFill>
                  <a:srgbClr val="2F2B20"/>
                </a:solidFill>
              </a:rPr>
              <a:t>Bool</a:t>
            </a:r>
            <a:r>
              <a:rPr lang="en-US" dirty="0" smtClean="0">
                <a:solidFill>
                  <a:srgbClr val="2F2B20"/>
                </a:solidFill>
              </a:rPr>
              <a:t>’</a:t>
            </a:r>
          </a:p>
          <a:p>
            <a:pPr algn="ctr"/>
            <a:r>
              <a:rPr lang="en-US" dirty="0" err="1" smtClean="0">
                <a:solidFill>
                  <a:srgbClr val="2F2B20"/>
                </a:solidFill>
              </a:rPr>
              <a:t>boolean</a:t>
            </a:r>
            <a:endParaRPr lang="en-US" dirty="0">
              <a:solidFill>
                <a:srgbClr val="2F2B2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93289" y="6101820"/>
            <a:ext cx="2827817" cy="480023"/>
            <a:chOff x="3054795" y="6043774"/>
            <a:chExt cx="2827817" cy="480023"/>
          </a:xfrm>
        </p:grpSpPr>
        <p:sp>
          <p:nvSpPr>
            <p:cNvPr id="14" name="Left-Right Arrow 13"/>
            <p:cNvSpPr/>
            <p:nvPr/>
          </p:nvSpPr>
          <p:spPr>
            <a:xfrm>
              <a:off x="3928293" y="6101820"/>
              <a:ext cx="916528" cy="379726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4795" y="6046743"/>
              <a:ext cx="78062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True</a:t>
              </a:r>
              <a:endParaRPr lang="en-US" sz="25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38586" y="6043774"/>
              <a:ext cx="84402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False</a:t>
              </a:r>
              <a:endParaRPr lang="en-US" sz="25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1885746" y="4914574"/>
            <a:ext cx="2042547" cy="838018"/>
          </a:xfrm>
          <a:prstGeom prst="ellipse">
            <a:avLst/>
          </a:prstGeom>
          <a:noFill/>
          <a:ln>
            <a:solidFill>
              <a:srgbClr val="2F2B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F2B20"/>
                </a:solidFill>
              </a:rPr>
              <a:t>‘Assigned </a:t>
            </a:r>
            <a:r>
              <a:rPr lang="en-US" dirty="0" err="1" smtClean="0">
                <a:solidFill>
                  <a:srgbClr val="2F2B20"/>
                </a:solidFill>
              </a:rPr>
              <a:t>Bool</a:t>
            </a:r>
            <a:r>
              <a:rPr lang="en-US" dirty="0" smtClean="0">
                <a:solidFill>
                  <a:srgbClr val="2F2B20"/>
                </a:solidFill>
              </a:rPr>
              <a:t>’</a:t>
            </a:r>
          </a:p>
          <a:p>
            <a:pPr algn="ctr"/>
            <a:r>
              <a:rPr lang="en-US" dirty="0" err="1" smtClean="0">
                <a:solidFill>
                  <a:srgbClr val="2F2B20"/>
                </a:solidFill>
              </a:rPr>
              <a:t>boolean</a:t>
            </a:r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19" name="Bent-Up Arrow 18"/>
          <p:cNvSpPr/>
          <p:nvPr/>
        </p:nvSpPr>
        <p:spPr>
          <a:xfrm rot="16200000">
            <a:off x="4700963" y="3165181"/>
            <a:ext cx="2191754" cy="1132963"/>
          </a:xfrm>
          <a:prstGeom prst="bentUpArrow">
            <a:avLst>
              <a:gd name="adj1" fmla="val 13443"/>
              <a:gd name="adj2" fmla="val 18066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 rot="16200000" flipV="1">
            <a:off x="1474590" y="3142767"/>
            <a:ext cx="2191754" cy="1143835"/>
          </a:xfrm>
          <a:prstGeom prst="bentUpArrow">
            <a:avLst>
              <a:gd name="adj1" fmla="val 13443"/>
              <a:gd name="adj2" fmla="val 18066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9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</a:t>
            </a:r>
            <a:endParaRPr lang="en-US" dirty="0"/>
          </a:p>
        </p:txBody>
      </p:sp>
      <p:pic>
        <p:nvPicPr>
          <p:cNvPr id="4" name="Picture 3" descr="Screen Shot 2015-12-10 at 3.27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11" y="1257028"/>
            <a:ext cx="959336" cy="560097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12595" y="3713976"/>
            <a:ext cx="981994" cy="3508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5-12-10 at 3.29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72" y="2795786"/>
            <a:ext cx="1016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4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en-US" dirty="0"/>
          </a:p>
        </p:txBody>
      </p:sp>
      <p:pic>
        <p:nvPicPr>
          <p:cNvPr id="4" name="Content Placeholder 3" descr="Screen Shot 2015-12-10 at 2.38.1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730" r="-273449" b="8277"/>
          <a:stretch/>
        </p:blipFill>
        <p:spPr/>
      </p:pic>
    </p:spTree>
    <p:extLst>
      <p:ext uri="{BB962C8B-B14F-4D97-AF65-F5344CB8AC3E}">
        <p14:creationId xmlns:p14="http://schemas.microsoft.com/office/powerpoint/2010/main" val="151584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en-US" dirty="0"/>
          </a:p>
        </p:txBody>
      </p:sp>
      <p:pic>
        <p:nvPicPr>
          <p:cNvPr id="4" name="Content Placeholder 3" descr="Screen Shot 2015-12-10 at 2.39.4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1353" r="-104362" b="-115713"/>
          <a:stretch/>
        </p:blipFill>
        <p:spPr/>
      </p:pic>
      <p:sp>
        <p:nvSpPr>
          <p:cNvPr id="6" name="Donut 5"/>
          <p:cNvSpPr/>
          <p:nvPr/>
        </p:nvSpPr>
        <p:spPr>
          <a:xfrm>
            <a:off x="2042547" y="1731140"/>
            <a:ext cx="960738" cy="756726"/>
          </a:xfrm>
          <a:prstGeom prst="donut">
            <a:avLst>
              <a:gd name="adj" fmla="val 8396"/>
            </a:avLst>
          </a:prstGeom>
          <a:solidFill>
            <a:srgbClr val="FF0000"/>
          </a:solidFill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003286" y="1906545"/>
            <a:ext cx="2156934" cy="3508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28509" y="1924821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the list of key variables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339361" y="2307247"/>
            <a:ext cx="3038698" cy="1804279"/>
          </a:xfrm>
          <a:prstGeom prst="frame">
            <a:avLst>
              <a:gd name="adj1" fmla="val 37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378059" y="3538571"/>
            <a:ext cx="1833055" cy="3508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28509" y="3520050"/>
            <a:ext cx="318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the list of data without ‘0’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9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44347" y="2049216"/>
            <a:ext cx="1453351" cy="69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0098" y="2049216"/>
            <a:ext cx="1453351" cy="69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5849" y="2049216"/>
            <a:ext cx="1453351" cy="69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1600" y="2049216"/>
            <a:ext cx="1453351" cy="69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728309" y="1806977"/>
            <a:ext cx="92717" cy="1178463"/>
          </a:xfrm>
          <a:prstGeom prst="leftBracket">
            <a:avLst/>
          </a:prstGeom>
          <a:ln>
            <a:solidFill>
              <a:srgbClr val="2F2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2242" y="215781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listOfClauses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24733" y="2985440"/>
            <a:ext cx="4579367" cy="1872446"/>
            <a:chOff x="457200" y="2985440"/>
            <a:chExt cx="4579367" cy="1872446"/>
          </a:xfrm>
        </p:grpSpPr>
        <p:sp>
          <p:nvSpPr>
            <p:cNvPr id="12" name="Up Arrow Callout 11"/>
            <p:cNvSpPr/>
            <p:nvPr/>
          </p:nvSpPr>
          <p:spPr>
            <a:xfrm>
              <a:off x="457200" y="2985440"/>
              <a:ext cx="4579367" cy="1872446"/>
            </a:xfrm>
            <a:prstGeom prst="upArrowCallout">
              <a:avLst>
                <a:gd name="adj1" fmla="val 18651"/>
                <a:gd name="adj2" fmla="val 18651"/>
                <a:gd name="adj3" fmla="val 14510"/>
                <a:gd name="adj4" fmla="val 7686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5022" y="3733618"/>
              <a:ext cx="1453351" cy="693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04411" y="3733618"/>
              <a:ext cx="1453351" cy="693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85095" y="3939955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</p:grpSp>
      <p:sp>
        <p:nvSpPr>
          <p:cNvPr id="17" name="Left Bracket 16"/>
          <p:cNvSpPr/>
          <p:nvPr/>
        </p:nvSpPr>
        <p:spPr>
          <a:xfrm>
            <a:off x="1724766" y="3491378"/>
            <a:ext cx="92717" cy="1178463"/>
          </a:xfrm>
          <a:prstGeom prst="leftBracket">
            <a:avLst/>
          </a:prstGeom>
          <a:ln>
            <a:solidFill>
              <a:srgbClr val="2F2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8699" y="3842217"/>
            <a:ext cx="154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listOfVariables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2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- Clause &amp; Variable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4219" y="2049216"/>
            <a:ext cx="1453351" cy="69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Clause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24219" y="2910513"/>
            <a:ext cx="1453351" cy="69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Clause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4219" y="3742712"/>
            <a:ext cx="1453351" cy="69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Clause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4219" y="4595280"/>
            <a:ext cx="1453351" cy="69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Clause 4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93609" y="1806978"/>
            <a:ext cx="2644837" cy="4569817"/>
            <a:chOff x="2893609" y="1806978"/>
            <a:chExt cx="2644837" cy="4569817"/>
          </a:xfrm>
        </p:grpSpPr>
        <p:sp>
          <p:nvSpPr>
            <p:cNvPr id="7" name="Left Arrow Callout 6"/>
            <p:cNvSpPr/>
            <p:nvPr/>
          </p:nvSpPr>
          <p:spPr>
            <a:xfrm>
              <a:off x="2893609" y="1806978"/>
              <a:ext cx="2644837" cy="4569817"/>
            </a:xfrm>
            <a:prstGeom prst="leftArrowCallout">
              <a:avLst>
                <a:gd name="adj1" fmla="val 10933"/>
                <a:gd name="adj2" fmla="val 10932"/>
                <a:gd name="adj3" fmla="val 6957"/>
                <a:gd name="adj4" fmla="val 86078"/>
              </a:avLst>
            </a:prstGeom>
            <a:noFill/>
            <a:ln>
              <a:solidFill>
                <a:srgbClr val="2F2B2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8999" y="2067766"/>
              <a:ext cx="1453351" cy="693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Variable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68999" y="2927972"/>
              <a:ext cx="1453351" cy="693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Variable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68999" y="3774356"/>
              <a:ext cx="1453351" cy="693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Variable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4408282" y="46894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83966" y="1895440"/>
            <a:ext cx="2764141" cy="1103535"/>
            <a:chOff x="4239773" y="1060617"/>
            <a:chExt cx="2764141" cy="1103535"/>
          </a:xfrm>
        </p:grpSpPr>
        <p:sp>
          <p:nvSpPr>
            <p:cNvPr id="18" name="Donut 17"/>
            <p:cNvSpPr/>
            <p:nvPr/>
          </p:nvSpPr>
          <p:spPr>
            <a:xfrm>
              <a:off x="4239773" y="1060617"/>
              <a:ext cx="2142828" cy="1103535"/>
            </a:xfrm>
            <a:prstGeom prst="donut">
              <a:avLst>
                <a:gd name="adj" fmla="val 8396"/>
              </a:avLst>
            </a:prstGeom>
            <a:solidFill>
              <a:srgbClr val="FF0000"/>
            </a:solidFill>
            <a:ln w="31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6382601" y="1417638"/>
              <a:ext cx="621313" cy="35995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66922" y="2096869"/>
            <a:ext cx="166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assigned</a:t>
            </a:r>
          </a:p>
          <a:p>
            <a:r>
              <a:rPr lang="en-US" dirty="0"/>
              <a:t>t</a:t>
            </a:r>
            <a:r>
              <a:rPr lang="en-US" dirty="0" smtClean="0"/>
              <a:t>he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4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- 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2721" y="2211800"/>
            <a:ext cx="1453351" cy="69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2906701" y="2067766"/>
            <a:ext cx="92717" cy="2999625"/>
          </a:xfrm>
          <a:prstGeom prst="leftBracket">
            <a:avLst/>
          </a:prstGeom>
          <a:ln>
            <a:solidFill>
              <a:srgbClr val="2F2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47127" y="2067766"/>
            <a:ext cx="2042547" cy="838018"/>
          </a:xfrm>
          <a:prstGeom prst="ellipse">
            <a:avLst/>
          </a:prstGeom>
          <a:noFill/>
          <a:ln>
            <a:solidFill>
              <a:srgbClr val="2F2B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F2B20"/>
                </a:solidFill>
              </a:rPr>
              <a:t>‘Name’</a:t>
            </a:r>
          </a:p>
          <a:p>
            <a:pPr algn="ctr"/>
            <a:r>
              <a:rPr lang="en-US" dirty="0" smtClean="0">
                <a:solidFill>
                  <a:srgbClr val="2F2B20"/>
                </a:solidFill>
              </a:rPr>
              <a:t>String</a:t>
            </a:r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47127" y="3078552"/>
            <a:ext cx="2042547" cy="838018"/>
          </a:xfrm>
          <a:prstGeom prst="ellipse">
            <a:avLst/>
          </a:prstGeom>
          <a:noFill/>
          <a:ln>
            <a:solidFill>
              <a:srgbClr val="2F2B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F2B20"/>
                </a:solidFill>
              </a:rPr>
              <a:t>‘</a:t>
            </a:r>
            <a:r>
              <a:rPr lang="en-US" dirty="0" err="1" smtClean="0">
                <a:solidFill>
                  <a:srgbClr val="2F2B20"/>
                </a:solidFill>
              </a:rPr>
              <a:t>Bool</a:t>
            </a:r>
            <a:r>
              <a:rPr lang="en-US" dirty="0" smtClean="0">
                <a:solidFill>
                  <a:srgbClr val="2F2B20"/>
                </a:solidFill>
              </a:rPr>
              <a:t>’</a:t>
            </a:r>
          </a:p>
          <a:p>
            <a:pPr algn="ctr"/>
            <a:r>
              <a:rPr lang="en-US" dirty="0">
                <a:solidFill>
                  <a:srgbClr val="2F2B20"/>
                </a:solidFill>
              </a:rPr>
              <a:t>B</a:t>
            </a:r>
            <a:r>
              <a:rPr lang="en-US" dirty="0" smtClean="0">
                <a:solidFill>
                  <a:srgbClr val="2F2B20"/>
                </a:solidFill>
              </a:rPr>
              <a:t>oolean</a:t>
            </a:r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47127" y="4078790"/>
            <a:ext cx="2042547" cy="838018"/>
          </a:xfrm>
          <a:prstGeom prst="ellipse">
            <a:avLst/>
          </a:prstGeom>
          <a:noFill/>
          <a:ln>
            <a:solidFill>
              <a:srgbClr val="2F2B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F2B20"/>
                </a:solidFill>
              </a:rPr>
              <a:t>‘</a:t>
            </a:r>
            <a:r>
              <a:rPr lang="en-US" dirty="0" err="1" smtClean="0">
                <a:solidFill>
                  <a:srgbClr val="2F2B20"/>
                </a:solidFill>
              </a:rPr>
              <a:t>Neg</a:t>
            </a:r>
            <a:r>
              <a:rPr lang="en-US" dirty="0" smtClean="0">
                <a:solidFill>
                  <a:srgbClr val="2F2B20"/>
                </a:solidFill>
              </a:rPr>
              <a:t>’</a:t>
            </a:r>
          </a:p>
          <a:p>
            <a:pPr algn="ctr"/>
            <a:r>
              <a:rPr lang="en-US" dirty="0">
                <a:solidFill>
                  <a:srgbClr val="2F2B20"/>
                </a:solidFill>
              </a:rPr>
              <a:t>B</a:t>
            </a:r>
            <a:r>
              <a:rPr lang="en-US" dirty="0" smtClean="0">
                <a:solidFill>
                  <a:srgbClr val="2F2B20"/>
                </a:solidFill>
              </a:rPr>
              <a:t>oolean</a:t>
            </a:r>
            <a:endParaRPr lang="en-US" dirty="0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9204" y="1569934"/>
            <a:ext cx="142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vList</a:t>
            </a:r>
            <a:r>
              <a:rPr lang="en-US" dirty="0" smtClean="0"/>
              <a:t>: Key List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6565" y="2352195"/>
            <a:ext cx="5708008" cy="1178463"/>
            <a:chOff x="60992" y="3491378"/>
            <a:chExt cx="5708008" cy="1178463"/>
          </a:xfrm>
        </p:grpSpPr>
        <p:grpSp>
          <p:nvGrpSpPr>
            <p:cNvPr id="8" name="Group 7"/>
            <p:cNvGrpSpPr/>
            <p:nvPr/>
          </p:nvGrpSpPr>
          <p:grpSpPr>
            <a:xfrm>
              <a:off x="1974888" y="3661601"/>
              <a:ext cx="3794112" cy="693984"/>
              <a:chOff x="749204" y="2339104"/>
              <a:chExt cx="3794112" cy="69398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49204" y="2339104"/>
                <a:ext cx="1453351" cy="6939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Variable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18593" y="2339104"/>
                <a:ext cx="1453351" cy="6939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Variable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199277" y="254544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9" name="Left Bracket 8"/>
            <p:cNvSpPr/>
            <p:nvPr/>
          </p:nvSpPr>
          <p:spPr>
            <a:xfrm>
              <a:off x="1724766" y="3491378"/>
              <a:ext cx="92717" cy="1178463"/>
            </a:xfrm>
            <a:prstGeom prst="leftBracket">
              <a:avLst/>
            </a:prstGeom>
            <a:ln>
              <a:solidFill>
                <a:srgbClr val="2F2B2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92" y="3842217"/>
              <a:ext cx="1663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 of Variables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08182" y="3486644"/>
            <a:ext cx="7279848" cy="2124874"/>
            <a:chOff x="1008182" y="3486644"/>
            <a:chExt cx="7279848" cy="2124874"/>
          </a:xfrm>
        </p:grpSpPr>
        <p:sp>
          <p:nvSpPr>
            <p:cNvPr id="13" name="Up Arrow Callout 12"/>
            <p:cNvSpPr/>
            <p:nvPr/>
          </p:nvSpPr>
          <p:spPr>
            <a:xfrm>
              <a:off x="1008182" y="3486644"/>
              <a:ext cx="7279848" cy="1872446"/>
            </a:xfrm>
            <a:prstGeom prst="upArrowCallout">
              <a:avLst>
                <a:gd name="adj1" fmla="val 18651"/>
                <a:gd name="adj2" fmla="val 18651"/>
                <a:gd name="adj3" fmla="val 14510"/>
                <a:gd name="adj4" fmla="val 7686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239187" y="4202094"/>
              <a:ext cx="2042547" cy="838018"/>
            </a:xfrm>
            <a:prstGeom prst="ellipse">
              <a:avLst/>
            </a:prstGeom>
            <a:noFill/>
            <a:ln>
              <a:solidFill>
                <a:srgbClr val="2F2B2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F2B20"/>
                  </a:solidFill>
                </a:rPr>
                <a:t>‘Name of </a:t>
              </a:r>
              <a:r>
                <a:rPr lang="en-US" dirty="0" err="1" smtClean="0">
                  <a:solidFill>
                    <a:srgbClr val="2F2B20"/>
                  </a:solidFill>
                </a:rPr>
                <a:t>Var</a:t>
              </a:r>
              <a:r>
                <a:rPr lang="en-US" dirty="0" smtClean="0">
                  <a:solidFill>
                    <a:srgbClr val="2F2B20"/>
                  </a:solidFill>
                </a:rPr>
                <a:t>’</a:t>
              </a:r>
            </a:p>
            <a:p>
              <a:pPr algn="ctr"/>
              <a:r>
                <a:rPr lang="en-US" dirty="0" smtClean="0">
                  <a:solidFill>
                    <a:srgbClr val="2F2B20"/>
                  </a:solidFill>
                </a:rPr>
                <a:t>String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553762" y="4202094"/>
              <a:ext cx="2042547" cy="838018"/>
            </a:xfrm>
            <a:prstGeom prst="ellipse">
              <a:avLst/>
            </a:prstGeom>
            <a:noFill/>
            <a:ln>
              <a:solidFill>
                <a:srgbClr val="2F2B2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F2B20"/>
                  </a:solidFill>
                </a:rPr>
                <a:t>‘Assigned </a:t>
              </a:r>
              <a:r>
                <a:rPr lang="en-US" dirty="0" err="1" smtClean="0">
                  <a:solidFill>
                    <a:srgbClr val="2F2B20"/>
                  </a:solidFill>
                </a:rPr>
                <a:t>Bool</a:t>
              </a:r>
              <a:r>
                <a:rPr lang="en-US" dirty="0" smtClean="0">
                  <a:solidFill>
                    <a:srgbClr val="2F2B20"/>
                  </a:solidFill>
                </a:rPr>
                <a:t>’</a:t>
              </a:r>
            </a:p>
            <a:p>
              <a:pPr algn="ctr"/>
              <a:r>
                <a:rPr lang="en-US" dirty="0">
                  <a:solidFill>
                    <a:srgbClr val="2F2B20"/>
                  </a:solidFill>
                </a:rPr>
                <a:t>B</a:t>
              </a:r>
              <a:r>
                <a:rPr lang="en-US" dirty="0" smtClean="0">
                  <a:solidFill>
                    <a:srgbClr val="2F2B20"/>
                  </a:solidFill>
                </a:rPr>
                <a:t>oolean</a:t>
              </a:r>
              <a:endParaRPr lang="en-US" dirty="0">
                <a:solidFill>
                  <a:srgbClr val="2F2B2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918921" y="4202094"/>
              <a:ext cx="2042547" cy="838018"/>
            </a:xfrm>
            <a:prstGeom prst="ellipse">
              <a:avLst/>
            </a:prstGeom>
            <a:noFill/>
            <a:ln>
              <a:solidFill>
                <a:srgbClr val="2F2B2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F2B20"/>
                  </a:solidFill>
                </a:rPr>
                <a:t>‘</a:t>
              </a:r>
              <a:r>
                <a:rPr lang="en-US" dirty="0" err="1" smtClean="0">
                  <a:solidFill>
                    <a:srgbClr val="2F2B20"/>
                  </a:solidFill>
                </a:rPr>
                <a:t>Neg</a:t>
              </a:r>
              <a:r>
                <a:rPr lang="en-US" dirty="0" smtClean="0">
                  <a:solidFill>
                    <a:srgbClr val="2F2B20"/>
                  </a:solidFill>
                </a:rPr>
                <a:t>’</a:t>
              </a:r>
            </a:p>
            <a:p>
              <a:pPr algn="ctr"/>
              <a:r>
                <a:rPr lang="en-US" dirty="0">
                  <a:solidFill>
                    <a:srgbClr val="2F2B20"/>
                  </a:solidFill>
                </a:rPr>
                <a:t>B</a:t>
              </a:r>
              <a:r>
                <a:rPr lang="en-US" dirty="0" smtClean="0">
                  <a:solidFill>
                    <a:srgbClr val="2F2B20"/>
                  </a:solidFill>
                </a:rPr>
                <a:t>oolean</a:t>
              </a:r>
              <a:endParaRPr lang="en-US" dirty="0">
                <a:solidFill>
                  <a:srgbClr val="2F2B20"/>
                </a:solidFill>
              </a:endParaRPr>
            </a:p>
          </p:txBody>
        </p:sp>
        <p:sp>
          <p:nvSpPr>
            <p:cNvPr id="21" name="Multiply 20"/>
            <p:cNvSpPr/>
            <p:nvPr/>
          </p:nvSpPr>
          <p:spPr>
            <a:xfrm>
              <a:off x="5918921" y="3530658"/>
              <a:ext cx="2147293" cy="2080860"/>
            </a:xfrm>
            <a:prstGeom prst="mathMultiply">
              <a:avLst>
                <a:gd name="adj1" fmla="val 653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08182" y="5787563"/>
            <a:ext cx="41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*Pre-assigned the declared Boolean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3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705077"/>
            <a:ext cx="7620000" cy="4989944"/>
            <a:chOff x="0" y="272974"/>
            <a:chExt cx="7620000" cy="4989944"/>
          </a:xfrm>
        </p:grpSpPr>
        <p:pic>
          <p:nvPicPr>
            <p:cNvPr id="4" name="Content Placeholder 3" descr="Screen Shot 2015-12-10 at 2.38.15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1730" r="-273449" b="8277"/>
            <a:stretch/>
          </p:blipFill>
          <p:spPr>
            <a:xfrm>
              <a:off x="0" y="272974"/>
              <a:ext cx="7620000" cy="4800600"/>
            </a:xfrm>
            <a:prstGeom prst="rect">
              <a:avLst/>
            </a:prstGeom>
          </p:spPr>
        </p:pic>
        <p:sp>
          <p:nvSpPr>
            <p:cNvPr id="5" name="Frame 4"/>
            <p:cNvSpPr/>
            <p:nvPr/>
          </p:nvSpPr>
          <p:spPr>
            <a:xfrm>
              <a:off x="3141317" y="4812997"/>
              <a:ext cx="642633" cy="297647"/>
            </a:xfrm>
            <a:prstGeom prst="frame">
              <a:avLst>
                <a:gd name="adj1" fmla="val 379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783950" y="4759833"/>
              <a:ext cx="981994" cy="350811"/>
            </a:xfrm>
            <a:prstGeom prst="rightArrow">
              <a:avLst>
                <a:gd name="adj1" fmla="val 35070"/>
                <a:gd name="adj2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83782" y="4616587"/>
              <a:ext cx="1388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Var5 -&gt; False</a:t>
              </a:r>
            </a:p>
            <a:p>
              <a:r>
                <a:rPr lang="en-US" dirty="0" smtClean="0"/>
                <a:t>Var9 -&gt; True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933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Changing </a:t>
            </a:r>
            <a:r>
              <a:rPr lang="en-US" dirty="0" err="1" smtClean="0"/>
              <a:t>Bool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6565" y="1524571"/>
            <a:ext cx="5708008" cy="1178463"/>
            <a:chOff x="60992" y="3491378"/>
            <a:chExt cx="5708008" cy="1178463"/>
          </a:xfrm>
        </p:grpSpPr>
        <p:grpSp>
          <p:nvGrpSpPr>
            <p:cNvPr id="5" name="Group 4"/>
            <p:cNvGrpSpPr/>
            <p:nvPr/>
          </p:nvGrpSpPr>
          <p:grpSpPr>
            <a:xfrm>
              <a:off x="1974888" y="3661601"/>
              <a:ext cx="3794112" cy="693984"/>
              <a:chOff x="749204" y="2339104"/>
              <a:chExt cx="3794112" cy="69398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9204" y="2339104"/>
                <a:ext cx="1453351" cy="6939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Variable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8593" y="2339104"/>
                <a:ext cx="1453351" cy="6939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Variable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99277" y="254544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6" name="Left Bracket 5"/>
            <p:cNvSpPr/>
            <p:nvPr/>
          </p:nvSpPr>
          <p:spPr>
            <a:xfrm>
              <a:off x="1724766" y="3491378"/>
              <a:ext cx="92717" cy="1178463"/>
            </a:xfrm>
            <a:prstGeom prst="leftBracket">
              <a:avLst/>
            </a:prstGeom>
            <a:ln>
              <a:solidFill>
                <a:srgbClr val="2F2B2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92" y="3842217"/>
              <a:ext cx="1663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 of Variables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8182" y="2659020"/>
            <a:ext cx="7279848" cy="2124874"/>
            <a:chOff x="1008182" y="3486644"/>
            <a:chExt cx="7279848" cy="2124874"/>
          </a:xfrm>
        </p:grpSpPr>
        <p:sp>
          <p:nvSpPr>
            <p:cNvPr id="12" name="Up Arrow Callout 11"/>
            <p:cNvSpPr/>
            <p:nvPr/>
          </p:nvSpPr>
          <p:spPr>
            <a:xfrm>
              <a:off x="1008182" y="3486644"/>
              <a:ext cx="7279848" cy="1872446"/>
            </a:xfrm>
            <a:prstGeom prst="upArrowCallout">
              <a:avLst>
                <a:gd name="adj1" fmla="val 18651"/>
                <a:gd name="adj2" fmla="val 18651"/>
                <a:gd name="adj3" fmla="val 14510"/>
                <a:gd name="adj4" fmla="val 7686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9187" y="4202094"/>
              <a:ext cx="2042547" cy="838018"/>
            </a:xfrm>
            <a:prstGeom prst="ellipse">
              <a:avLst/>
            </a:prstGeom>
            <a:noFill/>
            <a:ln>
              <a:solidFill>
                <a:srgbClr val="2F2B2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F2B20"/>
                  </a:solidFill>
                </a:rPr>
                <a:t>‘Name of </a:t>
              </a:r>
              <a:r>
                <a:rPr lang="en-US" dirty="0" err="1" smtClean="0">
                  <a:solidFill>
                    <a:srgbClr val="2F2B20"/>
                  </a:solidFill>
                </a:rPr>
                <a:t>Var</a:t>
              </a:r>
              <a:r>
                <a:rPr lang="en-US" dirty="0" smtClean="0">
                  <a:solidFill>
                    <a:srgbClr val="2F2B20"/>
                  </a:solidFill>
                </a:rPr>
                <a:t>’</a:t>
              </a:r>
            </a:p>
            <a:p>
              <a:pPr algn="ctr"/>
              <a:r>
                <a:rPr lang="en-US" dirty="0" smtClean="0">
                  <a:solidFill>
                    <a:srgbClr val="2F2B20"/>
                  </a:solidFill>
                </a:rPr>
                <a:t>String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553762" y="4202094"/>
              <a:ext cx="2042547" cy="838018"/>
            </a:xfrm>
            <a:prstGeom prst="ellipse">
              <a:avLst/>
            </a:prstGeom>
            <a:noFill/>
            <a:ln>
              <a:solidFill>
                <a:srgbClr val="2F2B2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F2B20"/>
                  </a:solidFill>
                </a:rPr>
                <a:t>‘Assigned </a:t>
              </a:r>
              <a:r>
                <a:rPr lang="en-US" dirty="0" err="1" smtClean="0">
                  <a:solidFill>
                    <a:srgbClr val="2F2B20"/>
                  </a:solidFill>
                </a:rPr>
                <a:t>Bool</a:t>
              </a:r>
              <a:r>
                <a:rPr lang="en-US" dirty="0" smtClean="0">
                  <a:solidFill>
                    <a:srgbClr val="2F2B20"/>
                  </a:solidFill>
                </a:rPr>
                <a:t>’</a:t>
              </a:r>
            </a:p>
            <a:p>
              <a:pPr algn="ctr"/>
              <a:r>
                <a:rPr lang="en-US" dirty="0">
                  <a:solidFill>
                    <a:srgbClr val="2F2B20"/>
                  </a:solidFill>
                </a:rPr>
                <a:t>B</a:t>
              </a:r>
              <a:r>
                <a:rPr lang="en-US" dirty="0" smtClean="0">
                  <a:solidFill>
                    <a:srgbClr val="2F2B20"/>
                  </a:solidFill>
                </a:rPr>
                <a:t>oolean</a:t>
              </a:r>
              <a:endParaRPr lang="en-US" dirty="0">
                <a:solidFill>
                  <a:srgbClr val="2F2B2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918921" y="4202094"/>
              <a:ext cx="2042547" cy="838018"/>
            </a:xfrm>
            <a:prstGeom prst="ellipse">
              <a:avLst/>
            </a:prstGeom>
            <a:noFill/>
            <a:ln>
              <a:solidFill>
                <a:srgbClr val="2F2B2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F2B20"/>
                  </a:solidFill>
                </a:rPr>
                <a:t>‘</a:t>
              </a:r>
              <a:r>
                <a:rPr lang="en-US" dirty="0" err="1" smtClean="0">
                  <a:solidFill>
                    <a:srgbClr val="2F2B20"/>
                  </a:solidFill>
                </a:rPr>
                <a:t>Neg</a:t>
              </a:r>
              <a:r>
                <a:rPr lang="en-US" dirty="0" smtClean="0">
                  <a:solidFill>
                    <a:srgbClr val="2F2B20"/>
                  </a:solidFill>
                </a:rPr>
                <a:t>’</a:t>
              </a:r>
            </a:p>
            <a:p>
              <a:pPr algn="ctr"/>
              <a:r>
                <a:rPr lang="en-US" dirty="0">
                  <a:solidFill>
                    <a:srgbClr val="2F2B20"/>
                  </a:solidFill>
                </a:rPr>
                <a:t>B</a:t>
              </a:r>
              <a:r>
                <a:rPr lang="en-US" dirty="0" smtClean="0">
                  <a:solidFill>
                    <a:srgbClr val="2F2B20"/>
                  </a:solidFill>
                </a:rPr>
                <a:t>oolean</a:t>
              </a:r>
              <a:endParaRPr lang="en-US" dirty="0">
                <a:solidFill>
                  <a:srgbClr val="2F2B20"/>
                </a:solidFill>
              </a:endParaRPr>
            </a:p>
          </p:txBody>
        </p:sp>
        <p:sp>
          <p:nvSpPr>
            <p:cNvPr id="16" name="Multiply 15"/>
            <p:cNvSpPr/>
            <p:nvPr/>
          </p:nvSpPr>
          <p:spPr>
            <a:xfrm>
              <a:off x="5918921" y="3530658"/>
              <a:ext cx="2147293" cy="2080860"/>
            </a:xfrm>
            <a:prstGeom prst="mathMultiply">
              <a:avLst>
                <a:gd name="adj1" fmla="val 653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Left-Right Arrow 18"/>
          <p:cNvSpPr/>
          <p:nvPr/>
        </p:nvSpPr>
        <p:spPr>
          <a:xfrm>
            <a:off x="4163654" y="4910263"/>
            <a:ext cx="916528" cy="379726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90156" y="4855186"/>
            <a:ext cx="7806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True</a:t>
            </a:r>
            <a:endParaRPr lang="en-US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5273947" y="4852217"/>
            <a:ext cx="8440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False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5511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58</TotalTime>
  <Words>170</Words>
  <Application>Microsoft Macintosh PowerPoint</Application>
  <PresentationFormat>On-screen Show (4:3)</PresentationFormat>
  <Paragraphs>73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SAT Solver</vt:lpstr>
      <vt:lpstr>Data Sample</vt:lpstr>
      <vt:lpstr>Data Sample</vt:lpstr>
      <vt:lpstr>Data Structure</vt:lpstr>
      <vt:lpstr>Data Structure  - Clause &amp; Variable</vt:lpstr>
      <vt:lpstr>Data Structure - Variable</vt:lpstr>
      <vt:lpstr>Algorithm</vt:lpstr>
      <vt:lpstr>PowerPoint Presentation</vt:lpstr>
      <vt:lpstr>Algorithm – Changing Bool</vt:lpstr>
      <vt:lpstr>Algorithm – Changing Bool</vt:lpstr>
      <vt:lpstr>Sample Result</vt:lpstr>
    </vt:vector>
  </TitlesOfParts>
  <Company>Redym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Solver</dc:title>
  <dc:creator>Won Yong Ha</dc:creator>
  <cp:lastModifiedBy>Won Yong Ha</cp:lastModifiedBy>
  <cp:revision>7</cp:revision>
  <dcterms:created xsi:type="dcterms:W3CDTF">2015-12-10T19:37:28Z</dcterms:created>
  <dcterms:modified xsi:type="dcterms:W3CDTF">2015-12-10T20:50:16Z</dcterms:modified>
</cp:coreProperties>
</file>