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8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91433-4854-4B5D-95DA-396C000325EE}" v="269" dt="2017-06-13T16:54:2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F449A-F76A-4ACD-8A62-938A2C4F1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2BFA09-FF14-4EE0-859D-32030D2D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8DB5E-6FD3-47BF-A9C0-72D82FB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FF16C-15E7-4C1F-BFF4-723C644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C347F-2DA4-459F-A12C-8E28AA4D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2E87-417E-40AE-80FB-B051D57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14BF6-2E57-41F1-B18C-B5D4E123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D8A31-6CE0-4CBB-B99C-A1069B5E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2F941-CC41-40C5-867D-122B329F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E6F01-53EC-41CF-A8B3-70FFA8E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803A68-0A51-4F4E-8FFA-3684BB03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5310B-048D-43F8-9EDA-1C48CE3F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956BD-6C2A-436A-BF2B-C0EA26C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77259-0E4B-48DC-8CC2-BDDC1214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49FE-2892-4F98-83DA-1A25B8B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B580B-A83C-4173-8773-91AC532B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930DC-FAB9-414B-9BE0-7CBC1719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FDEFC-AC16-4911-887A-BCABE9A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DF2F21-701B-4B52-8C06-D0DD379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B4129-817F-4777-AAF1-24E1A39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E2B2E-7BC8-41A6-9DC2-63229B8C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57EF8-224B-43F9-950A-7B4A06A7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18BEF-66D4-42C1-B3BB-6F42529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389C7-C0EA-4D31-92B7-1334DE34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5E2CC-2F01-4DAE-B20C-230B20A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0348-D997-4C2A-B500-324A067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DFFD-76FB-467F-8FB1-8B26847F8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168F1-B7BD-4E68-A570-59DE4F4B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DF79E-6CE1-4F09-A3C5-50ECF4CE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9A561-8B36-4265-BD3D-B94A2189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7CE467-44EF-44AA-93A0-8C204E6E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EEB97-B2E5-4E16-942B-EB787EE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22CC7-E264-4632-8B6A-83DD782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B8560-3257-4867-8D6F-5AB9FB27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40214-BF5B-4887-B227-00CAA3DE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BB66-F66C-4595-9254-E6805C68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42B116-E0F4-4DA9-AF73-242B4217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D9A12-5207-482B-B654-D2B07F1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C7F397-6818-4B34-9941-F15F0866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AA68-43C5-471C-8108-AE89AF0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1A5932-3E22-4A29-84A5-259802D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2171B-226E-440C-B3A8-E953237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2DEECB-9880-47C4-96C3-C61BD92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053CBD-9F57-46CD-8984-A0E61DA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508C2-46E1-4289-9FA3-4857F6E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FCF9A-CCD3-4B3C-8885-5363BB65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0E4CC-C9F5-4D58-A452-EAB91DED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41612-AB5B-43F9-8F0F-D9897EE7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36107-80EF-475A-B80A-3AE188E7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2D0A2-9AF3-4FD8-BC05-1B39DF5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C2F62-C216-4BD7-8A9C-9B8CDF8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6D0D6-2F66-4AE0-B5E6-4A472D6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58E3F-DC84-45DF-9F9E-6881610E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D910F1-175A-404A-905A-C2C03477D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7923-A0FC-411F-8122-6F3F4E29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7666F6-CA61-49CF-A9FD-E266CF5D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4EAE4-5121-414B-9EA4-92003DF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41CAF-DD97-4559-98F7-9C217B2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3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FE9F6-9F6F-4F15-85F6-3DEF6851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900E5-2F32-4E11-AFC8-83A8D756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7C187-B294-4C3E-BC34-A295B4DC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74F4-BBCD-4282-8A89-15F8C25B0594}" type="datetimeFigureOut">
              <a:rPr lang="fr-FR" smtClean="0"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79549-03C7-4B5B-9B9D-ECFCA680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64251-61DB-4EE8-BBCA-71F29F456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9EA14-A180-492E-BD50-05DC4F5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Réseau</a:t>
            </a:r>
          </a:p>
        </p:txBody>
      </p:sp>
    </p:spTree>
    <p:extLst>
      <p:ext uri="{BB962C8B-B14F-4D97-AF65-F5344CB8AC3E}">
        <p14:creationId xmlns:p14="http://schemas.microsoft.com/office/powerpoint/2010/main" val="36189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ADE3A-079F-4B6D-845C-14A2FCEF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 et positions (      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CA9F050-4F41-4FB5-8A10-E04855276169}"/>
              </a:ext>
            </a:extLst>
          </p:cNvPr>
          <p:cNvSpPr/>
          <p:nvPr/>
        </p:nvSpPr>
        <p:spPr>
          <a:xfrm>
            <a:off x="2067887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A09DAE9-5BBE-4008-9D40-4F4BBEB0737E}"/>
              </a:ext>
            </a:extLst>
          </p:cNvPr>
          <p:cNvSpPr/>
          <p:nvPr/>
        </p:nvSpPr>
        <p:spPr>
          <a:xfrm>
            <a:off x="4551028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06FE8BA-506F-4664-B872-14A80770DED6}"/>
              </a:ext>
            </a:extLst>
          </p:cNvPr>
          <p:cNvSpPr/>
          <p:nvPr/>
        </p:nvSpPr>
        <p:spPr>
          <a:xfrm>
            <a:off x="7034169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1A45F1D-DDF1-4DB7-8C8F-B36C4EB3FDC5}"/>
              </a:ext>
            </a:extLst>
          </p:cNvPr>
          <p:cNvSpPr/>
          <p:nvPr/>
        </p:nvSpPr>
        <p:spPr>
          <a:xfrm>
            <a:off x="9517310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2DA0C-F20A-4E3B-AFE5-E757ABC7910A}"/>
              </a:ext>
            </a:extLst>
          </p:cNvPr>
          <p:cNvSpPr/>
          <p:nvPr/>
        </p:nvSpPr>
        <p:spPr>
          <a:xfrm>
            <a:off x="142614" y="3565321"/>
            <a:ext cx="1774272" cy="1209413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D5F2BE17-BC55-41C9-B1D1-2ACF527374AB}"/>
              </a:ext>
            </a:extLst>
          </p:cNvPr>
          <p:cNvSpPr/>
          <p:nvPr/>
        </p:nvSpPr>
        <p:spPr>
          <a:xfrm>
            <a:off x="1241571" y="3154260"/>
            <a:ext cx="377504" cy="553674"/>
          </a:xfrm>
          <a:prstGeom prst="can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page suivante 9">
            <a:extLst>
              <a:ext uri="{FF2B5EF4-FFF2-40B4-BE49-F238E27FC236}">
                <a16:creationId xmlns:a16="http://schemas.microsoft.com/office/drawing/2014/main" id="{6E859256-6C9A-4364-84DC-6294E5465199}"/>
              </a:ext>
            </a:extLst>
          </p:cNvPr>
          <p:cNvSpPr/>
          <p:nvPr/>
        </p:nvSpPr>
        <p:spPr>
          <a:xfrm>
            <a:off x="635467" y="4051883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2846E0C7-6810-4F39-92E4-B03BFF3DC8E4}"/>
              </a:ext>
            </a:extLst>
          </p:cNvPr>
          <p:cNvSpPr/>
          <p:nvPr/>
        </p:nvSpPr>
        <p:spPr>
          <a:xfrm>
            <a:off x="2708946" y="405188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Organigramme : Connecteur page suivante 11">
            <a:extLst>
              <a:ext uri="{FF2B5EF4-FFF2-40B4-BE49-F238E27FC236}">
                <a16:creationId xmlns:a16="http://schemas.microsoft.com/office/drawing/2014/main" id="{EFCAB3E1-50A3-4C3D-A82E-1C7E48F1060B}"/>
              </a:ext>
            </a:extLst>
          </p:cNvPr>
          <p:cNvSpPr/>
          <p:nvPr/>
        </p:nvSpPr>
        <p:spPr>
          <a:xfrm>
            <a:off x="528996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Organigramme : Connecteur page suivante 12">
            <a:extLst>
              <a:ext uri="{FF2B5EF4-FFF2-40B4-BE49-F238E27FC236}">
                <a16:creationId xmlns:a16="http://schemas.microsoft.com/office/drawing/2014/main" id="{C4B9B7DC-491B-4E8F-89F9-38F390A47FFC}"/>
              </a:ext>
            </a:extLst>
          </p:cNvPr>
          <p:cNvSpPr/>
          <p:nvPr/>
        </p:nvSpPr>
        <p:spPr>
          <a:xfrm>
            <a:off x="7658450" y="40518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Organigramme : Connecteur page suivante 13">
            <a:extLst>
              <a:ext uri="{FF2B5EF4-FFF2-40B4-BE49-F238E27FC236}">
                <a16:creationId xmlns:a16="http://schemas.microsoft.com/office/drawing/2014/main" id="{93BAFA18-CFA9-46AF-9D6B-C6EAD496997E}"/>
              </a:ext>
            </a:extLst>
          </p:cNvPr>
          <p:cNvSpPr/>
          <p:nvPr/>
        </p:nvSpPr>
        <p:spPr>
          <a:xfrm>
            <a:off x="1014159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1D064377-CADD-4E5C-BD37-B8F8B7398D6F}"/>
              </a:ext>
            </a:extLst>
          </p:cNvPr>
          <p:cNvSpPr/>
          <p:nvPr/>
        </p:nvSpPr>
        <p:spPr>
          <a:xfrm>
            <a:off x="502640" y="315426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5C0C1A89-D7AF-486B-A6E1-5609C70E1CEE}"/>
              </a:ext>
            </a:extLst>
          </p:cNvPr>
          <p:cNvSpPr/>
          <p:nvPr/>
        </p:nvSpPr>
        <p:spPr>
          <a:xfrm>
            <a:off x="2708946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7" name="Organigramme : Connecteur page suivante 16">
            <a:extLst>
              <a:ext uri="{FF2B5EF4-FFF2-40B4-BE49-F238E27FC236}">
                <a16:creationId xmlns:a16="http://schemas.microsoft.com/office/drawing/2014/main" id="{98F486A9-D72A-4902-8A4F-A430F56D7BEE}"/>
              </a:ext>
            </a:extLst>
          </p:cNvPr>
          <p:cNvSpPr/>
          <p:nvPr/>
        </p:nvSpPr>
        <p:spPr>
          <a:xfrm>
            <a:off x="5289961" y="268168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Organigramme : Connecteur page suivante 17">
            <a:extLst>
              <a:ext uri="{FF2B5EF4-FFF2-40B4-BE49-F238E27FC236}">
                <a16:creationId xmlns:a16="http://schemas.microsoft.com/office/drawing/2014/main" id="{2F51BDA2-DAEB-46FF-8688-E896C47DC9A7}"/>
              </a:ext>
            </a:extLst>
          </p:cNvPr>
          <p:cNvSpPr/>
          <p:nvPr/>
        </p:nvSpPr>
        <p:spPr>
          <a:xfrm>
            <a:off x="7655657" y="2664205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Organigramme : Connecteur page suivante 18">
            <a:extLst>
              <a:ext uri="{FF2B5EF4-FFF2-40B4-BE49-F238E27FC236}">
                <a16:creationId xmlns:a16="http://schemas.microsoft.com/office/drawing/2014/main" id="{485D44E0-E363-49B5-899B-DD6AB7E93C23}"/>
              </a:ext>
            </a:extLst>
          </p:cNvPr>
          <p:cNvSpPr/>
          <p:nvPr/>
        </p:nvSpPr>
        <p:spPr>
          <a:xfrm>
            <a:off x="10141591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0" name="Organigramme : Connecteur page suivante 19">
            <a:extLst>
              <a:ext uri="{FF2B5EF4-FFF2-40B4-BE49-F238E27FC236}">
                <a16:creationId xmlns:a16="http://schemas.microsoft.com/office/drawing/2014/main" id="{DCC757D1-CE9D-4CDE-9E76-B824E2CD04DA}"/>
              </a:ext>
            </a:extLst>
          </p:cNvPr>
          <p:cNvSpPr/>
          <p:nvPr/>
        </p:nvSpPr>
        <p:spPr>
          <a:xfrm>
            <a:off x="5104702" y="80674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289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7981C-4812-4F04-AC3B-9EB52436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fr-FR" sz="2200" dirty="0"/>
              <a:t>0|</a:t>
            </a:r>
            <a:r>
              <a:rPr lang="fr-FR" sz="2200" dirty="0">
                <a:solidFill>
                  <a:schemeClr val="accent6"/>
                </a:solidFill>
              </a:rPr>
              <a:t>6-5-0-1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4-3-2-1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6-3-2-3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5-9-1-2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2"/>
                </a:solidFill>
              </a:rPr>
              <a:t>1-2-3-4-5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1"/>
                </a:solidFill>
              </a:rPr>
              <a:t>3-4</a:t>
            </a:r>
            <a:r>
              <a:rPr lang="fr-FR" sz="2200" dirty="0"/>
              <a:t> 1-2 0-0 2-6 0-0 0-0 2-3 0-2 3-0 2-3|</a:t>
            </a:r>
            <a:r>
              <a:rPr lang="fr-FR" sz="2200" dirty="0">
                <a:solidFill>
                  <a:srgbClr val="FFC000"/>
                </a:solidFill>
              </a:rPr>
              <a:t>2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2"/>
                </a:solidFill>
              </a:rPr>
              <a:t>1-0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" name="Légende : flèche vers le bas 3">
            <a:extLst>
              <a:ext uri="{FF2B5EF4-FFF2-40B4-BE49-F238E27FC236}">
                <a16:creationId xmlns:a16="http://schemas.microsoft.com/office/drawing/2014/main" id="{B32ECAA4-2E49-4018-ABA5-4E0E052C0DD9}"/>
              </a:ext>
            </a:extLst>
          </p:cNvPr>
          <p:cNvSpPr/>
          <p:nvPr/>
        </p:nvSpPr>
        <p:spPr>
          <a:xfrm>
            <a:off x="191577" y="225835"/>
            <a:ext cx="1182847" cy="2936147"/>
          </a:xfrm>
          <a:prstGeom prst="downArrowCallout">
            <a:avLst>
              <a:gd name="adj1" fmla="val 7979"/>
              <a:gd name="adj2" fmla="val 10106"/>
              <a:gd name="adj3" fmla="val 15780"/>
              <a:gd name="adj4" fmla="val 230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Num</a:t>
            </a:r>
            <a:r>
              <a:rPr lang="fr-FR" sz="1200" dirty="0"/>
              <a:t> joueur qui doit jouer</a:t>
            </a:r>
          </a:p>
        </p:txBody>
      </p:sp>
      <p:sp>
        <p:nvSpPr>
          <p:cNvPr id="6" name="Légende : flèche vers le haut 5">
            <a:extLst>
              <a:ext uri="{FF2B5EF4-FFF2-40B4-BE49-F238E27FC236}">
                <a16:creationId xmlns:a16="http://schemas.microsoft.com/office/drawing/2014/main" id="{55F7482B-FD4D-4A84-AABC-274C880D8A28}"/>
              </a:ext>
            </a:extLst>
          </p:cNvPr>
          <p:cNvSpPr/>
          <p:nvPr/>
        </p:nvSpPr>
        <p:spPr>
          <a:xfrm>
            <a:off x="966831" y="3541006"/>
            <a:ext cx="1132514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0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C3F5EF1D-8BAB-4671-BB54-2DC88B7EBCFE}"/>
              </a:ext>
            </a:extLst>
          </p:cNvPr>
          <p:cNvSpPr/>
          <p:nvPr/>
        </p:nvSpPr>
        <p:spPr>
          <a:xfrm>
            <a:off x="9571431" y="184560"/>
            <a:ext cx="1644245" cy="2894201"/>
          </a:xfrm>
          <a:prstGeom prst="downArrowCallout">
            <a:avLst>
              <a:gd name="adj1" fmla="val 5522"/>
              <a:gd name="adj2" fmla="val 6223"/>
              <a:gd name="adj3" fmla="val 13324"/>
              <a:gd name="adj4" fmla="val 247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valise dans le train (si &gt;9 alors </a:t>
            </a:r>
            <a:r>
              <a:rPr lang="fr-FR" sz="1200" dirty="0" err="1"/>
              <a:t>numJoueur</a:t>
            </a:r>
            <a:r>
              <a:rPr lang="fr-FR" sz="1200" dirty="0"/>
              <a:t>)</a:t>
            </a:r>
          </a:p>
        </p:txBody>
      </p:sp>
      <p:sp>
        <p:nvSpPr>
          <p:cNvPr id="16" name="Légende : flèche vers le bas 15">
            <a:extLst>
              <a:ext uri="{FF2B5EF4-FFF2-40B4-BE49-F238E27FC236}">
                <a16:creationId xmlns:a16="http://schemas.microsoft.com/office/drawing/2014/main" id="{F43BE4AD-D3A5-4388-9CD8-15220BAA5C6E}"/>
              </a:ext>
            </a:extLst>
          </p:cNvPr>
          <p:cNvSpPr/>
          <p:nvPr/>
        </p:nvSpPr>
        <p:spPr>
          <a:xfrm>
            <a:off x="1521902" y="1216402"/>
            <a:ext cx="1856761" cy="1859039"/>
          </a:xfrm>
          <a:prstGeom prst="downArrowCallout">
            <a:avLst>
              <a:gd name="adj1" fmla="val 5522"/>
              <a:gd name="adj2" fmla="val 24077"/>
              <a:gd name="adj3" fmla="val 13324"/>
              <a:gd name="adj4" fmla="val 740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Joueur 1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</p:txBody>
      </p:sp>
      <p:sp>
        <p:nvSpPr>
          <p:cNvPr id="18" name="Légende : flèche vers le bas 17">
            <a:extLst>
              <a:ext uri="{FF2B5EF4-FFF2-40B4-BE49-F238E27FC236}">
                <a16:creationId xmlns:a16="http://schemas.microsoft.com/office/drawing/2014/main" id="{6CAE3F7D-C156-4FA2-98E9-CE291AC0C2F3}"/>
              </a:ext>
            </a:extLst>
          </p:cNvPr>
          <p:cNvSpPr/>
          <p:nvPr/>
        </p:nvSpPr>
        <p:spPr>
          <a:xfrm>
            <a:off x="9732896" y="2290996"/>
            <a:ext cx="1856761" cy="787303"/>
          </a:xfrm>
          <a:prstGeom prst="downArrowCallout">
            <a:avLst>
              <a:gd name="adj1" fmla="val 9784"/>
              <a:gd name="adj2" fmla="val 12526"/>
              <a:gd name="adj3" fmla="val 27176"/>
              <a:gd name="adj4" fmla="val 4512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Marshal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26E3071-BA63-45D3-9DFC-1A3FEF598EB4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98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GameState</a:t>
            </a:r>
            <a:endParaRPr lang="fr-FR" dirty="0"/>
          </a:p>
        </p:txBody>
      </p:sp>
      <p:sp>
        <p:nvSpPr>
          <p:cNvPr id="15" name="Légende : flèche vers le haut 14">
            <a:extLst>
              <a:ext uri="{FF2B5EF4-FFF2-40B4-BE49-F238E27FC236}">
                <a16:creationId xmlns:a16="http://schemas.microsoft.com/office/drawing/2014/main" id="{D55A7DC3-B9B7-4D77-9A5E-AF0C2BC03148}"/>
              </a:ext>
            </a:extLst>
          </p:cNvPr>
          <p:cNvSpPr/>
          <p:nvPr/>
        </p:nvSpPr>
        <p:spPr>
          <a:xfrm>
            <a:off x="3896785" y="3536959"/>
            <a:ext cx="1070295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2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7" name="Légende : flèche vers le haut 16">
            <a:extLst>
              <a:ext uri="{FF2B5EF4-FFF2-40B4-BE49-F238E27FC236}">
                <a16:creationId xmlns:a16="http://schemas.microsoft.com/office/drawing/2014/main" id="{75B16390-E0BD-4C2E-B995-CE70DE2ED973}"/>
              </a:ext>
            </a:extLst>
          </p:cNvPr>
          <p:cNvSpPr/>
          <p:nvPr/>
        </p:nvSpPr>
        <p:spPr>
          <a:xfrm>
            <a:off x="5339506" y="3413490"/>
            <a:ext cx="1512988" cy="1498265"/>
          </a:xfrm>
          <a:prstGeom prst="upArrowCallout">
            <a:avLst>
              <a:gd name="adj1" fmla="val 3822"/>
              <a:gd name="adj2" fmla="val 8465"/>
              <a:gd name="adj3" fmla="val 14344"/>
              <a:gd name="adj4" fmla="val 649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Couple </a:t>
            </a:r>
          </a:p>
          <a:p>
            <a:pPr algn="ctr"/>
            <a:r>
              <a:rPr lang="fr-FR" sz="1200" dirty="0" err="1"/>
              <a:t>nbBourse-nbDiamant</a:t>
            </a:r>
            <a:r>
              <a:rPr lang="fr-FR" sz="1200" dirty="0"/>
              <a:t> pour l’emplacement 0 dans le train </a:t>
            </a:r>
          </a:p>
          <a:p>
            <a:pPr algn="ctr"/>
            <a:endParaRPr lang="fr-FR" sz="1200" dirty="0"/>
          </a:p>
        </p:txBody>
      </p:sp>
      <p:sp>
        <p:nvSpPr>
          <p:cNvPr id="21" name="Légende : flèche vers le haut 20">
            <a:extLst>
              <a:ext uri="{FF2B5EF4-FFF2-40B4-BE49-F238E27FC236}">
                <a16:creationId xmlns:a16="http://schemas.microsoft.com/office/drawing/2014/main" id="{39E4AF3B-CE10-4D2F-8A24-9AAD88CCC545}"/>
              </a:ext>
            </a:extLst>
          </p:cNvPr>
          <p:cNvSpPr/>
          <p:nvPr/>
        </p:nvSpPr>
        <p:spPr>
          <a:xfrm>
            <a:off x="2758286" y="3541006"/>
            <a:ext cx="1070295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2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22" name="Légende : flèche vers le bas 21">
            <a:extLst>
              <a:ext uri="{FF2B5EF4-FFF2-40B4-BE49-F238E27FC236}">
                <a16:creationId xmlns:a16="http://schemas.microsoft.com/office/drawing/2014/main" id="{4C224132-B221-45CF-AB95-EA8D0B7305C3}"/>
              </a:ext>
            </a:extLst>
          </p:cNvPr>
          <p:cNvSpPr/>
          <p:nvPr/>
        </p:nvSpPr>
        <p:spPr>
          <a:xfrm>
            <a:off x="4587087" y="1950596"/>
            <a:ext cx="1644245" cy="1124845"/>
          </a:xfrm>
          <a:prstGeom prst="downArrowCallout">
            <a:avLst>
              <a:gd name="adj1" fmla="val 12446"/>
              <a:gd name="adj2" fmla="val 33320"/>
              <a:gd name="adj3" fmla="val 13324"/>
              <a:gd name="adj4" fmla="val 717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des cartes dans sa main</a:t>
            </a:r>
          </a:p>
        </p:txBody>
      </p:sp>
      <p:sp>
        <p:nvSpPr>
          <p:cNvPr id="20" name="Légende : flèche vers le haut 19">
            <a:extLst>
              <a:ext uri="{FF2B5EF4-FFF2-40B4-BE49-F238E27FC236}">
                <a16:creationId xmlns:a16="http://schemas.microsoft.com/office/drawing/2014/main" id="{DC45DE38-75E4-4DB4-92F2-A61734793547}"/>
              </a:ext>
            </a:extLst>
          </p:cNvPr>
          <p:cNvSpPr/>
          <p:nvPr/>
        </p:nvSpPr>
        <p:spPr>
          <a:xfrm>
            <a:off x="10393553" y="3509963"/>
            <a:ext cx="2179920" cy="3088746"/>
          </a:xfrm>
          <a:prstGeom prst="upArrowCallout">
            <a:avLst>
              <a:gd name="adj1" fmla="val 9016"/>
              <a:gd name="adj2" fmla="val 17213"/>
              <a:gd name="adj3" fmla="val 20902"/>
              <a:gd name="adj4" fmla="val 51358"/>
            </a:avLst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Etat du jeu:</a:t>
            </a:r>
          </a:p>
          <a:p>
            <a:pPr algn="ctr"/>
            <a:r>
              <a:rPr lang="fr-FR" sz="1200" dirty="0"/>
              <a:t>0 </a:t>
            </a:r>
            <a:r>
              <a:rPr lang="fr-FR" sz="1200" dirty="0">
                <a:sym typeface="Wingdings" panose="05000000000000000000" pitchFamily="2" charset="2"/>
              </a:rPr>
              <a:t>attente </a:t>
            </a:r>
            <a:endParaRPr lang="fr-FR" sz="1200" dirty="0"/>
          </a:p>
          <a:p>
            <a:pPr algn="ctr"/>
            <a:r>
              <a:rPr lang="fr-FR" sz="1200" dirty="0"/>
              <a:t>1 </a:t>
            </a:r>
            <a:r>
              <a:rPr lang="fr-FR" sz="1200" dirty="0">
                <a:sym typeface="Wingdings" panose="05000000000000000000" pitchFamily="2" charset="2"/>
              </a:rPr>
              <a:t> joueur joue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2  fin manche (dévoile)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3  attend réponse gauche droite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4  fin jeu WIN</a:t>
            </a:r>
          </a:p>
          <a:p>
            <a:pPr algn="ctr"/>
            <a:r>
              <a:rPr lang="fr-FR" sz="1200" dirty="0">
                <a:sym typeface="Wingdings" panose="05000000000000000000" pitchFamily="2" charset="2"/>
              </a:rPr>
              <a:t>5  fin jeu LOOSE</a:t>
            </a:r>
            <a:endParaRPr lang="fr-FR" sz="1200" dirty="0"/>
          </a:p>
        </p:txBody>
      </p:sp>
      <p:sp>
        <p:nvSpPr>
          <p:cNvPr id="8" name="Légende : flèche vers le haut 7">
            <a:extLst>
              <a:ext uri="{FF2B5EF4-FFF2-40B4-BE49-F238E27FC236}">
                <a16:creationId xmlns:a16="http://schemas.microsoft.com/office/drawing/2014/main" id="{F24DB844-2EEE-4494-85A4-447CE202AF1C}"/>
              </a:ext>
            </a:extLst>
          </p:cNvPr>
          <p:cNvSpPr/>
          <p:nvPr/>
        </p:nvSpPr>
        <p:spPr>
          <a:xfrm>
            <a:off x="10561333" y="3509963"/>
            <a:ext cx="1023457" cy="1305318"/>
          </a:xfrm>
          <a:prstGeom prst="upArrowCallout">
            <a:avLst>
              <a:gd name="adj1" fmla="val 9016"/>
              <a:gd name="adj2" fmla="val 17213"/>
              <a:gd name="adj3" fmla="val 20902"/>
              <a:gd name="adj4" fmla="val 652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dernière carte jouée visibilité</a:t>
            </a:r>
          </a:p>
          <a:p>
            <a:pPr algn="ctr"/>
            <a:r>
              <a:rPr lang="fr-FR" sz="1200" dirty="0"/>
              <a:t> (0 ou 1)</a:t>
            </a:r>
          </a:p>
        </p:txBody>
      </p:sp>
    </p:spTree>
    <p:extLst>
      <p:ext uri="{BB962C8B-B14F-4D97-AF65-F5344CB8AC3E}">
        <p14:creationId xmlns:p14="http://schemas.microsoft.com/office/powerpoint/2010/main" val="274327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Messages envoyé par 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Actions joueur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Poser une carte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 pour spécifier l’action poser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32 </a:t>
            </a:r>
            <a:r>
              <a:rPr lang="fr-FR" dirty="0">
                <a:sym typeface="Wingdings" panose="05000000000000000000" pitchFamily="2" charset="2"/>
              </a:rPr>
              <a:t>»</a:t>
            </a:r>
            <a:endParaRPr lang="fr-FR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Défausser pour piocher 3 nouvelles cartes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 pour spécifier l’action défausser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</a:t>
            </a:r>
          </a:p>
          <a:p>
            <a:pPr lvl="2"/>
            <a:r>
              <a:rPr lang="fr-FR" dirty="0"/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27 </a:t>
            </a:r>
            <a:r>
              <a:rPr lang="fr-FR" dirty="0">
                <a:sym typeface="Wingdings" panose="05000000000000000000" pitchFamily="2" charset="2"/>
              </a:rPr>
              <a:t>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Choisir entre haut(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)/bas(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) ou droite(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)/gauche(</a:t>
            </a:r>
            <a:r>
              <a:rPr lang="fr-FR" sz="2000" dirty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2"/>
            <a:r>
              <a:rPr lang="fr-FR" dirty="0"/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2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0 </a:t>
            </a:r>
            <a:r>
              <a:rPr lang="fr-FR" dirty="0">
                <a:sym typeface="Wingdings" panose="05000000000000000000" pitchFamily="2" charset="2"/>
              </a:rPr>
              <a:t>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Actions d’état de jeu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« 3 »  jouer la carte suivante de la pile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Réponse serveur « </a:t>
            </a:r>
            <a:r>
              <a:rPr lang="fr-FR" dirty="0" err="1">
                <a:sym typeface="Wingdings" panose="05000000000000000000" pitchFamily="2" charset="2"/>
              </a:rPr>
              <a:t>gamestate</a:t>
            </a:r>
            <a:r>
              <a:rPr lang="fr-FR" dirty="0">
                <a:sym typeface="Wingdings" panose="05000000000000000000" pitchFamily="2" charset="2"/>
              </a:rPr>
              <a:t> précédent » avec id première carte pile</a:t>
            </a:r>
          </a:p>
        </p:txBody>
      </p:sp>
    </p:spTree>
    <p:extLst>
      <p:ext uri="{BB962C8B-B14F-4D97-AF65-F5344CB8AC3E}">
        <p14:creationId xmlns:p14="http://schemas.microsoft.com/office/powerpoint/2010/main" val="29253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Joueurs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600" dirty="0" err="1"/>
              <a:t>NbBalles</a:t>
            </a:r>
            <a:endParaRPr lang="fr-FR" sz="16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NumJoueur</a:t>
            </a:r>
            <a:r>
              <a:rPr lang="fr-FR" sz="20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ListeCartesJouées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NumManche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NumTour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PositionMarshall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PositionValise</a:t>
            </a:r>
            <a:r>
              <a:rPr lang="fr-FR" sz="2000" dirty="0"/>
              <a:t> (si &gt;9 alors </a:t>
            </a:r>
            <a:r>
              <a:rPr lang="fr-FR" sz="2000" dirty="0" err="1"/>
              <a:t>numJoueur</a:t>
            </a:r>
            <a:r>
              <a:rPr lang="fr-FR" sz="2000" dirty="0"/>
              <a:t> = positionValise-9)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40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JoueurClient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NbBalles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AutresJoueurs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NbBalles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NumJoueur</a:t>
            </a:r>
            <a:r>
              <a:rPr lang="fr-FR" sz="18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DernièreCarteJouée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PositionMarshall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PositionValise</a:t>
            </a:r>
            <a:r>
              <a:rPr lang="fr-FR" sz="1800" dirty="0"/>
              <a:t> (si &gt;9 alors </a:t>
            </a:r>
            <a:r>
              <a:rPr lang="fr-FR" sz="1800" dirty="0" err="1"/>
              <a:t>numJoueur</a:t>
            </a:r>
            <a:r>
              <a:rPr lang="fr-FR" sz="1800" dirty="0"/>
              <a:t> = positionValise-9)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3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5458-8DC6-4779-AB6E-28018571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3" y="71510"/>
            <a:ext cx="10515600" cy="1325563"/>
          </a:xfrm>
        </p:spPr>
        <p:txBody>
          <a:bodyPr/>
          <a:lstStyle/>
          <a:p>
            <a:r>
              <a:rPr lang="fr-FR" dirty="0"/>
              <a:t>Cartes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7FF160-0EBA-411B-9CCD-6F194EDE68B0}"/>
              </a:ext>
            </a:extLst>
          </p:cNvPr>
          <p:cNvSpPr txBox="1"/>
          <p:nvPr/>
        </p:nvSpPr>
        <p:spPr>
          <a:xfrm>
            <a:off x="511728" y="1048624"/>
            <a:ext cx="6283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joueur à 16 cartes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 cartes balles (1 à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droite/gauche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haut/bas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tirs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cartes pille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carte </a:t>
            </a:r>
            <a:r>
              <a:rPr lang="fr-FR" dirty="0" err="1"/>
              <a:t>marshall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carte coup de poing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Plus les cartes du </a:t>
            </a:r>
            <a:r>
              <a:rPr lang="fr-FR" dirty="0" err="1"/>
              <a:t>marshall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 cartes balles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Les cartes sont rangées dans l’ordre ci-dessus avec pour chaque joueur les 16 cartes et à la fin les 13 cartes du </a:t>
            </a:r>
            <a:r>
              <a:rPr lang="fr-FR" dirty="0" err="1"/>
              <a:t>marshall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Les joueurs sont dans l’ordre suivant :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Belle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Doc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Cheyenne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Ghost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566F283-3151-4E8D-B1E7-C8F0802D86BC}"/>
              </a:ext>
            </a:extLst>
          </p:cNvPr>
          <p:cNvSpPr txBox="1"/>
          <p:nvPr/>
        </p:nvSpPr>
        <p:spPr>
          <a:xfrm>
            <a:off x="5756246" y="863958"/>
            <a:ext cx="6283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identifier le type de carte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64 à 76 </a:t>
            </a:r>
            <a:r>
              <a:rPr lang="fr-FR" dirty="0">
                <a:sym typeface="Wingdings" panose="05000000000000000000" pitchFamily="2" charset="2"/>
              </a:rPr>
              <a:t> balles du sheriff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0&lt;=nb%16&lt;6 </a:t>
            </a:r>
            <a:r>
              <a:rPr lang="fr-FR" dirty="0">
                <a:sym typeface="Wingdings" panose="05000000000000000000" pitchFamily="2" charset="2"/>
              </a:rPr>
              <a:t> balle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6&lt;=nb%16&lt;8 </a:t>
            </a:r>
            <a:r>
              <a:rPr lang="fr-FR" dirty="0">
                <a:sym typeface="Wingdings" panose="05000000000000000000" pitchFamily="2" charset="2"/>
              </a:rPr>
              <a:t> droite/gauche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8&lt;=nb%16&lt;10 </a:t>
            </a:r>
            <a:r>
              <a:rPr lang="fr-FR" dirty="0">
                <a:sym typeface="Wingdings" panose="05000000000000000000" pitchFamily="2" charset="2"/>
              </a:rPr>
              <a:t> haut/bas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10&lt;=nb%16&lt;12 </a:t>
            </a:r>
            <a:r>
              <a:rPr lang="fr-FR" dirty="0">
                <a:sym typeface="Wingdings" panose="05000000000000000000" pitchFamily="2" charset="2"/>
              </a:rPr>
              <a:t> 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12&lt;=nb%16&lt;14 </a:t>
            </a:r>
            <a:r>
              <a:rPr lang="fr-FR" dirty="0">
                <a:sym typeface="Wingdings" panose="05000000000000000000" pitchFamily="2" charset="2"/>
              </a:rPr>
              <a:t> pille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nb%16==14</a:t>
            </a:r>
            <a:r>
              <a:rPr lang="fr-FR" dirty="0">
                <a:sym typeface="Wingdings" panose="05000000000000000000" pitchFamily="2" charset="2"/>
              </a:rPr>
              <a:t> Marshall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nb%16==15</a:t>
            </a:r>
            <a:r>
              <a:rPr lang="fr-FR" dirty="0">
                <a:sym typeface="Wingdings" panose="05000000000000000000" pitchFamily="2" charset="2"/>
              </a:rPr>
              <a:t> Poing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Pour identifier le joueur: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nb/16 = </a:t>
            </a:r>
            <a:r>
              <a:rPr lang="fr-FR" dirty="0" err="1">
                <a:sym typeface="Wingdings" panose="05000000000000000000" pitchFamily="2" charset="2"/>
              </a:rPr>
              <a:t>numJoueur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021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402</Words>
  <Application>Microsoft Office PowerPoint</Application>
  <PresentationFormat>Grand écran</PresentationFormat>
  <Paragraphs>134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Projet Réseau</vt:lpstr>
      <vt:lpstr>Train et positions (      )</vt:lpstr>
      <vt:lpstr>0|6-5-0-1|4-3-2-1|6-3-2-3|5-9-1-2|1-2-3-4-5|3-4 1-2 0-0 2-6 0-0 0-0 2-3 0-2 3-0 2-3|2|4|1-0|0</vt:lpstr>
      <vt:lpstr>Messages envoyé par le client</vt:lpstr>
      <vt:lpstr>Informations coté serveur</vt:lpstr>
      <vt:lpstr>Informations coté client</vt:lpstr>
      <vt:lpstr>Cartes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0-1|6|4-|6|5|3 4-1 2-0 0-2 6-0 0-0 0-2 3-0 2-3 0-2 3|2|</dc:title>
  <dc:creator>Hugo POURRIER-NUNEZ</dc:creator>
  <cp:lastModifiedBy>Hugo POURRIER-NUNEZ</cp:lastModifiedBy>
  <cp:revision>37</cp:revision>
  <dcterms:created xsi:type="dcterms:W3CDTF">2017-06-09T09:35:15Z</dcterms:created>
  <dcterms:modified xsi:type="dcterms:W3CDTF">2017-06-15T19:22:55Z</dcterms:modified>
</cp:coreProperties>
</file>