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FA50F0-8C7F-1242-AF0F-3499537F3810}" type="datetimeFigureOut">
              <a:rPr lang="en-US" smtClean="0"/>
              <a:t>7/10/24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D616-61F6-5243-BFB8-FB313FC2F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44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0caef2083_0_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0caef2083_0_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0caef2083_0_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0caef2083_0_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0caef2083_0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0caef2083_0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0caef2083_0_6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0caef2083_0_6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0caef2083_0_6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0caef2083_0_6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0caef2083_0_5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0caef2083_0_5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0caef2083_0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0caef2083_0_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0caef2083_0_5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0caef2083_0_5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0caef2083_0_5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0caef2083_0_5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0caef2083_0_5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0caef2083_0_5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59079-BC2B-7171-45A6-2F51F01178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BC053E-7508-DE6F-DDC1-67E4F8501C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FABC5-20C9-0DD9-15E6-B6D1B742F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DF6A7-9218-664C-ADCC-07091263FA13}" type="datetimeFigureOut">
              <a:rPr lang="en-US" smtClean="0"/>
              <a:t>7/10/24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9DAB8-C2A5-3245-693E-CD18AC40E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1818A-B879-71AA-4C5B-77E254F8F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F522A-6A4A-F040-A380-E485D396C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141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B8F05-12B0-27E4-63D0-56368674C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F69EA1-DBF0-0F5D-128B-9A012E8F4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0079C-B6C2-021E-4E77-F68E7507E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DF6A7-9218-664C-ADCC-07091263FA13}" type="datetimeFigureOut">
              <a:rPr lang="en-US" smtClean="0"/>
              <a:t>7/10/24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A4396-796E-02D0-60D6-E29217DD1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3BE6E-BB36-FD9D-8BF5-0A5A14006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F522A-6A4A-F040-A380-E485D396C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110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B34B9E-8166-6ED5-EC25-2A080BCE54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1034E5-1ABB-8008-E458-6156BE058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8D4D2-A528-4A20-E250-3245D8178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DF6A7-9218-664C-ADCC-07091263FA13}" type="datetimeFigureOut">
              <a:rPr lang="en-US" smtClean="0"/>
              <a:t>7/10/24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569B7-28DB-A694-32C1-00A525335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18850-745B-027B-9A03-B0377B1A0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F522A-6A4A-F040-A380-E485D396C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668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89715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E2B78-0EAE-0027-6176-BE30E77F4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08F76-C6E2-5B59-B023-9299B17F4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B1BA4-90D3-A251-56D1-9B60C4CD3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DF6A7-9218-664C-ADCC-07091263FA13}" type="datetimeFigureOut">
              <a:rPr lang="en-US" smtClean="0"/>
              <a:t>7/10/24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80FD7-04C0-21CB-E172-A1C8BF932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4F9EE-0D39-357F-2236-601E01CCE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F522A-6A4A-F040-A380-E485D396C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830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737EE-58BE-75FA-A8A4-45F7D406C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AC8FB7-54C6-4C33-F542-D35AB2911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D6B22-5947-F541-BA4B-9C8FC4954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DF6A7-9218-664C-ADCC-07091263FA13}" type="datetimeFigureOut">
              <a:rPr lang="en-US" smtClean="0"/>
              <a:t>7/10/24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492E2-988B-B3E6-9F60-CFCF7ECC4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9014C-A52A-F289-82DD-1C8E33320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F522A-6A4A-F040-A380-E485D396C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540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124C1-E6FA-9961-C6A1-848B6ED45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3FFFB-083E-9039-F179-3B7D690B06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FA8D40-AA5E-6E76-D25E-921E57F317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A38F40-A272-CD9E-7275-41CFD82D7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DF6A7-9218-664C-ADCC-07091263FA13}" type="datetimeFigureOut">
              <a:rPr lang="en-US" smtClean="0"/>
              <a:t>7/10/24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4B9287-37F0-36C4-B2AF-E8AF0B981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0D45F-D8DA-E047-2189-414343CFD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F522A-6A4A-F040-A380-E485D396C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14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F5321-E9B6-E0B4-803F-A6E856A5A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327FA-F47B-BB8A-04EF-F7137E521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60D194-28FE-B69F-0B09-75F135AA5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07C04B-B15F-2E8A-FC0E-D6554C8097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753A9D-4DB2-6141-3F11-672F5F835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6D4AB3-221C-6BB2-2D82-065E89D80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DF6A7-9218-664C-ADCC-07091263FA13}" type="datetimeFigureOut">
              <a:rPr lang="en-US" smtClean="0"/>
              <a:t>7/10/24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C3F4E2-05B5-C849-9F08-A03CDBD12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3718AF-9CB1-32CE-31CC-3C4FAF5AB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F522A-6A4A-F040-A380-E485D396C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768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000E2-4786-FF5E-69F0-8D807A170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36FAC6-4847-A694-733B-AA3E3CF81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DF6A7-9218-664C-ADCC-07091263FA13}" type="datetimeFigureOut">
              <a:rPr lang="en-US" smtClean="0"/>
              <a:t>7/10/24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8B7BE9-325F-C0AD-9E58-A4A223AE6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CA8AB4-7B79-E91A-4FFB-0450D49D8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F522A-6A4A-F040-A380-E485D396C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0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4C19E7-749F-A94E-BA6A-8BF7C2CC6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DF6A7-9218-664C-ADCC-07091263FA13}" type="datetimeFigureOut">
              <a:rPr lang="en-US" smtClean="0"/>
              <a:t>7/10/24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2B082C-3A07-0131-40F9-98DC4A8A1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DC291C-05E8-25F9-65E6-DF74B0207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F522A-6A4A-F040-A380-E485D396C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26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F0741-38BA-28D1-C3B5-630888266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F7510-FE88-AB8B-26DF-A07398DB6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B5773-2370-B63E-6E0A-3C0C1F5A4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06212-CF2E-2C54-85BD-345115A78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DF6A7-9218-664C-ADCC-07091263FA13}" type="datetimeFigureOut">
              <a:rPr lang="en-US" smtClean="0"/>
              <a:t>7/10/24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F59355-FEAC-5E5A-A399-F9C8D13D2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A57446-AA5A-C2D9-6262-03E238F0D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F522A-6A4A-F040-A380-E485D396C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35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04459-4C42-D471-D332-D8A3A54BA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F7C249-6A82-987D-E991-C29F7C0D1A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9388AB-05A4-D3C9-B720-E2564E50AD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91BC8-61E4-820E-9EE9-F73A7D38F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DF6A7-9218-664C-ADCC-07091263FA13}" type="datetimeFigureOut">
              <a:rPr lang="en-US" smtClean="0"/>
              <a:t>7/10/24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A63DC1-076B-B6E8-4FAF-AD9026455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748E9-4119-1DC6-D162-AF001071F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F522A-6A4A-F040-A380-E485D396C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24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E521E6-9CE8-3DD8-7203-89168A581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C65E9-9E86-B5E8-7DEB-B9D9E471E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9CD16-572B-AB0D-9098-D7CDCBDAE9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DF6A7-9218-664C-ADCC-07091263FA13}" type="datetimeFigureOut">
              <a:rPr lang="en-US" smtClean="0"/>
              <a:t>7/10/24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90ACA-1F4C-18A7-0551-9FB07D644A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61E39-3027-08D5-4C48-ED0DD25CAD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F522A-6A4A-F040-A380-E485D396C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934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eps.python.org/pep-0008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>
            <a:spLocks noGrp="1"/>
          </p:cNvSpPr>
          <p:nvPr>
            <p:ph type="ctrTitle"/>
          </p:nvPr>
        </p:nvSpPr>
        <p:spPr>
          <a:xfrm>
            <a:off x="415600" y="2060600"/>
            <a:ext cx="11360800" cy="187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Variable Assignments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3" name="Google Shape;163;p28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203201" y="203200"/>
            <a:ext cx="1186700" cy="114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8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101599" y="6401833"/>
            <a:ext cx="3087761" cy="456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>
            <a:spLocks noGrp="1"/>
          </p:cNvSpPr>
          <p:nvPr>
            <p:ph type="ctrTitle"/>
          </p:nvPr>
        </p:nvSpPr>
        <p:spPr>
          <a:xfrm>
            <a:off x="415600" y="2060600"/>
            <a:ext cx="11360800" cy="187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7" name="Google Shape;237;p37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203201" y="203200"/>
            <a:ext cx="1186700" cy="114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7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101599" y="6401833"/>
            <a:ext cx="3087761" cy="45616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E6F5CD9-D9A7-6C27-82BD-BFA1EDBD57A0}"/>
              </a:ext>
            </a:extLst>
          </p:cNvPr>
          <p:cNvSpPr txBox="1"/>
          <p:nvPr/>
        </p:nvSpPr>
        <p:spPr>
          <a:xfrm>
            <a:off x="1624383" y="4272088"/>
            <a:ext cx="9193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0070C0"/>
                </a:solidFill>
                <a:highlight>
                  <a:srgbClr val="FFFF00"/>
                </a:highlight>
                <a:latin typeface="Montserrat"/>
                <a:ea typeface="Montserrat"/>
                <a:cs typeface="Montserrat"/>
                <a:sym typeface="Montserrat"/>
              </a:rPr>
              <a:t>[SEE VIDEO FOR NUMBER UNDERSTANDING IN JUPYTER]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2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just saw how to work with numbers, but what do these numbers represent?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would be nice to assign these data types a variable name to easily reference them later on in our code!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example: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Source Code Pro"/>
              <a:buChar char="○"/>
            </a:pPr>
            <a:r>
              <a:rPr lang="en" sz="3867" b="1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my_dogs = 2</a:t>
            </a:r>
            <a:endParaRPr sz="3867" b="1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71" name="Google Shape;171;p29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203201" y="203200"/>
            <a:ext cx="1186700" cy="114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9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101599" y="6401833"/>
            <a:ext cx="3087761" cy="456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3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for variable names</a:t>
            </a:r>
            <a:endParaRPr sz="3867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Names can </a:t>
            </a:r>
            <a:r>
              <a:rPr lang="en" sz="3867" dirty="0">
                <a:solidFill>
                  <a:srgbClr val="434343"/>
                </a:solidFill>
                <a:highlight>
                  <a:srgbClr val="FFFF00"/>
                </a:highlight>
                <a:latin typeface="Montserrat"/>
                <a:ea typeface="Montserrat"/>
                <a:cs typeface="Montserrat"/>
                <a:sym typeface="Montserrat"/>
              </a:rPr>
              <a:t>no</a:t>
            </a:r>
            <a:r>
              <a:rPr lang="en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 </a:t>
            </a:r>
            <a:r>
              <a:rPr lang="en" sz="3867" dirty="0">
                <a:solidFill>
                  <a:srgbClr val="434343"/>
                </a:solidFill>
                <a:highlight>
                  <a:srgbClr val="FFFF00"/>
                </a:highlight>
                <a:latin typeface="Montserrat"/>
                <a:ea typeface="Montserrat"/>
                <a:cs typeface="Montserrat"/>
                <a:sym typeface="Montserrat"/>
              </a:rPr>
              <a:t>start</a:t>
            </a:r>
            <a:r>
              <a:rPr lang="en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with a </a:t>
            </a:r>
            <a:r>
              <a:rPr lang="en" sz="3867" dirty="0">
                <a:solidFill>
                  <a:srgbClr val="434343"/>
                </a:solidFill>
                <a:highlight>
                  <a:srgbClr val="FFFF00"/>
                </a:highlight>
                <a:latin typeface="Montserrat"/>
                <a:ea typeface="Montserrat"/>
                <a:cs typeface="Montserrat"/>
                <a:sym typeface="Montserrat"/>
              </a:rPr>
              <a:t>number</a:t>
            </a:r>
            <a:r>
              <a:rPr lang="en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can be </a:t>
            </a:r>
            <a:r>
              <a:rPr lang="en" sz="3867" dirty="0">
                <a:solidFill>
                  <a:srgbClr val="434343"/>
                </a:solidFill>
                <a:highlight>
                  <a:srgbClr val="FFFF00"/>
                </a:highlight>
                <a:latin typeface="Montserrat"/>
                <a:ea typeface="Montserrat"/>
                <a:cs typeface="Montserrat"/>
                <a:sym typeface="Montserrat"/>
              </a:rPr>
              <a:t>no spaces </a:t>
            </a:r>
            <a:r>
              <a:rPr lang="en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name, </a:t>
            </a:r>
            <a:r>
              <a:rPr lang="en" sz="3867" dirty="0">
                <a:solidFill>
                  <a:srgbClr val="434343"/>
                </a:solidFill>
                <a:highlight>
                  <a:srgbClr val="FFFF00"/>
                </a:highlight>
                <a:latin typeface="Montserrat"/>
                <a:ea typeface="Montserrat"/>
                <a:cs typeface="Montserrat"/>
                <a:sym typeface="Montserrat"/>
              </a:rPr>
              <a:t>use</a:t>
            </a:r>
            <a:r>
              <a:rPr lang="en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3867" dirty="0">
                <a:solidFill>
                  <a:srgbClr val="434343"/>
                </a:solidFill>
                <a:highlight>
                  <a:srgbClr val="FFFF00"/>
                </a:highlight>
                <a:latin typeface="Montserrat"/>
                <a:ea typeface="Montserrat"/>
                <a:cs typeface="Montserrat"/>
                <a:sym typeface="Montserrat"/>
              </a:rPr>
              <a:t>_</a:t>
            </a:r>
            <a:r>
              <a:rPr lang="en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instead.</a:t>
            </a: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 dirty="0">
                <a:solidFill>
                  <a:srgbClr val="434343"/>
                </a:solidFill>
                <a:highlight>
                  <a:srgbClr val="FFFF00"/>
                </a:highlight>
                <a:latin typeface="Montserrat"/>
                <a:ea typeface="Montserrat"/>
                <a:cs typeface="Montserrat"/>
                <a:sym typeface="Montserrat"/>
              </a:rPr>
              <a:t>Can't use </a:t>
            </a:r>
            <a:r>
              <a:rPr lang="en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any of these symbols </a:t>
            </a:r>
            <a:r>
              <a:rPr lang="en" sz="3867" dirty="0">
                <a:solidFill>
                  <a:srgbClr val="434343"/>
                </a:solidFill>
                <a:highlight>
                  <a:srgbClr val="FFFF00"/>
                </a:highlight>
                <a:latin typeface="Montserrat"/>
                <a:ea typeface="Montserrat"/>
                <a:cs typeface="Montserrat"/>
                <a:sym typeface="Montserrat"/>
              </a:rPr>
              <a:t>:'",&lt;&gt;/?|\()!@#$%^&amp;*~-+</a:t>
            </a:r>
            <a:endParaRPr sz="3867" dirty="0">
              <a:solidFill>
                <a:srgbClr val="434343"/>
              </a:solidFill>
              <a:highlight>
                <a:srgbClr val="FFFF00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9" name="Google Shape;179;p30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203201" y="203200"/>
            <a:ext cx="1186700" cy="114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0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101599" y="6401833"/>
            <a:ext cx="3087761" cy="456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3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for variable names</a:t>
            </a: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 dirty="0">
                <a:solidFill>
                  <a:srgbClr val="434343"/>
                </a:solidFill>
                <a:highlight>
                  <a:srgbClr val="FFFF00"/>
                </a:highlight>
                <a:latin typeface="Montserrat"/>
                <a:ea typeface="Montserrat"/>
                <a:cs typeface="Montserrat"/>
                <a:sym typeface="Montserrat"/>
              </a:rPr>
              <a:t>It's considered best practice (PEP8) that names are lowercase.</a:t>
            </a:r>
            <a:endParaRPr sz="3867" dirty="0">
              <a:solidFill>
                <a:srgbClr val="434343"/>
              </a:solidFill>
              <a:highlight>
                <a:srgbClr val="FFFF00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668850" lvl="1" indent="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None/>
            </a:pPr>
            <a:r>
              <a:rPr lang="en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	</a:t>
            </a:r>
            <a:r>
              <a:rPr lang="en" sz="1800" dirty="0">
                <a:solidFill>
                  <a:srgbClr val="00B0F0"/>
                </a:solidFill>
                <a:latin typeface="Montserrat"/>
                <a:ea typeface="Montserrat"/>
                <a:cs typeface="Montserrat"/>
                <a:sym typeface="Montserrat"/>
              </a:rPr>
              <a:t>See PEP8 URL = </a:t>
            </a:r>
            <a:r>
              <a:rPr lang="en-US" sz="1800" dirty="0">
                <a:solidFill>
                  <a:srgbClr val="00B0F0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https://peps.python.org/pep-0008/</a:t>
            </a:r>
            <a:endParaRPr lang="en-US" sz="1800" dirty="0">
              <a:solidFill>
                <a:srgbClr val="00B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68850" lvl="1" indent="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None/>
            </a:pPr>
            <a:endParaRPr lang="en-US" sz="1800" dirty="0">
              <a:solidFill>
                <a:srgbClr val="00B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 dirty="0">
                <a:solidFill>
                  <a:srgbClr val="434343"/>
                </a:solidFill>
                <a:highlight>
                  <a:srgbClr val="FFFF00"/>
                </a:highlight>
                <a:latin typeface="Montserrat"/>
                <a:ea typeface="Montserrat"/>
                <a:cs typeface="Montserrat"/>
                <a:sym typeface="Montserrat"/>
              </a:rPr>
              <a:t>Avoid </a:t>
            </a:r>
            <a:r>
              <a:rPr lang="en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</a:t>
            </a:r>
            <a:r>
              <a:rPr lang="en" sz="3867" dirty="0">
                <a:solidFill>
                  <a:srgbClr val="434343"/>
                </a:solidFill>
                <a:highlight>
                  <a:srgbClr val="FFFF00"/>
                </a:highlight>
                <a:latin typeface="Montserrat"/>
                <a:ea typeface="Montserrat"/>
                <a:cs typeface="Montserrat"/>
                <a:sym typeface="Montserrat"/>
              </a:rPr>
              <a:t>words</a:t>
            </a:r>
            <a:r>
              <a:rPr lang="en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that have </a:t>
            </a:r>
            <a:r>
              <a:rPr lang="en" sz="3867" dirty="0">
                <a:solidFill>
                  <a:srgbClr val="434343"/>
                </a:solidFill>
                <a:highlight>
                  <a:srgbClr val="FFFF00"/>
                </a:highlight>
                <a:latin typeface="Montserrat"/>
                <a:ea typeface="Montserrat"/>
                <a:cs typeface="Montserrat"/>
                <a:sym typeface="Montserrat"/>
              </a:rPr>
              <a:t>special meaning </a:t>
            </a:r>
            <a:r>
              <a:rPr lang="en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Python </a:t>
            </a:r>
            <a:r>
              <a:rPr lang="en" sz="3867" dirty="0">
                <a:solidFill>
                  <a:srgbClr val="434343"/>
                </a:solidFill>
                <a:highlight>
                  <a:srgbClr val="FFFF00"/>
                </a:highlight>
                <a:latin typeface="Montserrat"/>
                <a:ea typeface="Montserrat"/>
                <a:cs typeface="Montserrat"/>
                <a:sym typeface="Montserrat"/>
              </a:rPr>
              <a:t>like "list" and "str"</a:t>
            </a:r>
            <a:endParaRPr sz="3867" dirty="0">
              <a:solidFill>
                <a:srgbClr val="434343"/>
              </a:solidFill>
              <a:highlight>
                <a:srgbClr val="FFFF00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7" name="Google Shape;187;p31" descr="watermark.jpg"/>
          <p:cNvPicPr preferRelativeResize="0"/>
          <p:nvPr/>
        </p:nvPicPr>
        <p:blipFill rotWithShape="1">
          <a:blip r:embed="rId4">
            <a:alphaModFix/>
          </a:blip>
          <a:srcRect l="51048" t="14424" r="35216" b="38251"/>
          <a:stretch/>
        </p:blipFill>
        <p:spPr>
          <a:xfrm>
            <a:off x="203201" y="203200"/>
            <a:ext cx="1186700" cy="114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1" descr="watermark.jpg"/>
          <p:cNvPicPr preferRelativeResize="0"/>
          <p:nvPr/>
        </p:nvPicPr>
        <p:blipFill rotWithShape="1">
          <a:blip r:embed="rId4">
            <a:alphaModFix/>
          </a:blip>
          <a:srcRect l="-230" t="8854" r="230" b="38442"/>
          <a:stretch/>
        </p:blipFill>
        <p:spPr>
          <a:xfrm>
            <a:off x="-101599" y="6401833"/>
            <a:ext cx="3087761" cy="456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" name="Google Shape;194;p3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7764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uses </a:t>
            </a:r>
            <a:r>
              <a:rPr lang="en" sz="3867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Dynamic Typing</a:t>
            </a:r>
            <a:endParaRPr sz="3867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you can reassign variables to different data types.</a:t>
            </a: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makes Python very flexible in assigning data types, this is different than other languages that are </a:t>
            </a:r>
            <a:r>
              <a:rPr lang="en" sz="3867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“Statically-Typed”</a:t>
            </a:r>
            <a:endParaRPr sz="3867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5" name="Google Shape;195;p32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203201" y="203200"/>
            <a:ext cx="1186700" cy="114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2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101599" y="6401833"/>
            <a:ext cx="3087761" cy="456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3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7764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3867" b="1" dirty="0" err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</a:t>
            </a:r>
            <a:r>
              <a:rPr lang="en" sz="3867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= 2</a:t>
            </a:r>
            <a:endParaRPr sz="3867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spcBef>
                <a:spcPts val="2133"/>
              </a:spcBef>
              <a:buNone/>
            </a:pPr>
            <a:endParaRPr sz="3867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r>
              <a:rPr lang="en" sz="3867" b="1" dirty="0" err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</a:t>
            </a:r>
            <a:r>
              <a:rPr lang="en" sz="3867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= [ “Sammy” ,  “Frankie” ]</a:t>
            </a:r>
            <a:endParaRPr sz="3867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3" name="Google Shape;203;p33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203201" y="203200"/>
            <a:ext cx="1186700" cy="114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3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101599" y="6401833"/>
            <a:ext cx="3087761" cy="456168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3"/>
          <p:cNvSpPr txBox="1"/>
          <p:nvPr/>
        </p:nvSpPr>
        <p:spPr>
          <a:xfrm rot="674">
            <a:off x="2731633" y="4010735"/>
            <a:ext cx="4081600" cy="1921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4000" b="1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This is okay in Python!</a:t>
            </a:r>
            <a:endParaRPr sz="4000" b="1">
              <a:solidFill>
                <a:srgbClr val="38761D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B33B2B-2E6A-1F5C-C534-5FF343908D65}"/>
              </a:ext>
            </a:extLst>
          </p:cNvPr>
          <p:cNvSpPr txBox="1"/>
          <p:nvPr/>
        </p:nvSpPr>
        <p:spPr>
          <a:xfrm>
            <a:off x="4593021" y="1157984"/>
            <a:ext cx="2858813" cy="378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800" b="1" dirty="0">
                <a:solidFill>
                  <a:srgbClr val="0070C0"/>
                </a:solidFill>
                <a:latin typeface="Montserrat"/>
                <a:ea typeface="Montserrat"/>
                <a:cs typeface="Montserrat"/>
                <a:sym typeface="Montserrat"/>
              </a:rPr>
              <a:t>EXAMPLE : IN PYTHON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p3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7764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3867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2</a:t>
            </a:r>
            <a:endParaRPr sz="3867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spcBef>
                <a:spcPts val="2133"/>
              </a:spcBef>
              <a:buNone/>
            </a:pPr>
            <a:endParaRPr sz="3867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r>
              <a:rPr lang="en" sz="3867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[ “Sammy” ,  “Frankie” ]</a:t>
            </a:r>
            <a:endParaRPr sz="3867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2" name="Google Shape;212;p34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203201" y="203200"/>
            <a:ext cx="1186700" cy="114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4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101599" y="6401833"/>
            <a:ext cx="3087761" cy="456168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4"/>
          <p:cNvSpPr txBox="1"/>
          <p:nvPr/>
        </p:nvSpPr>
        <p:spPr>
          <a:xfrm rot="674">
            <a:off x="2731633" y="4010747"/>
            <a:ext cx="4081600" cy="21216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4000" b="1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sz="4000" b="1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algn="ctr"/>
            <a:r>
              <a:rPr lang="en" sz="4000" b="1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in other Languages!</a:t>
            </a:r>
            <a:endParaRPr sz="4000" b="1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2B3BCD-0288-A318-4AF3-D8033430728E}"/>
              </a:ext>
            </a:extLst>
          </p:cNvPr>
          <p:cNvSpPr txBox="1"/>
          <p:nvPr/>
        </p:nvSpPr>
        <p:spPr>
          <a:xfrm>
            <a:off x="3423965" y="1157984"/>
            <a:ext cx="575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800" b="1" dirty="0">
                <a:solidFill>
                  <a:srgbClr val="0070C0"/>
                </a:solidFill>
                <a:latin typeface="Montserrat"/>
                <a:ea typeface="Montserrat"/>
                <a:cs typeface="Montserrat"/>
                <a:sym typeface="Montserrat"/>
              </a:rPr>
              <a:t>EXAMPLE : ERROR IN OTHER LANGUAGE CODE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3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7764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3867" b="1" dirty="0">
                <a:solidFill>
                  <a:srgbClr val="00B0F0"/>
                </a:solidFill>
                <a:latin typeface="Montserrat"/>
                <a:ea typeface="Montserrat"/>
                <a:cs typeface="Montserrat"/>
                <a:sym typeface="Montserrat"/>
              </a:rPr>
              <a:t>int</a:t>
            </a:r>
            <a:r>
              <a:rPr lang="en" sz="3867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3867" b="1" dirty="0" err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</a:t>
            </a:r>
            <a:r>
              <a:rPr lang="en" sz="3867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= 1;</a:t>
            </a:r>
            <a:endParaRPr sz="3867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spcBef>
                <a:spcPts val="2133"/>
              </a:spcBef>
              <a:buNone/>
            </a:pPr>
            <a:endParaRPr sz="3867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r>
              <a:rPr lang="en" sz="3867" b="1" dirty="0" err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</a:t>
            </a:r>
            <a:r>
              <a:rPr lang="en" sz="3867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= “Sammy” ;  </a:t>
            </a:r>
            <a:r>
              <a:rPr lang="en" sz="3867" b="1" dirty="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//RESULTS IN ERROR</a:t>
            </a:r>
            <a:endParaRPr sz="3867" b="1" dirty="0">
              <a:solidFill>
                <a:srgbClr val="99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1" name="Google Shape;221;p35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203201" y="203200"/>
            <a:ext cx="1186700" cy="114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5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101599" y="6401833"/>
            <a:ext cx="3087761" cy="456168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5"/>
          <p:cNvSpPr txBox="1"/>
          <p:nvPr/>
        </p:nvSpPr>
        <p:spPr>
          <a:xfrm rot="646">
            <a:off x="1055600" y="4572200"/>
            <a:ext cx="8517600" cy="15604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4000" b="1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Example of Static Typing</a:t>
            </a:r>
            <a:endParaRPr sz="4000" b="1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algn="ctr"/>
            <a:r>
              <a:rPr lang="en" sz="4000" b="1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(C++)</a:t>
            </a:r>
            <a:endParaRPr sz="4000" b="1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F0D153-E831-B4B2-AC44-D0C4AC8BB9FC}"/>
              </a:ext>
            </a:extLst>
          </p:cNvPr>
          <p:cNvSpPr txBox="1"/>
          <p:nvPr/>
        </p:nvSpPr>
        <p:spPr>
          <a:xfrm>
            <a:off x="2091558" y="1022283"/>
            <a:ext cx="6999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1800" b="1" dirty="0">
                <a:solidFill>
                  <a:srgbClr val="0070C0"/>
                </a:solidFill>
                <a:latin typeface="Montserrat"/>
                <a:ea typeface="Montserrat"/>
                <a:cs typeface="Montserrat"/>
                <a:sym typeface="Montserrat"/>
              </a:rPr>
              <a:t>EXAMPLE : IN (C++). </a:t>
            </a:r>
          </a:p>
          <a:p>
            <a:pPr algn="ctr"/>
            <a:r>
              <a:rPr lang="en" sz="1800" b="1" i="1" dirty="0">
                <a:solidFill>
                  <a:srgbClr val="0070C0"/>
                </a:solidFill>
                <a:latin typeface="Montserrat"/>
                <a:ea typeface="Montserrat"/>
                <a:cs typeface="Montserrat"/>
                <a:sym typeface="Montserrat"/>
              </a:rPr>
              <a:t>Note Need to add t</a:t>
            </a:r>
            <a:r>
              <a:rPr lang="en-US" sz="1800" b="1" i="1" dirty="0">
                <a:solidFill>
                  <a:srgbClr val="0070C0"/>
                </a:solidFill>
                <a:latin typeface="Montserrat"/>
                <a:ea typeface="Montserrat"/>
                <a:cs typeface="Montserrat"/>
                <a:sym typeface="Montserrat"/>
              </a:rPr>
              <a:t>he</a:t>
            </a:r>
            <a:r>
              <a:rPr lang="en" sz="1800" b="1" i="1" dirty="0">
                <a:solidFill>
                  <a:srgbClr val="0070C0"/>
                </a:solidFill>
                <a:latin typeface="Montserrat"/>
                <a:ea typeface="Montserrat"/>
                <a:cs typeface="Montserrat"/>
                <a:sym typeface="Montserrat"/>
              </a:rPr>
              <a:t> int compare to Python or get error.</a:t>
            </a:r>
            <a:endParaRPr lang="en-US" i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3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7764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Pros of Dynamic Typing: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Very easy to work with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Faster development time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 of Dynamic Typing: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May result in bugs for unexpected data types!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need to be aware of </a:t>
            </a:r>
            <a:r>
              <a:rPr lang="en" sz="3867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type()</a:t>
            </a:r>
            <a:endParaRPr sz="3867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0" name="Google Shape;230;p36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203201" y="203200"/>
            <a:ext cx="1186700" cy="114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6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101599" y="6401833"/>
            <a:ext cx="3087761" cy="456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350</Words>
  <Application>Microsoft Macintosh PowerPoint</Application>
  <PresentationFormat>Widescreen</PresentationFormat>
  <Paragraphs>51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Montserrat</vt:lpstr>
      <vt:lpstr>Overpass</vt:lpstr>
      <vt:lpstr>Source Code Pro</vt:lpstr>
      <vt:lpstr>Office Theme</vt:lpstr>
      <vt:lpstr>Variable Assignments</vt:lpstr>
      <vt:lpstr>Complete Python 3 Bootcamp</vt:lpstr>
      <vt:lpstr>Complete Python 3 Bootcamp</vt:lpstr>
      <vt:lpstr>Complete Python 3 Bootcamp</vt:lpstr>
      <vt:lpstr>Complete Python 3 Bootcamp</vt:lpstr>
      <vt:lpstr>Complete Python 3 Bootcamp</vt:lpstr>
      <vt:lpstr>Complete Python 3 Bootcamp</vt:lpstr>
      <vt:lpstr>Complete Python 3 Bootcamp</vt:lpstr>
      <vt:lpstr>Complete Python 3 Bootcamp</vt:lpstr>
      <vt:lpstr>Let’s explore these concepts!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Business Team</dc:creator>
  <cp:lastModifiedBy>Business Team</cp:lastModifiedBy>
  <cp:revision>1</cp:revision>
  <dcterms:created xsi:type="dcterms:W3CDTF">2024-07-10T17:55:03Z</dcterms:created>
  <dcterms:modified xsi:type="dcterms:W3CDTF">2024-07-10T18:22:25Z</dcterms:modified>
</cp:coreProperties>
</file>