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Montserrat"/>
      <p:regular r:id="rId73"/>
      <p:bold r:id="rId74"/>
      <p:italic r:id="rId75"/>
      <p:boldItalic r:id="rId76"/>
    </p:embeddedFont>
    <p:embeddedFont>
      <p:font typeface="Lat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ontserrat-italic.fntdata"/><Relationship Id="rId30" Type="http://schemas.openxmlformats.org/officeDocument/2006/relationships/slide" Target="slides/slide25.xml"/><Relationship Id="rId74" Type="http://schemas.openxmlformats.org/officeDocument/2006/relationships/font" Target="fonts/Montserrat-bold.fntdata"/><Relationship Id="rId33" Type="http://schemas.openxmlformats.org/officeDocument/2006/relationships/slide" Target="slides/slide28.xml"/><Relationship Id="rId77" Type="http://schemas.openxmlformats.org/officeDocument/2006/relationships/font" Target="fonts/Lato-regular.fntdata"/><Relationship Id="rId32" Type="http://schemas.openxmlformats.org/officeDocument/2006/relationships/slide" Target="slides/slide27.xml"/><Relationship Id="rId76" Type="http://schemas.openxmlformats.org/officeDocument/2006/relationships/font" Target="fonts/Montserrat-boldItalic.fntdata"/><Relationship Id="rId35" Type="http://schemas.openxmlformats.org/officeDocument/2006/relationships/slide" Target="slides/slide30.xml"/><Relationship Id="rId79" Type="http://schemas.openxmlformats.org/officeDocument/2006/relationships/font" Target="fonts/Lato-italic.fntdata"/><Relationship Id="rId34" Type="http://schemas.openxmlformats.org/officeDocument/2006/relationships/slide" Target="slides/slide29.xml"/><Relationship Id="rId78" Type="http://schemas.openxmlformats.org/officeDocument/2006/relationships/font" Target="fonts/Lato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c21c45e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c21c45e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sz="1400">
                <a:solidFill>
                  <a:schemeClr val="dk2"/>
                </a:solidFill>
              </a:rPr>
              <a:t>Kan bruke alle operasjoner som kan brukes på lister på strenger også.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c21c45e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c21c45e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5c095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5c095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4c41bd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4c41bd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c21c45e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c21c45e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7192f25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7192f25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7192f25e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7192f25e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c21c45e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c21c45e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1a095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1a095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c21c45e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c21c45e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21c45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21c45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51a095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51a095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51a095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51a095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c21c45e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0c21c45e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51a095b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51a095b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51a095b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551a095b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51a095b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51a095b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51a095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51a095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0c21c45e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0c21c45e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551a095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551a095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.remove() - gir error hvis elem ikke i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.discard() - gjør bare ingenting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51a095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51a095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51a09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51a09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0c21c45e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0c21c45e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551a09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551a09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51a095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51a095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0c21c45e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0c21c45e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 printer men du returnerer ingenting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551a095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551a095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Ingenting blir printet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51a095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551a095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51a095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551a095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typen du får fra funksjonen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551a095b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551a095b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551a095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551a095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551a095b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551a095b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c21c45e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c21c45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551a095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551a095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551a095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551a095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0c21c45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0c21c45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551a095b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551a095b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0c21c45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0c21c45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551a095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551a095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551a095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551a095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Får samme resultat med lister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551a095b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551a095b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551a095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551a095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Vanlig for loop på dict gir key 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551a095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551a095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c21c45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c21c45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551a095b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551a095b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551a095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551a095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0c21c45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0c21c45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51a095b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51a095b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551a095b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551a095b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551a095b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551a095b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551a095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551a095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573111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573111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80ed9f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80ed9f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80ed9f9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80ed9f9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51a095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51a095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c7e3623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c7e3623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c5222f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c5222f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c5222ff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c5222ff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c5222ff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c5222ff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c7e3623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c7e3623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c7e36230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c7e36230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0c21c45e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0c21c45e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7192f25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7192f25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21c45e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c21c45e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51a095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51a095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c21c45e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c21c45e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Relationship Id="rId5" Type="http://schemas.openxmlformats.org/officeDocument/2006/relationships/image" Target="../media/image69.png"/><Relationship Id="rId6" Type="http://schemas.openxmlformats.org/officeDocument/2006/relationships/image" Target="../media/image6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4.png"/><Relationship Id="rId4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77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2149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Kræsjkurs INF100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721725" y="293330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38775" y="2710275"/>
            <a:ext cx="75828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H20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Mathias og Vegard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</a:t>
            </a:r>
            <a:r>
              <a:rPr lang="en-GB"/>
              <a:t> (</a:t>
            </a:r>
            <a:r>
              <a:rPr lang="en-GB"/>
              <a:t>String</a:t>
            </a:r>
            <a:r>
              <a:rPr lang="en-GB"/>
              <a:t>)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Str_variabel = “Hello World!”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Tekst.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“Liste” av karakterer.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 (String)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Metoder: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.lower()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.upper()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.strip()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.replace()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.join()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 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.split()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75" y="1699175"/>
            <a:ext cx="312529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400" y="2302650"/>
            <a:ext cx="3199647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575" y="2906125"/>
            <a:ext cx="4585775" cy="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400" y="3460825"/>
            <a:ext cx="3831410" cy="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7400" y="4781375"/>
            <a:ext cx="2791928" cy="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4574" y="4015524"/>
            <a:ext cx="4674877" cy="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F-strings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Formatted strings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50" y="1761063"/>
            <a:ext cx="2543150" cy="6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750" y="2436250"/>
            <a:ext cx="1409150" cy="3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050" y="2186850"/>
            <a:ext cx="22098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050" y="3034575"/>
            <a:ext cx="1301175" cy="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1750" y="3104100"/>
            <a:ext cx="2781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1750" y="3789900"/>
            <a:ext cx="1127925" cy="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F-strings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50" y="910923"/>
            <a:ext cx="3240601" cy="37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629" y="1895700"/>
            <a:ext cx="3905772" cy="19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 (Boolean)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219825" y="142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Sannhets variabel, enten True / False.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&gt;,&lt;, &gt;= ,&lt;=, !=, ==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</a:t>
            </a:r>
            <a:r>
              <a:rPr lang="en-GB"/>
              <a:t>nd , or, not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Stopper programmet og venter på respons fra bruker (terminal)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 typen 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len()	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 lengden på en datastruktur eller String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Datastrukturer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311700" y="135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Tuple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Mest grunnleggende datastrukturen i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Alle element burde være av samme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 en rekkefølge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0-indeksert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Kan endres (mutable)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Referanse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875" y="1152475"/>
            <a:ext cx="3517425" cy="1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875" y="3121025"/>
            <a:ext cx="2701929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375700"/>
            <a:ext cx="36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Grunnleggende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(mer)Avansert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Eksamensoppgaver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4572000" y="1375700"/>
            <a:ext cx="38031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32266" l="0" r="0" t="25615"/>
          <a:stretch/>
        </p:blipFill>
        <p:spPr>
          <a:xfrm>
            <a:off x="4544725" y="1375700"/>
            <a:ext cx="3857625" cy="2166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75" y="1152475"/>
            <a:ext cx="3710042" cy="13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275" y="2859850"/>
            <a:ext cx="5146725" cy="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51" y="1152476"/>
            <a:ext cx="6900225" cy="12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352" y="2675300"/>
            <a:ext cx="4409218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Ordnet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På mange måter lik lister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Kan IKKE endres (immutable)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800" y="1152475"/>
            <a:ext cx="31384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800" y="2285398"/>
            <a:ext cx="18101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Hvis du må endre en tuple…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Konverter til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Gjør endringen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Konverter tilbake til tuple</a:t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1" y="1017725"/>
            <a:ext cx="1997400" cy="1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752" y="3127002"/>
            <a:ext cx="2139700" cy="9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 vs List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Tupler når: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Du vil returnere flere verdier fra en funksjon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Du vet mengden elementer vil være konstant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når: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Alle andre ganger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Uordnet datastruktur uten duplikat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OBS! Uordnet: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Ingen garanti på rekkefølgen på elementene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Støtter ikke indeksering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25" y="1152478"/>
            <a:ext cx="5271593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325" y="2912800"/>
            <a:ext cx="3801275" cy="1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00" y="1152475"/>
            <a:ext cx="2562875" cy="22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700" y="3616375"/>
            <a:ext cx="2220850" cy="12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Dict(Dictionary) / Ordbøker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Uordnet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Indeksert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Kan endres (mutable)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Nyttig når du vil binde verdier til nøkler: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Nøkkel er det som binder verdier til noe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Verdier kan være hva som helst, tall,lister, ordbøker osv..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Grunnleggende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 / “ordbok”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52463"/>
            <a:ext cx="67056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188" y="3378238"/>
            <a:ext cx="5591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11700" y="214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(mer) Avansert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	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 måte å bryte opp flyten og strukturen av programmet ditt i mindre biter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Gjør koden mer lesbar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Gjør det mulig med gjenbruk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Blir ikke evaluert før du kaller på funksjonen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Kan ha navngitte parametre/argument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88" y="3423175"/>
            <a:ext cx="2712950" cy="4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800" y="1610025"/>
            <a:ext cx="5435125" cy="13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</a:t>
            </a:r>
            <a:endParaRPr/>
          </a:p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404" y="2098213"/>
            <a:ext cx="6319375" cy="1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107" y="1678632"/>
            <a:ext cx="4545525" cy="11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475" y="3337000"/>
            <a:ext cx="3574925" cy="6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</a:t>
            </a:r>
            <a:endParaRPr/>
          </a:p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6" y="1493201"/>
            <a:ext cx="6928875" cy="1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Funksjoner</a:t>
            </a:r>
            <a:endParaRPr/>
          </a:p>
        </p:txBody>
      </p:sp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OBS! Så snart du treffer en return vil funksjonen terminere og returnere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 i for loop - dårlig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if-elif-else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Kontrollflyt med hjelp av boolsk logikk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Uttrykkene trenger ikke være boolske variabler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Funksjoner med return av boolsk verdi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Sammenligning som er sann eller falsk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Uttrykkene kan være sammensatt ved hjelp av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is / is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Boolsk uttrykk, eksempel</a:t>
            </a:r>
            <a:endParaRPr/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63" y="1152475"/>
            <a:ext cx="32670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378" y="2284665"/>
            <a:ext cx="849475" cy="11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16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“Boks med navn hvor man putter ting.”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Variabel-navn: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Bokstaver, tall og underscore (_)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Men ikke start på 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Hvordan?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Skrives med ett likhetstegn (=)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Num </a:t>
            </a:r>
            <a:r>
              <a:rPr lang="en-GB">
                <a:solidFill>
                  <a:srgbClr val="FFFFFF"/>
                </a:solidFill>
              </a:rPr>
              <a:t>= 3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Disse variablene har en type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If-elif-else</a:t>
            </a:r>
            <a:endParaRPr/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02" y="1152475"/>
            <a:ext cx="4301800" cy="18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100" y="3464950"/>
            <a:ext cx="1820800" cy="3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if-elif-else</a:t>
            </a:r>
            <a:endParaRPr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88" y="1152475"/>
            <a:ext cx="4131425" cy="17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300" y="3479750"/>
            <a:ext cx="14256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/ “Løkker”</a:t>
            </a:r>
            <a:endParaRPr/>
          </a:p>
        </p:txBody>
      </p:sp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Måter å iterere over verdier: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For-løkker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While-løkker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50" y="1017725"/>
            <a:ext cx="4059250" cy="39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1424825" y="242425"/>
            <a:ext cx="5994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OBS OBS!!! Indeksering starter på 0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</a:t>
            </a:r>
            <a:endParaRPr/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Begrenset antall </a:t>
            </a:r>
            <a:r>
              <a:rPr lang="en-GB"/>
              <a:t>repetisjoner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tererer gjennom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string, list, dict 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range() - (start, stop, step)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Hver iterasjon utfører koden i løkken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 , list</a:t>
            </a:r>
            <a:endParaRPr/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74" y="2397601"/>
            <a:ext cx="1436174" cy="9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475" y="1152475"/>
            <a:ext cx="6072712" cy="9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For-løkke, tuple	</a:t>
            </a:r>
            <a:endParaRPr/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825" y="1152475"/>
            <a:ext cx="5323350" cy="8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824" y="2648151"/>
            <a:ext cx="1436174" cy="9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For-løkke, list</a:t>
            </a:r>
            <a:endParaRPr/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75" y="1228279"/>
            <a:ext cx="5727976" cy="109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882" y="2531675"/>
            <a:ext cx="2324900" cy="1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For-løkke, dict</a:t>
            </a:r>
            <a:endParaRPr/>
          </a:p>
        </p:txBody>
      </p:sp>
      <p:sp>
        <p:nvSpPr>
          <p:cNvPr id="476" name="Google Shape;476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8405325" cy="7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92325"/>
            <a:ext cx="1269875" cy="11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For-løkke, dict</a:t>
            </a:r>
            <a:endParaRPr/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</a:t>
            </a:r>
            <a:r>
              <a:rPr lang="en-GB"/>
              <a:t>or e in dict - returnerer nøklene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e in dict.values() - returnerer verdiene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key, verdi in dict.items() - returnerer tuppelen (key, verdi)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Typer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Float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</a:t>
            </a:r>
            <a:endParaRPr/>
          </a:p>
        </p:txBody>
      </p:sp>
      <p:sp>
        <p:nvSpPr>
          <p:cNvPr id="490" name="Google Shape;490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77700" cy="1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50" y="2571750"/>
            <a:ext cx="2038175" cy="14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For-løkke, tips</a:t>
            </a:r>
            <a:endParaRPr/>
          </a:p>
        </p:txBody>
      </p:sp>
      <p:sp>
        <p:nvSpPr>
          <p:cNvPr id="498" name="Google Shape;498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Hvis mulig unngå </a:t>
            </a:r>
            <a:r>
              <a:rPr b="1" lang="en-GB">
                <a:solidFill>
                  <a:srgbClr val="FFFFFF"/>
                </a:solidFill>
              </a:rPr>
              <a:t>range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Bruk “alltid” </a:t>
            </a:r>
            <a:r>
              <a:rPr b="1" lang="en-GB">
                <a:solidFill>
                  <a:srgbClr val="FFFFFF"/>
                </a:solidFill>
              </a:rPr>
              <a:t>for x in y</a:t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-GB">
                <a:solidFill>
                  <a:srgbClr val="FFFFFF"/>
                </a:solidFill>
              </a:rPr>
              <a:t>Enumerate </a:t>
            </a:r>
            <a:r>
              <a:rPr lang="en-GB">
                <a:solidFill>
                  <a:srgbClr val="FFFFFF"/>
                </a:solidFill>
              </a:rPr>
              <a:t>når du trenger indeksen til elementet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While-løkke</a:t>
            </a:r>
            <a:endParaRPr/>
          </a:p>
        </p:txBody>
      </p:sp>
      <p:sp>
        <p:nvSpPr>
          <p:cNvPr id="504" name="Google Shape;504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Ukjent antall repitisjoner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Itererer ikke over en datastruktur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Kjører til tilstanden er False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While-løkke</a:t>
            </a:r>
            <a:endParaRPr/>
          </a:p>
        </p:txBody>
      </p:sp>
      <p:sp>
        <p:nvSpPr>
          <p:cNvPr id="510" name="Google Shape;510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552" y="1152477"/>
            <a:ext cx="1971825" cy="1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0" cy="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4700" y="152400"/>
            <a:ext cx="6900" cy="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2550" y="2896900"/>
            <a:ext cx="242550" cy="1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While- og for-løkke</a:t>
            </a:r>
            <a:endParaRPr/>
          </a:p>
        </p:txBody>
      </p:sp>
      <p:sp>
        <p:nvSpPr>
          <p:cNvPr id="520" name="Google Shape;520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continue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Avbryter nåværende iterasjon fortsetter med neste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Stopper løkken , selv om tilstanden er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While-løkke</a:t>
            </a:r>
            <a:endParaRPr/>
          </a:p>
        </p:txBody>
      </p:sp>
      <p:sp>
        <p:nvSpPr>
          <p:cNvPr id="526" name="Google Shape;526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53" y="1152478"/>
            <a:ext cx="2159975" cy="16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50" y="3061325"/>
            <a:ext cx="340025" cy="9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75" y="2910123"/>
            <a:ext cx="283775" cy="18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7"/>
          <p:cNvPicPr preferRelativeResize="0"/>
          <p:nvPr/>
        </p:nvPicPr>
        <p:blipFill rotWithShape="1">
          <a:blip r:embed="rId6">
            <a:alphaModFix/>
          </a:blip>
          <a:srcRect b="18293" l="0" r="0" t="0"/>
          <a:stretch/>
        </p:blipFill>
        <p:spPr>
          <a:xfrm>
            <a:off x="5285075" y="1152475"/>
            <a:ext cx="3089000" cy="12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For-løkker og if, return</a:t>
            </a:r>
            <a:endParaRPr/>
          </a:p>
        </p:txBody>
      </p:sp>
      <p:sp>
        <p:nvSpPr>
          <p:cNvPr id="536" name="Google Shape;536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Pass på at du vet hva return gjør i løkken din.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Når koden møter en return termineres funksjonen og returnerer en verdi.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Vær derfor forsiktig med return inne i en løkke.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Ofte bedre å lagre verdier som variabler for så å returnere </a:t>
            </a:r>
            <a:r>
              <a:rPr lang="en-GB"/>
              <a:t>senere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</a:t>
            </a:r>
            <a:endParaRPr/>
          </a:p>
        </p:txBody>
      </p:sp>
      <p:sp>
        <p:nvSpPr>
          <p:cNvPr id="542" name="Google Shape;542;p69"/>
          <p:cNvSpPr txBox="1"/>
          <p:nvPr>
            <p:ph idx="1" type="body"/>
          </p:nvPr>
        </p:nvSpPr>
        <p:spPr>
          <a:xfrm>
            <a:off x="311700" y="13812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“Mini funksjon”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Kan ta inn flere argumenter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Kan kun gi ut </a:t>
            </a:r>
            <a:r>
              <a:rPr lang="en-GB" u="sng"/>
              <a:t>ett</a:t>
            </a:r>
            <a:r>
              <a:rPr lang="en-GB"/>
              <a:t> uttrykk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69"/>
          <p:cNvPicPr preferRelativeResize="0"/>
          <p:nvPr/>
        </p:nvPicPr>
        <p:blipFill rotWithShape="1">
          <a:blip r:embed="rId3">
            <a:alphaModFix/>
          </a:blip>
          <a:srcRect b="0" l="0" r="0" t="15318"/>
          <a:stretch/>
        </p:blipFill>
        <p:spPr>
          <a:xfrm>
            <a:off x="456000" y="2468173"/>
            <a:ext cx="34575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9"/>
          <p:cNvPicPr preferRelativeResize="0"/>
          <p:nvPr/>
        </p:nvPicPr>
        <p:blipFill rotWithShape="1">
          <a:blip r:embed="rId4">
            <a:alphaModFix/>
          </a:blip>
          <a:srcRect b="0" l="0" r="26889" t="10722"/>
          <a:stretch/>
        </p:blipFill>
        <p:spPr>
          <a:xfrm>
            <a:off x="1691875" y="3545175"/>
            <a:ext cx="521550" cy="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Filhåndtering</a:t>
            </a:r>
            <a:endParaRPr/>
          </a:p>
        </p:txBody>
      </p:sp>
      <p:sp>
        <p:nvSpPr>
          <p:cNvPr id="550" name="Google Shape;550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ith open(“filename”, encoding=”utf-8”) as 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pen har 3 “modes”, “r”, “w”, “a”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f.read()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f.readlines()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f.write()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.writelines()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line in 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</a:t>
            </a:r>
            <a:endParaRPr/>
          </a:p>
        </p:txBody>
      </p:sp>
      <p:sp>
        <p:nvSpPr>
          <p:cNvPr id="556" name="Google Shape;556;p71"/>
          <p:cNvSpPr txBox="1"/>
          <p:nvPr>
            <p:ph idx="1" type="body"/>
          </p:nvPr>
        </p:nvSpPr>
        <p:spPr>
          <a:xfrm>
            <a:off x="365275" y="120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try / catch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Nyttig for å skrive egne feilmeldinger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Unngå at programmet stopper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365450"/>
            <a:ext cx="4745376" cy="10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465100"/>
            <a:ext cx="49332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375" y="443275"/>
            <a:ext cx="3048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6375" y="2100625"/>
            <a:ext cx="19089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6375" y="2966125"/>
            <a:ext cx="31623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(Integer)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48200" y="114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+,-,*,/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//, 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abs(x)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int(x)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pow(x, y) == x ** 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Biblioteker</a:t>
            </a:r>
            <a:endParaRPr/>
          </a:p>
        </p:txBody>
      </p:sp>
      <p:sp>
        <p:nvSpPr>
          <p:cNvPr id="567" name="Google Shape;567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Tillegg til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Må importeres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Matplotlib</a:t>
            </a:r>
            <a:endParaRPr/>
          </a:p>
        </p:txBody>
      </p:sp>
      <p:sp>
        <p:nvSpPr>
          <p:cNvPr id="573" name="Google Shape;573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Bibliotek i python for visualisering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Metoder: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.plot()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.show()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.subplot()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.ylabel()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.xlabel()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Matplotlib</a:t>
            </a:r>
            <a:endParaRPr/>
          </a:p>
        </p:txBody>
      </p:sp>
      <p:sp>
        <p:nvSpPr>
          <p:cNvPr id="579" name="Google Shape;579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49" y="1307850"/>
            <a:ext cx="6094475" cy="3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	</a:t>
            </a:r>
            <a:endParaRPr/>
          </a:p>
        </p:txBody>
      </p:sp>
      <p:sp>
        <p:nvSpPr>
          <p:cNvPr id="586" name="Google Shape;586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Bibliotek i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Nyttig med store datasett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Metoder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.array()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.arrange() - (fra, til, steps)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.linspace() - (fra, til, antall verdier)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.ones() - Lager array med 1-tall (antall subarrays, antall elementer)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.zeros() - Lager array med 0 (antall)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.full()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.random.random_sample() - Tilfeldige tall (antall subarrays, antall elementer)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Matematiske operasjoner skjer med alle elementene i arrayet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Sammenligning</a:t>
            </a:r>
            <a:r>
              <a:rPr lang="en-GB"/>
              <a:t> av arrays gir et nytt array med booleans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</a:t>
            </a:r>
            <a:endParaRPr/>
          </a:p>
        </p:txBody>
      </p:sp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Nyttige mattefunksjoner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.pi - 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.ceil() - runder opp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.gcd() - greatest common divisor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.lcm() - lowest common multiplier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.log - logaritme (tallet, base)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.sin(), .cos(), .tan()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 til 13.45</a:t>
            </a:r>
            <a:endParaRPr/>
          </a:p>
        </p:txBody>
      </p:sp>
      <p:sp>
        <p:nvSpPr>
          <p:cNvPr id="598" name="Google Shape;598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/>
          <p:nvPr>
            <p:ph type="title"/>
          </p:nvPr>
        </p:nvSpPr>
        <p:spPr>
          <a:xfrm>
            <a:off x="1709400" y="1429800"/>
            <a:ext cx="63702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/>
              <a:t>Eksamen v20</a:t>
            </a:r>
            <a:endParaRPr sz="7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Eksamenstips</a:t>
            </a:r>
            <a:endParaRPr/>
          </a:p>
        </p:txBody>
      </p:sp>
      <p:sp>
        <p:nvSpPr>
          <p:cNvPr id="609" name="Google Shape;609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Ikke overkompliser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Større oppgaver - tenk så skriv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 for seg hva programmet gjør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Kjør koden hvis du trenger det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dokumentasjonen til biblioteker og basic funksjoner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http://pythontutor.com/visualize.html#mode=edit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4575"/>
            <a:ext cx="2009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7625"/>
            <a:ext cx="808375" cy="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00288"/>
            <a:ext cx="25431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407625"/>
            <a:ext cx="501860" cy="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loat (Float)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Desimaltall / “Flyttall”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Upresist:</a:t>
            </a:r>
            <a:endParaRPr/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https://stackoverflow.com/questions/21895756/why-are-floating-point-numbers-inaccurate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75" y="2245325"/>
            <a:ext cx="2716675" cy="4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075" y="3070625"/>
            <a:ext cx="2205650" cy="4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(Float)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6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 Konvertering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75" y="1714750"/>
            <a:ext cx="2333775" cy="4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975" y="2725776"/>
            <a:ext cx="703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