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2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CA3A62-5D08-4791-BEB4-993A967602C9}" v="1" dt="2022-06-08T12:57:20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>
        <p:scale>
          <a:sx n="94" d="100"/>
          <a:sy n="94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uong Nguyen" userId="660cc6eff47b7cf5" providerId="LiveId" clId="{A8CA3A62-5D08-4791-BEB4-993A967602C9}"/>
    <pc:docChg chg="undo custSel addSld delSld modSld sldOrd">
      <pc:chgData name="Phuong Nguyen" userId="660cc6eff47b7cf5" providerId="LiveId" clId="{A8CA3A62-5D08-4791-BEB4-993A967602C9}" dt="2022-06-08T15:07:16.894" v="2415" actId="20577"/>
      <pc:docMkLst>
        <pc:docMk/>
      </pc:docMkLst>
      <pc:sldChg chg="modSp mod">
        <pc:chgData name="Phuong Nguyen" userId="660cc6eff47b7cf5" providerId="LiveId" clId="{A8CA3A62-5D08-4791-BEB4-993A967602C9}" dt="2022-06-08T13:04:11.532" v="315" actId="14100"/>
        <pc:sldMkLst>
          <pc:docMk/>
          <pc:sldMk cId="1903318311" sldId="258"/>
        </pc:sldMkLst>
        <pc:spChg chg="mod">
          <ac:chgData name="Phuong Nguyen" userId="660cc6eff47b7cf5" providerId="LiveId" clId="{A8CA3A62-5D08-4791-BEB4-993A967602C9}" dt="2022-06-08T13:04:11.532" v="315" actId="14100"/>
          <ac:spMkLst>
            <pc:docMk/>
            <pc:sldMk cId="1903318311" sldId="258"/>
            <ac:spMk id="10" creationId="{C329F3E4-22EA-400B-BB67-CC58667239A1}"/>
          </ac:spMkLst>
        </pc:spChg>
      </pc:sldChg>
      <pc:sldChg chg="modSp mod">
        <pc:chgData name="Phuong Nguyen" userId="660cc6eff47b7cf5" providerId="LiveId" clId="{A8CA3A62-5D08-4791-BEB4-993A967602C9}" dt="2022-06-08T13:04:15.705" v="316" actId="14100"/>
        <pc:sldMkLst>
          <pc:docMk/>
          <pc:sldMk cId="1376541726" sldId="259"/>
        </pc:sldMkLst>
        <pc:spChg chg="mod">
          <ac:chgData name="Phuong Nguyen" userId="660cc6eff47b7cf5" providerId="LiveId" clId="{A8CA3A62-5D08-4791-BEB4-993A967602C9}" dt="2022-06-08T13:04:15.705" v="316" actId="14100"/>
          <ac:spMkLst>
            <pc:docMk/>
            <pc:sldMk cId="1376541726" sldId="259"/>
            <ac:spMk id="10" creationId="{C329F3E4-22EA-400B-BB67-CC58667239A1}"/>
          </ac:spMkLst>
        </pc:spChg>
      </pc:sldChg>
      <pc:sldChg chg="addSp modSp mod ord">
        <pc:chgData name="Phuong Nguyen" userId="660cc6eff47b7cf5" providerId="LiveId" clId="{A8CA3A62-5D08-4791-BEB4-993A967602C9}" dt="2022-06-08T13:14:15.842" v="322"/>
        <pc:sldMkLst>
          <pc:docMk/>
          <pc:sldMk cId="2988710997" sldId="260"/>
        </pc:sldMkLst>
        <pc:spChg chg="mod">
          <ac:chgData name="Phuong Nguyen" userId="660cc6eff47b7cf5" providerId="LiveId" clId="{A8CA3A62-5D08-4791-BEB4-993A967602C9}" dt="2022-06-08T13:04:36.252" v="319" actId="14100"/>
          <ac:spMkLst>
            <pc:docMk/>
            <pc:sldMk cId="2988710997" sldId="260"/>
            <ac:spMk id="6" creationId="{1BB18F97-FAE5-4E19-9179-6B6E25CC34C4}"/>
          </ac:spMkLst>
        </pc:spChg>
        <pc:spChg chg="add mod">
          <ac:chgData name="Phuong Nguyen" userId="660cc6eff47b7cf5" providerId="LiveId" clId="{A8CA3A62-5D08-4791-BEB4-993A967602C9}" dt="2022-06-08T13:04:30.917" v="318" actId="1076"/>
          <ac:spMkLst>
            <pc:docMk/>
            <pc:sldMk cId="2988710997" sldId="260"/>
            <ac:spMk id="14" creationId="{A79304C5-30A7-45FC-9A09-6BAFEC06BA55}"/>
          </ac:spMkLst>
        </pc:spChg>
      </pc:sldChg>
      <pc:sldChg chg="addSp delSp modSp add mod">
        <pc:chgData name="Phuong Nguyen" userId="660cc6eff47b7cf5" providerId="LiveId" clId="{A8CA3A62-5D08-4791-BEB4-993A967602C9}" dt="2022-06-08T13:28:15.451" v="686" actId="207"/>
        <pc:sldMkLst>
          <pc:docMk/>
          <pc:sldMk cId="3953946598" sldId="261"/>
        </pc:sldMkLst>
        <pc:spChg chg="mod">
          <ac:chgData name="Phuong Nguyen" userId="660cc6eff47b7cf5" providerId="LiveId" clId="{A8CA3A62-5D08-4791-BEB4-993A967602C9}" dt="2022-06-08T13:15:41.978" v="326" actId="14100"/>
          <ac:spMkLst>
            <pc:docMk/>
            <pc:sldMk cId="3953946598" sldId="261"/>
            <ac:spMk id="6" creationId="{1BB18F97-FAE5-4E19-9179-6B6E25CC34C4}"/>
          </ac:spMkLst>
        </pc:spChg>
        <pc:spChg chg="mod">
          <ac:chgData name="Phuong Nguyen" userId="660cc6eff47b7cf5" providerId="LiveId" clId="{A8CA3A62-5D08-4791-BEB4-993A967602C9}" dt="2022-06-08T13:28:15.451" v="686" actId="207"/>
          <ac:spMkLst>
            <pc:docMk/>
            <pc:sldMk cId="3953946598" sldId="261"/>
            <ac:spMk id="14" creationId="{A79304C5-30A7-45FC-9A09-6BAFEC06BA55}"/>
          </ac:spMkLst>
        </pc:spChg>
        <pc:picChg chg="add del mod">
          <ac:chgData name="Phuong Nguyen" userId="660cc6eff47b7cf5" providerId="LiveId" clId="{A8CA3A62-5D08-4791-BEB4-993A967602C9}" dt="2022-06-08T13:22:21.929" v="490" actId="478"/>
          <ac:picMkLst>
            <pc:docMk/>
            <pc:sldMk cId="3953946598" sldId="261"/>
            <ac:picMk id="5" creationId="{18AEBB60-D3FD-4BA5-9789-76324B21DF08}"/>
          </ac:picMkLst>
        </pc:picChg>
        <pc:picChg chg="add mod">
          <ac:chgData name="Phuong Nguyen" userId="660cc6eff47b7cf5" providerId="LiveId" clId="{A8CA3A62-5D08-4791-BEB4-993A967602C9}" dt="2022-06-08T13:22:28.300" v="492" actId="1076"/>
          <ac:picMkLst>
            <pc:docMk/>
            <pc:sldMk cId="3953946598" sldId="261"/>
            <ac:picMk id="10" creationId="{F5AEF9C6-D2B5-4D8C-AD2E-A603E8718E2C}"/>
          </ac:picMkLst>
        </pc:picChg>
        <pc:picChg chg="del">
          <ac:chgData name="Phuong Nguyen" userId="660cc6eff47b7cf5" providerId="LiveId" clId="{A8CA3A62-5D08-4791-BEB4-993A967602C9}" dt="2022-06-08T13:15:26.734" v="323" actId="478"/>
          <ac:picMkLst>
            <pc:docMk/>
            <pc:sldMk cId="3953946598" sldId="261"/>
            <ac:picMk id="13" creationId="{ADD28F2F-43EC-447D-B224-C48562CD878B}"/>
          </ac:picMkLst>
        </pc:picChg>
      </pc:sldChg>
      <pc:sldChg chg="delSp modSp add mod">
        <pc:chgData name="Phuong Nguyen" userId="660cc6eff47b7cf5" providerId="LiveId" clId="{A8CA3A62-5D08-4791-BEB4-993A967602C9}" dt="2022-06-08T14:31:15.694" v="1128" actId="20577"/>
        <pc:sldMkLst>
          <pc:docMk/>
          <pc:sldMk cId="4010205048" sldId="262"/>
        </pc:sldMkLst>
        <pc:spChg chg="mod">
          <ac:chgData name="Phuong Nguyen" userId="660cc6eff47b7cf5" providerId="LiveId" clId="{A8CA3A62-5D08-4791-BEB4-993A967602C9}" dt="2022-06-08T13:34:24.899" v="703" actId="20577"/>
          <ac:spMkLst>
            <pc:docMk/>
            <pc:sldMk cId="4010205048" sldId="262"/>
            <ac:spMk id="2" creationId="{0301BDF3-6099-4AC1-8A35-482EB13A44F8}"/>
          </ac:spMkLst>
        </pc:spChg>
        <pc:spChg chg="mod">
          <ac:chgData name="Phuong Nguyen" userId="660cc6eff47b7cf5" providerId="LiveId" clId="{A8CA3A62-5D08-4791-BEB4-993A967602C9}" dt="2022-06-08T14:16:59.979" v="707" actId="14100"/>
          <ac:spMkLst>
            <pc:docMk/>
            <pc:sldMk cId="4010205048" sldId="262"/>
            <ac:spMk id="6" creationId="{1BB18F97-FAE5-4E19-9179-6B6E25CC34C4}"/>
          </ac:spMkLst>
        </pc:spChg>
        <pc:spChg chg="mod">
          <ac:chgData name="Phuong Nguyen" userId="660cc6eff47b7cf5" providerId="LiveId" clId="{A8CA3A62-5D08-4791-BEB4-993A967602C9}" dt="2022-06-08T14:31:15.694" v="1128" actId="20577"/>
          <ac:spMkLst>
            <pc:docMk/>
            <pc:sldMk cId="4010205048" sldId="262"/>
            <ac:spMk id="14" creationId="{A79304C5-30A7-45FC-9A09-6BAFEC06BA55}"/>
          </ac:spMkLst>
        </pc:spChg>
        <pc:picChg chg="del">
          <ac:chgData name="Phuong Nguyen" userId="660cc6eff47b7cf5" providerId="LiveId" clId="{A8CA3A62-5D08-4791-BEB4-993A967602C9}" dt="2022-06-08T14:16:50.045" v="704" actId="478"/>
          <ac:picMkLst>
            <pc:docMk/>
            <pc:sldMk cId="4010205048" sldId="262"/>
            <ac:picMk id="10" creationId="{F5AEF9C6-D2B5-4D8C-AD2E-A603E8718E2C}"/>
          </ac:picMkLst>
        </pc:picChg>
      </pc:sldChg>
      <pc:sldChg chg="modSp add mod">
        <pc:chgData name="Phuong Nguyen" userId="660cc6eff47b7cf5" providerId="LiveId" clId="{A8CA3A62-5D08-4791-BEB4-993A967602C9}" dt="2022-06-08T14:53:58.170" v="1985" actId="14100"/>
        <pc:sldMkLst>
          <pc:docMk/>
          <pc:sldMk cId="4170789922" sldId="263"/>
        </pc:sldMkLst>
        <pc:spChg chg="mod">
          <ac:chgData name="Phuong Nguyen" userId="660cc6eff47b7cf5" providerId="LiveId" clId="{A8CA3A62-5D08-4791-BEB4-993A967602C9}" dt="2022-06-08T14:52:22.256" v="1727" actId="13926"/>
          <ac:spMkLst>
            <pc:docMk/>
            <pc:sldMk cId="4170789922" sldId="263"/>
            <ac:spMk id="2" creationId="{0301BDF3-6099-4AC1-8A35-482EB13A44F8}"/>
          </ac:spMkLst>
        </pc:spChg>
        <pc:spChg chg="mod">
          <ac:chgData name="Phuong Nguyen" userId="660cc6eff47b7cf5" providerId="LiveId" clId="{A8CA3A62-5D08-4791-BEB4-993A967602C9}" dt="2022-06-08T14:53:58.170" v="1985" actId="14100"/>
          <ac:spMkLst>
            <pc:docMk/>
            <pc:sldMk cId="4170789922" sldId="263"/>
            <ac:spMk id="6" creationId="{1BB18F97-FAE5-4E19-9179-6B6E25CC34C4}"/>
          </ac:spMkLst>
        </pc:spChg>
        <pc:spChg chg="mod">
          <ac:chgData name="Phuong Nguyen" userId="660cc6eff47b7cf5" providerId="LiveId" clId="{A8CA3A62-5D08-4791-BEB4-993A967602C9}" dt="2022-06-08T14:53:53.578" v="1984" actId="20577"/>
          <ac:spMkLst>
            <pc:docMk/>
            <pc:sldMk cId="4170789922" sldId="263"/>
            <ac:spMk id="14" creationId="{A79304C5-30A7-45FC-9A09-6BAFEC06BA55}"/>
          </ac:spMkLst>
        </pc:spChg>
      </pc:sldChg>
      <pc:sldChg chg="modSp add mod">
        <pc:chgData name="Phuong Nguyen" userId="660cc6eff47b7cf5" providerId="LiveId" clId="{A8CA3A62-5D08-4791-BEB4-993A967602C9}" dt="2022-06-08T15:07:16.894" v="2415" actId="20577"/>
        <pc:sldMkLst>
          <pc:docMk/>
          <pc:sldMk cId="2255956933" sldId="264"/>
        </pc:sldMkLst>
        <pc:spChg chg="mod">
          <ac:chgData name="Phuong Nguyen" userId="660cc6eff47b7cf5" providerId="LiveId" clId="{A8CA3A62-5D08-4791-BEB4-993A967602C9}" dt="2022-06-08T14:58:36.981" v="2095" actId="20577"/>
          <ac:spMkLst>
            <pc:docMk/>
            <pc:sldMk cId="2255956933" sldId="264"/>
            <ac:spMk id="2" creationId="{0301BDF3-6099-4AC1-8A35-482EB13A44F8}"/>
          </ac:spMkLst>
        </pc:spChg>
        <pc:spChg chg="mod">
          <ac:chgData name="Phuong Nguyen" userId="660cc6eff47b7cf5" providerId="LiveId" clId="{A8CA3A62-5D08-4791-BEB4-993A967602C9}" dt="2022-06-08T15:07:16.894" v="2415" actId="20577"/>
          <ac:spMkLst>
            <pc:docMk/>
            <pc:sldMk cId="2255956933" sldId="264"/>
            <ac:spMk id="14" creationId="{A79304C5-30A7-45FC-9A09-6BAFEC06BA55}"/>
          </ac:spMkLst>
        </pc:spChg>
      </pc:sldChg>
      <pc:sldChg chg="new del">
        <pc:chgData name="Phuong Nguyen" userId="660cc6eff47b7cf5" providerId="LiveId" clId="{A8CA3A62-5D08-4791-BEB4-993A967602C9}" dt="2022-06-08T14:51:08.984" v="1669" actId="2696"/>
        <pc:sldMkLst>
          <pc:docMk/>
          <pc:sldMk cId="2291434640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C60B-8F89-405C-8786-E358D383D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C1CCE-9958-4C0C-80CC-DCCEB766C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195B9-948A-4A27-9F2A-C0E55EE77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90E0-09E7-4825-A31E-9F0C6A503268}" type="datetimeFigureOut">
              <a:rPr lang="en-AU" smtClean="0"/>
              <a:t>8/06/2022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A3473-58DE-45FA-85F8-9B709316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7BABC-CD7B-46B0-871E-E009B308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3C8F-1967-47E3-8740-DCC887395C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517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7BCB-21CC-4CB2-B84B-4CB9CFC2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5270A-BA57-40CA-BB1A-AFD1861CD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601D3-ECCB-4B2B-93B7-428A1421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90E0-09E7-4825-A31E-9F0C6A503268}" type="datetimeFigureOut">
              <a:rPr lang="en-AU" smtClean="0"/>
              <a:t>8/06/2022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799AB-66AB-46E5-8415-BB3A8A3A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3E680-27CB-4411-BAAA-2837B36B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3C8F-1967-47E3-8740-DCC887395C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178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FD230-48FC-4F2D-ACC7-6DD89E3E1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E28F5-1B4A-460D-AFA9-C0874F66A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1099A-50C1-43BC-95D3-5BC477F2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90E0-09E7-4825-A31E-9F0C6A503268}" type="datetimeFigureOut">
              <a:rPr lang="en-AU" smtClean="0"/>
              <a:t>8/06/2022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E994A-F3DD-4B98-96D2-90DE77C1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DE16F-8BFE-43E7-9968-17B53B16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3C8F-1967-47E3-8740-DCC887395C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546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EE1D-C101-4C13-855B-1C9A364D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5A2D9-B957-4868-A926-E160B299F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FEB2C-2497-4720-8C85-AB1A7181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90E0-09E7-4825-A31E-9F0C6A503268}" type="datetimeFigureOut">
              <a:rPr lang="en-AU" smtClean="0"/>
              <a:t>8/06/2022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64943-68FF-4156-9B94-DB732543D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42DA0-F996-40CF-9BE3-A1CBA904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3C8F-1967-47E3-8740-DCC887395C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11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88A3F-EB0B-4919-B565-C61821716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64574-30AB-4AEB-97C5-853520717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0E2D4-E909-430E-9758-3AAD8BBE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90E0-09E7-4825-A31E-9F0C6A503268}" type="datetimeFigureOut">
              <a:rPr lang="en-AU" smtClean="0"/>
              <a:t>8/06/2022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72F94-C6AC-4E5B-9481-B8070E49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295BC-7A29-476E-A9D2-745F82B6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3C8F-1967-47E3-8740-DCC887395C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603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CA29-F08F-4E3C-9D03-B2FA4957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BB500-11A4-447B-B2B1-74F94D7FE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19600-6360-48C4-874B-10D6CC413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420AE-5BA6-4C28-99A1-556C3F14C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90E0-09E7-4825-A31E-9F0C6A503268}" type="datetimeFigureOut">
              <a:rPr lang="en-AU" smtClean="0"/>
              <a:t>8/06/2022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B8CD5-52F6-4FE2-A6BA-5B10CF55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2C3D0-FB4C-48E6-BDDF-AAA8308B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3C8F-1967-47E3-8740-DCC887395C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585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78A8-68A3-41BB-B3DB-3DDB5DFF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A5DD6-FDAB-4EA1-822C-B6E21986B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925BD-0D7B-4A4E-9570-98A8F61EA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95DB8E-0EE2-417B-9616-A75C554D9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0091D-21E5-4FF4-A063-91E541DDB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DE348-A481-43A3-93B3-D4E35F58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90E0-09E7-4825-A31E-9F0C6A503268}" type="datetimeFigureOut">
              <a:rPr lang="en-AU" smtClean="0"/>
              <a:t>8/06/2022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6B7C8-7C30-47A8-803E-5230238C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66B17-8ABA-4972-AF8C-F464465B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3C8F-1967-47E3-8740-DCC887395C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27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EB79-EE4C-4DD7-8267-F352811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7C73F-5B70-4DBD-93EB-545CE0D6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90E0-09E7-4825-A31E-9F0C6A503268}" type="datetimeFigureOut">
              <a:rPr lang="en-AU" smtClean="0"/>
              <a:t>8/06/2022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CE8D3-0667-43E0-ACB1-B1731F9AA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56183-B1BD-493A-881F-D79C6ABC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3C8F-1967-47E3-8740-DCC887395C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362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A62FB8-FB63-4FD5-ACEA-17314464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90E0-09E7-4825-A31E-9F0C6A503268}" type="datetimeFigureOut">
              <a:rPr lang="en-AU" smtClean="0"/>
              <a:t>8/06/2022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EB493-53AB-4D1A-A723-25943CCB8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BF0AC-1ADC-49EE-9D79-75F23F5D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3C8F-1967-47E3-8740-DCC887395C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590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1032-22B1-4DED-A345-EBA586512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C52B7-49E9-4BA1-8AC5-DB02555E5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B55B0-0A67-4978-BD03-ED58F6245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197C2-3A52-4527-8F97-537301EA9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90E0-09E7-4825-A31E-9F0C6A503268}" type="datetimeFigureOut">
              <a:rPr lang="en-AU" smtClean="0"/>
              <a:t>8/06/2022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F85B1-28F0-4277-A14B-312E2DD51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0A082-161B-44B1-AB59-AC5B2733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3C8F-1967-47E3-8740-DCC887395C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217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CF09-A1F2-414C-A73D-C5345A1AA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F6FFC-9736-4A9C-B82F-25D78F5E9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18F56-B7DC-4CC9-ADFE-824D80901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D76B4-4316-4327-9058-ACDF9AFC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90E0-09E7-4825-A31E-9F0C6A503268}" type="datetimeFigureOut">
              <a:rPr lang="en-AU" smtClean="0"/>
              <a:t>8/06/2022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A11BE-49DD-411C-B1A6-D4EE6264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A0319-1DA9-4F97-B0C9-97CF2DAB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3C8F-1967-47E3-8740-DCC887395C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059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28557-A1E8-48E4-BCC0-FCD109D4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93609-8DDE-4232-BF16-BDDA9F988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551D2-C6F6-4DC5-8C05-F40CCC701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990E0-09E7-4825-A31E-9F0C6A503268}" type="datetimeFigureOut">
              <a:rPr lang="en-AU" smtClean="0"/>
              <a:t>8/06/2022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29054-F334-4D7C-97B4-CBA2604B4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570C-2A10-4177-9175-B10AD2B29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13C8F-1967-47E3-8740-DCC887395C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58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BEBB6F3-B696-4896-8D4A-AFF6D4290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873" y="324902"/>
            <a:ext cx="9115167" cy="29163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01BDF3-6099-4AC1-8A35-482EB13A4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6799" y="324902"/>
            <a:ext cx="7728373" cy="992016"/>
          </a:xfrm>
        </p:spPr>
        <p:txBody>
          <a:bodyPr/>
          <a:lstStyle/>
          <a:p>
            <a:r>
              <a:rPr lang="en-AU" dirty="0">
                <a:latin typeface="Aharoni" panose="02010803020104030203" pitchFamily="2" charset="-79"/>
                <a:cs typeface="Aharoni" panose="02010803020104030203" pitchFamily="2" charset="-79"/>
              </a:rPr>
              <a:t>Overview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CE0C0B-FBCE-43C8-891B-0A7CB296BCEF}"/>
              </a:ext>
            </a:extLst>
          </p:cNvPr>
          <p:cNvSpPr/>
          <p:nvPr/>
        </p:nvSpPr>
        <p:spPr>
          <a:xfrm>
            <a:off x="179462" y="324902"/>
            <a:ext cx="1820411" cy="6065241"/>
          </a:xfrm>
          <a:prstGeom prst="roundRect">
            <a:avLst/>
          </a:prstGeom>
          <a:solidFill>
            <a:srgbClr val="0024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A98967D-83BE-40E5-BCB7-73D1C327C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2" y="2628331"/>
            <a:ext cx="1820411" cy="9737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39D1B5-B87F-447F-BD81-E7D7A92D36F3}"/>
              </a:ext>
            </a:extLst>
          </p:cNvPr>
          <p:cNvSpPr txBox="1"/>
          <p:nvPr/>
        </p:nvSpPr>
        <p:spPr>
          <a:xfrm>
            <a:off x="2228426" y="1388533"/>
            <a:ext cx="3088641" cy="369332"/>
          </a:xfrm>
          <a:prstGeom prst="rect">
            <a:avLst/>
          </a:prstGeom>
          <a:noFill/>
          <a:ln>
            <a:solidFill>
              <a:srgbClr val="0024D4"/>
            </a:solidFill>
          </a:ln>
        </p:spPr>
        <p:txBody>
          <a:bodyPr wrap="square" rtlCol="0">
            <a:spAutoFit/>
          </a:bodyPr>
          <a:lstStyle/>
          <a:p>
            <a:r>
              <a:rPr lang="en-AU" b="1" dirty="0"/>
              <a:t>Transactions up to Sep’18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F3A0D9B-1FFB-47CC-BE25-A745EE442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734" y="3418611"/>
            <a:ext cx="4559198" cy="28060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D802F8A-3F9E-4869-9A78-D68EF24A1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870" y="3208629"/>
            <a:ext cx="5716032" cy="31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1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B18F97-FAE5-4E19-9179-6B6E25CC34C4}"/>
              </a:ext>
            </a:extLst>
          </p:cNvPr>
          <p:cNvSpPr/>
          <p:nvPr/>
        </p:nvSpPr>
        <p:spPr>
          <a:xfrm>
            <a:off x="2052319" y="1566454"/>
            <a:ext cx="8615680" cy="219456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1BDF3-6099-4AC1-8A35-482EB13A4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6799" y="324902"/>
            <a:ext cx="7728373" cy="992016"/>
          </a:xfrm>
        </p:spPr>
        <p:txBody>
          <a:bodyPr>
            <a:normAutofit fontScale="90000"/>
          </a:bodyPr>
          <a:lstStyle/>
          <a:p>
            <a:pPr algn="l"/>
            <a:r>
              <a:rPr lang="en-AU" dirty="0">
                <a:latin typeface="Aharoni" panose="02010803020104030203" pitchFamily="2" charset="-79"/>
                <a:cs typeface="Aharoni" panose="02010803020104030203" pitchFamily="2" charset="-79"/>
              </a:rPr>
              <a:t>Seller &amp; Buyer Profile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CE0C0B-FBCE-43C8-891B-0A7CB296BCEF}"/>
              </a:ext>
            </a:extLst>
          </p:cNvPr>
          <p:cNvSpPr/>
          <p:nvPr/>
        </p:nvSpPr>
        <p:spPr>
          <a:xfrm>
            <a:off x="179462" y="324902"/>
            <a:ext cx="1820411" cy="6065241"/>
          </a:xfrm>
          <a:prstGeom prst="roundRect">
            <a:avLst/>
          </a:prstGeom>
          <a:solidFill>
            <a:srgbClr val="0024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A98967D-83BE-40E5-BCB7-73D1C327C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2" y="2628331"/>
            <a:ext cx="1820411" cy="9737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39D1B5-B87F-447F-BD81-E7D7A92D36F3}"/>
              </a:ext>
            </a:extLst>
          </p:cNvPr>
          <p:cNvSpPr txBox="1"/>
          <p:nvPr/>
        </p:nvSpPr>
        <p:spPr>
          <a:xfrm>
            <a:off x="4362026" y="1669758"/>
            <a:ext cx="7829974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numCol="2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sz="1600" b="1" dirty="0"/>
              <a:t>&gt;90% of sellers come from top 5 states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/>
              <a:t>Sao Paolo (60%)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/>
              <a:t>Parana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AU" sz="1600" b="1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AU" sz="1600" b="1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AU" sz="1600" b="1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AU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/>
              <a:t>Santa Catarina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/>
              <a:t>Minas </a:t>
            </a:r>
            <a:r>
              <a:rPr lang="en-AU" sz="1600" b="1" dirty="0" err="1"/>
              <a:t>Geras</a:t>
            </a:r>
            <a:endParaRPr lang="en-AU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/>
              <a:t>Rio de Janeiro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29F3E4-22EA-400B-BB67-CC58667239A1}"/>
              </a:ext>
            </a:extLst>
          </p:cNvPr>
          <p:cNvSpPr txBox="1"/>
          <p:nvPr/>
        </p:nvSpPr>
        <p:spPr>
          <a:xfrm>
            <a:off x="4362026" y="2771042"/>
            <a:ext cx="7829974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numCol="1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sz="1600" b="1" dirty="0"/>
              <a:t>The same group also accounts for 92% of total transaction value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AU" sz="16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sz="1600" b="1" dirty="0"/>
              <a:t>No top earner individually accounts for more than 2% of total sales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69795F-19E7-4558-AF15-7A7AEA834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280" y="1632132"/>
            <a:ext cx="2349621" cy="124466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DB5EF9F-6B12-4B1D-83C9-1909613AD9CD}"/>
              </a:ext>
            </a:extLst>
          </p:cNvPr>
          <p:cNvSpPr/>
          <p:nvPr/>
        </p:nvSpPr>
        <p:spPr>
          <a:xfrm>
            <a:off x="2052319" y="4095403"/>
            <a:ext cx="8615680" cy="219456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C23B35-19AA-4FE4-AF3E-AF383DBFD356}"/>
              </a:ext>
            </a:extLst>
          </p:cNvPr>
          <p:cNvSpPr txBox="1"/>
          <p:nvPr/>
        </p:nvSpPr>
        <p:spPr>
          <a:xfrm>
            <a:off x="4497493" y="4566418"/>
            <a:ext cx="60011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sz="1600" b="1" dirty="0"/>
              <a:t>Top 5 states are home to 77% of buyers and account for 74% of purchase value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AU" sz="1600" b="1" dirty="0"/>
          </a:p>
          <a:p>
            <a:endParaRPr lang="en-AU" sz="16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AU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84D0652-CDC5-4DB4-A749-A99921ACF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280" y="4173287"/>
            <a:ext cx="2482978" cy="13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6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B18F97-FAE5-4E19-9179-6B6E25CC34C4}"/>
              </a:ext>
            </a:extLst>
          </p:cNvPr>
          <p:cNvSpPr/>
          <p:nvPr/>
        </p:nvSpPr>
        <p:spPr>
          <a:xfrm>
            <a:off x="2262293" y="1842347"/>
            <a:ext cx="7918027" cy="44839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1BDF3-6099-4AC1-8A35-482EB13A4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4239" y="324902"/>
            <a:ext cx="7728373" cy="1470031"/>
          </a:xfrm>
        </p:spPr>
        <p:txBody>
          <a:bodyPr>
            <a:noAutofit/>
          </a:bodyPr>
          <a:lstStyle/>
          <a:p>
            <a:pPr algn="l"/>
            <a:r>
              <a:rPr lang="en-AU" sz="4400" dirty="0">
                <a:latin typeface="Aharoni" panose="02010803020104030203" pitchFamily="2" charset="-79"/>
                <a:cs typeface="Aharoni" panose="02010803020104030203" pitchFamily="2" charset="-79"/>
              </a:rPr>
              <a:t>Deep dive</a:t>
            </a:r>
            <a:br>
              <a:rPr lang="en-AU" sz="4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AU" sz="4400" dirty="0">
                <a:highlight>
                  <a:srgbClr val="FFFF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Top </a:t>
            </a:r>
            <a:r>
              <a:rPr lang="en-AU" sz="4000" dirty="0">
                <a:highlight>
                  <a:srgbClr val="FFFF00"/>
                </a:highlight>
                <a:latin typeface="Amasis MT Pro Black" panose="02040A04050005020304" pitchFamily="18" charset="0"/>
                <a:cs typeface="Aharoni" panose="02010803020104030203" pitchFamily="2" charset="-79"/>
              </a:rPr>
              <a:t>20</a:t>
            </a:r>
            <a:r>
              <a:rPr lang="en-AU" sz="4400" dirty="0">
                <a:highlight>
                  <a:srgbClr val="FFFF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 categories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CE0C0B-FBCE-43C8-891B-0A7CB296BCEF}"/>
              </a:ext>
            </a:extLst>
          </p:cNvPr>
          <p:cNvSpPr/>
          <p:nvPr/>
        </p:nvSpPr>
        <p:spPr>
          <a:xfrm>
            <a:off x="179462" y="324902"/>
            <a:ext cx="1820411" cy="6065241"/>
          </a:xfrm>
          <a:prstGeom prst="roundRect">
            <a:avLst/>
          </a:prstGeom>
          <a:solidFill>
            <a:srgbClr val="0024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A98967D-83BE-40E5-BCB7-73D1C327C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2" y="2628331"/>
            <a:ext cx="1820411" cy="9737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7B66DD-6BFA-45C8-BD3E-ED1B116EE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183" y="2980665"/>
            <a:ext cx="4600910" cy="32872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29F3E4-22EA-400B-BB67-CC58667239A1}"/>
              </a:ext>
            </a:extLst>
          </p:cNvPr>
          <p:cNvSpPr txBox="1"/>
          <p:nvPr/>
        </p:nvSpPr>
        <p:spPr>
          <a:xfrm>
            <a:off x="2350346" y="2043874"/>
            <a:ext cx="7579361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/>
              <a:t>Top 20 categories make up &gt;85% of orders and transactions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/>
              <a:t>The list remains almost the same in 2017 &amp; 2018, </a:t>
            </a:r>
            <a:r>
              <a:rPr lang="en-GB" sz="1600" b="1" dirty="0"/>
              <a:t>with only the exception of </a:t>
            </a:r>
          </a:p>
          <a:p>
            <a:r>
              <a:rPr lang="en-GB" sz="1600" b="1" dirty="0" err="1"/>
              <a:t>construction_tools</a:t>
            </a:r>
            <a:r>
              <a:rPr lang="en-GB" sz="1600" b="1" dirty="0"/>
              <a:t> making the list in 2018 &amp; consoles game dropping out</a:t>
            </a:r>
            <a:endParaRPr lang="en-AU" sz="16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AU" sz="16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AU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F07B1A-2B22-4255-B9DF-181182718C3E}"/>
              </a:ext>
            </a:extLst>
          </p:cNvPr>
          <p:cNvSpPr txBox="1"/>
          <p:nvPr/>
        </p:nvSpPr>
        <p:spPr>
          <a:xfrm>
            <a:off x="2756745" y="5893303"/>
            <a:ext cx="4524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*category rank and percentage as at 2018</a:t>
            </a:r>
          </a:p>
        </p:txBody>
      </p:sp>
    </p:spTree>
    <p:extLst>
      <p:ext uri="{BB962C8B-B14F-4D97-AF65-F5344CB8AC3E}">
        <p14:creationId xmlns:p14="http://schemas.microsoft.com/office/powerpoint/2010/main" val="190331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B18F97-FAE5-4E19-9179-6B6E25CC34C4}"/>
              </a:ext>
            </a:extLst>
          </p:cNvPr>
          <p:cNvSpPr/>
          <p:nvPr/>
        </p:nvSpPr>
        <p:spPr>
          <a:xfrm>
            <a:off x="2262293" y="1953259"/>
            <a:ext cx="7918027" cy="437303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1BDF3-6099-4AC1-8A35-482EB13A4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4239" y="324902"/>
            <a:ext cx="7728373" cy="1470031"/>
          </a:xfrm>
        </p:spPr>
        <p:txBody>
          <a:bodyPr>
            <a:noAutofit/>
          </a:bodyPr>
          <a:lstStyle/>
          <a:p>
            <a:pPr algn="l"/>
            <a:r>
              <a:rPr lang="en-AU" sz="4400" dirty="0">
                <a:latin typeface="Aharoni" panose="02010803020104030203" pitchFamily="2" charset="-79"/>
                <a:cs typeface="Aharoni" panose="02010803020104030203" pitchFamily="2" charset="-79"/>
              </a:rPr>
              <a:t>Deep dive</a:t>
            </a:r>
            <a:br>
              <a:rPr lang="en-AU" sz="4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AU" sz="4400" dirty="0">
                <a:highlight>
                  <a:srgbClr val="FFFF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Top </a:t>
            </a:r>
            <a:r>
              <a:rPr lang="en-AU" sz="4000" dirty="0">
                <a:highlight>
                  <a:srgbClr val="FFFF00"/>
                </a:highlight>
                <a:latin typeface="Amasis MT Pro Black" panose="02040A04050005020304" pitchFamily="18" charset="0"/>
                <a:cs typeface="Aharoni" panose="02010803020104030203" pitchFamily="2" charset="-79"/>
              </a:rPr>
              <a:t>20</a:t>
            </a:r>
            <a:r>
              <a:rPr lang="en-AU" sz="4400" dirty="0">
                <a:highlight>
                  <a:srgbClr val="FFFF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 categories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CE0C0B-FBCE-43C8-891B-0A7CB296BCEF}"/>
              </a:ext>
            </a:extLst>
          </p:cNvPr>
          <p:cNvSpPr/>
          <p:nvPr/>
        </p:nvSpPr>
        <p:spPr>
          <a:xfrm>
            <a:off x="179462" y="324902"/>
            <a:ext cx="1820411" cy="6065241"/>
          </a:xfrm>
          <a:prstGeom prst="roundRect">
            <a:avLst/>
          </a:prstGeom>
          <a:solidFill>
            <a:srgbClr val="0024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A98967D-83BE-40E5-BCB7-73D1C327C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2" y="2628331"/>
            <a:ext cx="1820411" cy="9737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29F3E4-22EA-400B-BB67-CC58667239A1}"/>
              </a:ext>
            </a:extLst>
          </p:cNvPr>
          <p:cNvSpPr txBox="1"/>
          <p:nvPr/>
        </p:nvSpPr>
        <p:spPr>
          <a:xfrm>
            <a:off x="2350346" y="2043874"/>
            <a:ext cx="7579361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AU" sz="1600" b="1" dirty="0"/>
              <a:t>Out of top 20 categories</a:t>
            </a:r>
          </a:p>
          <a:p>
            <a:endParaRPr lang="en-AU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/>
              <a:t>Electronics display the fastest YoY growth* (      </a:t>
            </a:r>
            <a:r>
              <a:rPr lang="en-AU" sz="1600" b="1" dirty="0">
                <a:solidFill>
                  <a:srgbClr val="00B050"/>
                </a:solidFill>
              </a:rPr>
              <a:t>52%</a:t>
            </a:r>
            <a:r>
              <a:rPr lang="en-AU" sz="16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/>
              <a:t>On the other spectrum, toys has the steepest decline (     </a:t>
            </a:r>
            <a:r>
              <a:rPr lang="en-AU" sz="1600" b="1" dirty="0">
                <a:solidFill>
                  <a:srgbClr val="FF0000"/>
                </a:solidFill>
              </a:rPr>
              <a:t>54%</a:t>
            </a:r>
            <a:r>
              <a:rPr lang="en-AU" sz="1600" b="1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B9692E-769E-4BC6-A045-9DA558F6BD91}"/>
              </a:ext>
            </a:extLst>
          </p:cNvPr>
          <p:cNvSpPr txBox="1"/>
          <p:nvPr/>
        </p:nvSpPr>
        <p:spPr>
          <a:xfrm>
            <a:off x="6651413" y="5682827"/>
            <a:ext cx="3610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*growth is defined as the change in category weight over 2 years period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9AF0585-588E-4602-8BCF-58555749824B}"/>
              </a:ext>
            </a:extLst>
          </p:cNvPr>
          <p:cNvSpPr/>
          <p:nvPr/>
        </p:nvSpPr>
        <p:spPr>
          <a:xfrm>
            <a:off x="6441440" y="2580641"/>
            <a:ext cx="216746" cy="223520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24B9814-1DF4-401B-AC4C-802622D92528}"/>
              </a:ext>
            </a:extLst>
          </p:cNvPr>
          <p:cNvSpPr/>
          <p:nvPr/>
        </p:nvSpPr>
        <p:spPr>
          <a:xfrm rot="10800000">
            <a:off x="7291488" y="3085254"/>
            <a:ext cx="216746" cy="2235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1FF51-7774-45CA-B449-FFF0CF92E79A}"/>
              </a:ext>
            </a:extLst>
          </p:cNvPr>
          <p:cNvSpPr txBox="1"/>
          <p:nvPr/>
        </p:nvSpPr>
        <p:spPr>
          <a:xfrm>
            <a:off x="2418080" y="3732107"/>
            <a:ext cx="585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AC8CC-745C-47D5-814D-C0E1FD614AB3}"/>
              </a:ext>
            </a:extLst>
          </p:cNvPr>
          <p:cNvSpPr txBox="1"/>
          <p:nvPr/>
        </p:nvSpPr>
        <p:spPr>
          <a:xfrm>
            <a:off x="2350346" y="3613534"/>
            <a:ext cx="71526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/>
              <a:t>Categories concentration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i="1" dirty="0"/>
              <a:t>Office furniture </a:t>
            </a:r>
            <a:r>
              <a:rPr lang="en-AU" sz="1600" b="1" dirty="0"/>
              <a:t>revenue is highly concentrated on few sellers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i="1" dirty="0"/>
              <a:t>Health beauty </a:t>
            </a:r>
            <a:r>
              <a:rPr lang="en-AU" sz="1600" b="1" dirty="0"/>
              <a:t>revenue is scattered across all sellers </a:t>
            </a:r>
            <a:endParaRPr lang="en-AU" sz="1600" b="1" i="1" dirty="0"/>
          </a:p>
          <a:p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37654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B18F97-FAE5-4E19-9179-6B6E25CC34C4}"/>
              </a:ext>
            </a:extLst>
          </p:cNvPr>
          <p:cNvSpPr/>
          <p:nvPr/>
        </p:nvSpPr>
        <p:spPr>
          <a:xfrm>
            <a:off x="6266394" y="1786560"/>
            <a:ext cx="4083260" cy="33408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1BDF3-6099-4AC1-8A35-482EB13A4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4239" y="324902"/>
            <a:ext cx="7728373" cy="1470031"/>
          </a:xfrm>
        </p:spPr>
        <p:txBody>
          <a:bodyPr>
            <a:noAutofit/>
          </a:bodyPr>
          <a:lstStyle/>
          <a:p>
            <a:pPr algn="l"/>
            <a:r>
              <a:rPr lang="en-AU" sz="4400" dirty="0">
                <a:latin typeface="Aharoni" panose="02010803020104030203" pitchFamily="2" charset="-79"/>
                <a:cs typeface="Aharoni" panose="02010803020104030203" pitchFamily="2" charset="-79"/>
              </a:rPr>
              <a:t>Deep dive</a:t>
            </a:r>
            <a:br>
              <a:rPr lang="en-AU" sz="4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AU" sz="4400" dirty="0">
                <a:highlight>
                  <a:srgbClr val="FFFF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Delivery Timeframe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CE0C0B-FBCE-43C8-891B-0A7CB296BCEF}"/>
              </a:ext>
            </a:extLst>
          </p:cNvPr>
          <p:cNvSpPr/>
          <p:nvPr/>
        </p:nvSpPr>
        <p:spPr>
          <a:xfrm>
            <a:off x="179462" y="324902"/>
            <a:ext cx="1820411" cy="6065241"/>
          </a:xfrm>
          <a:prstGeom prst="roundRect">
            <a:avLst/>
          </a:prstGeom>
          <a:solidFill>
            <a:srgbClr val="0024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A98967D-83BE-40E5-BCB7-73D1C327C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2" y="2628331"/>
            <a:ext cx="1820411" cy="9737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C1FF51-7774-45CA-B449-FFF0CF92E79A}"/>
              </a:ext>
            </a:extLst>
          </p:cNvPr>
          <p:cNvSpPr txBox="1"/>
          <p:nvPr/>
        </p:nvSpPr>
        <p:spPr>
          <a:xfrm>
            <a:off x="2418080" y="3732107"/>
            <a:ext cx="585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D28F2F-43EC-447D-B224-C48562CD8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350" y="1713653"/>
            <a:ext cx="4083260" cy="35688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9304C5-30A7-45FC-9A09-6BAFEC06BA55}"/>
              </a:ext>
            </a:extLst>
          </p:cNvPr>
          <p:cNvSpPr txBox="1"/>
          <p:nvPr/>
        </p:nvSpPr>
        <p:spPr>
          <a:xfrm>
            <a:off x="6326293" y="1896723"/>
            <a:ext cx="37862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Out of the orders that have been delivered, </a:t>
            </a:r>
            <a:r>
              <a:rPr lang="en-AU" b="1" dirty="0">
                <a:solidFill>
                  <a:srgbClr val="0070C0"/>
                </a:solidFill>
              </a:rPr>
              <a:t>90.6% </a:t>
            </a:r>
            <a:r>
              <a:rPr lang="en-AU" b="1" dirty="0"/>
              <a:t>was on time and </a:t>
            </a:r>
            <a:r>
              <a:rPr lang="en-AU" b="1" dirty="0">
                <a:solidFill>
                  <a:srgbClr val="C00000"/>
                </a:solidFill>
              </a:rPr>
              <a:t>9.4% </a:t>
            </a:r>
            <a:r>
              <a:rPr lang="en-AU" b="1" dirty="0"/>
              <a:t>was 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Out of the top 20 categories, </a:t>
            </a:r>
            <a:r>
              <a:rPr lang="en-AU" b="1" i="1" dirty="0"/>
              <a:t>Electronics </a:t>
            </a:r>
            <a:r>
              <a:rPr lang="en-AU" b="1" dirty="0"/>
              <a:t>has highest percentage of being late (11.0%), </a:t>
            </a:r>
            <a:r>
              <a:rPr lang="en-AU" b="1" i="1" dirty="0"/>
              <a:t>Fashion bags accessories </a:t>
            </a:r>
            <a:r>
              <a:rPr lang="en-AU" b="1" dirty="0"/>
              <a:t>have the lowest (7.4%)</a:t>
            </a:r>
          </a:p>
        </p:txBody>
      </p:sp>
    </p:spTree>
    <p:extLst>
      <p:ext uri="{BB962C8B-B14F-4D97-AF65-F5344CB8AC3E}">
        <p14:creationId xmlns:p14="http://schemas.microsoft.com/office/powerpoint/2010/main" val="298871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B18F97-FAE5-4E19-9179-6B6E25CC34C4}"/>
              </a:ext>
            </a:extLst>
          </p:cNvPr>
          <p:cNvSpPr/>
          <p:nvPr/>
        </p:nvSpPr>
        <p:spPr>
          <a:xfrm>
            <a:off x="6266394" y="1786560"/>
            <a:ext cx="4083260" cy="348200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1BDF3-6099-4AC1-8A35-482EB13A4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4239" y="324902"/>
            <a:ext cx="7728373" cy="1470031"/>
          </a:xfrm>
        </p:spPr>
        <p:txBody>
          <a:bodyPr>
            <a:noAutofit/>
          </a:bodyPr>
          <a:lstStyle/>
          <a:p>
            <a:pPr algn="l"/>
            <a:r>
              <a:rPr lang="en-AU" sz="4400" dirty="0">
                <a:latin typeface="Aharoni" panose="02010803020104030203" pitchFamily="2" charset="-79"/>
                <a:cs typeface="Aharoni" panose="02010803020104030203" pitchFamily="2" charset="-79"/>
              </a:rPr>
              <a:t>Deep dive</a:t>
            </a:r>
            <a:br>
              <a:rPr lang="en-AU" sz="4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AU" sz="4400" dirty="0">
                <a:highlight>
                  <a:srgbClr val="FFFF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Delivery Timeframe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CE0C0B-FBCE-43C8-891B-0A7CB296BCEF}"/>
              </a:ext>
            </a:extLst>
          </p:cNvPr>
          <p:cNvSpPr/>
          <p:nvPr/>
        </p:nvSpPr>
        <p:spPr>
          <a:xfrm>
            <a:off x="179462" y="324902"/>
            <a:ext cx="1820411" cy="6065241"/>
          </a:xfrm>
          <a:prstGeom prst="roundRect">
            <a:avLst/>
          </a:prstGeom>
          <a:solidFill>
            <a:srgbClr val="0024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A98967D-83BE-40E5-BCB7-73D1C327C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2" y="2628331"/>
            <a:ext cx="1820411" cy="9737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C1FF51-7774-45CA-B449-FFF0CF92E79A}"/>
              </a:ext>
            </a:extLst>
          </p:cNvPr>
          <p:cNvSpPr txBox="1"/>
          <p:nvPr/>
        </p:nvSpPr>
        <p:spPr>
          <a:xfrm>
            <a:off x="2418080" y="3732107"/>
            <a:ext cx="585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9304C5-30A7-45FC-9A09-6BAFEC06BA55}"/>
              </a:ext>
            </a:extLst>
          </p:cNvPr>
          <p:cNvSpPr txBox="1"/>
          <p:nvPr/>
        </p:nvSpPr>
        <p:spPr>
          <a:xfrm>
            <a:off x="6326293" y="1896723"/>
            <a:ext cx="37862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C00000"/>
                </a:solidFill>
              </a:rPr>
              <a:t>Late orders </a:t>
            </a:r>
            <a:r>
              <a:rPr lang="en-AU" b="1" dirty="0"/>
              <a:t>take an average of 6 days to get to the carrier, while </a:t>
            </a:r>
            <a:r>
              <a:rPr lang="en-AU" b="1" dirty="0">
                <a:solidFill>
                  <a:srgbClr val="0070C0"/>
                </a:solidFill>
              </a:rPr>
              <a:t>on-time orders</a:t>
            </a:r>
            <a:r>
              <a:rPr lang="en-AU" b="1" dirty="0"/>
              <a:t> only take 3 days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There has been a spike in average time to carrier approaching year end in 2017; however, it has been gradually reducing since then, with the exception of July 2018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AEF9C6-D2B5-4D8C-AD2E-A603E8718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155" y="1786560"/>
            <a:ext cx="4007056" cy="337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4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B18F97-FAE5-4E19-9179-6B6E25CC34C4}"/>
              </a:ext>
            </a:extLst>
          </p:cNvPr>
          <p:cNvSpPr/>
          <p:nvPr/>
        </p:nvSpPr>
        <p:spPr>
          <a:xfrm>
            <a:off x="2300606" y="1908480"/>
            <a:ext cx="7602005" cy="348200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1BDF3-6099-4AC1-8A35-482EB13A4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4239" y="324902"/>
            <a:ext cx="7728373" cy="1470031"/>
          </a:xfrm>
        </p:spPr>
        <p:txBody>
          <a:bodyPr>
            <a:noAutofit/>
          </a:bodyPr>
          <a:lstStyle/>
          <a:p>
            <a:pPr algn="l"/>
            <a:r>
              <a:rPr lang="en-AU" sz="4400" dirty="0">
                <a:latin typeface="Aharoni" panose="02010803020104030203" pitchFamily="2" charset="-79"/>
                <a:cs typeface="Aharoni" panose="02010803020104030203" pitchFamily="2" charset="-79"/>
              </a:rPr>
              <a:t>Deep dive</a:t>
            </a:r>
            <a:br>
              <a:rPr lang="en-AU" sz="4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AU" sz="4400" dirty="0">
                <a:highlight>
                  <a:srgbClr val="FFFF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Photo Attachment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CE0C0B-FBCE-43C8-891B-0A7CB296BCEF}"/>
              </a:ext>
            </a:extLst>
          </p:cNvPr>
          <p:cNvSpPr/>
          <p:nvPr/>
        </p:nvSpPr>
        <p:spPr>
          <a:xfrm>
            <a:off x="179462" y="324902"/>
            <a:ext cx="1820411" cy="6065241"/>
          </a:xfrm>
          <a:prstGeom prst="roundRect">
            <a:avLst/>
          </a:prstGeom>
          <a:solidFill>
            <a:srgbClr val="0024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A98967D-83BE-40E5-BCB7-73D1C327C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2" y="2628331"/>
            <a:ext cx="1820411" cy="9737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C1FF51-7774-45CA-B449-FFF0CF92E79A}"/>
              </a:ext>
            </a:extLst>
          </p:cNvPr>
          <p:cNvSpPr txBox="1"/>
          <p:nvPr/>
        </p:nvSpPr>
        <p:spPr>
          <a:xfrm>
            <a:off x="2418080" y="3732107"/>
            <a:ext cx="585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9304C5-30A7-45FC-9A09-6BAFEC06BA55}"/>
              </a:ext>
            </a:extLst>
          </p:cNvPr>
          <p:cNvSpPr txBox="1"/>
          <p:nvPr/>
        </p:nvSpPr>
        <p:spPr>
          <a:xfrm>
            <a:off x="2449089" y="2064860"/>
            <a:ext cx="720968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Within the top 20 categories, 48% of products have more than one photos listing and 52% of products have only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i="1" dirty="0"/>
              <a:t>Health Beauty </a:t>
            </a:r>
            <a:r>
              <a:rPr lang="en-AU" b="1" dirty="0"/>
              <a:t>&amp; </a:t>
            </a:r>
            <a:r>
              <a:rPr lang="en-AU" b="1" i="1" dirty="0"/>
              <a:t>Bed Bath Table </a:t>
            </a:r>
            <a:r>
              <a:rPr lang="en-AU" b="1" dirty="0"/>
              <a:t>are two categories that stand out: products with more than one photo have  more than </a:t>
            </a:r>
            <a:r>
              <a:rPr lang="en-AU" sz="2000" b="1" dirty="0">
                <a:solidFill>
                  <a:schemeClr val="accent2">
                    <a:lumMod val="75000"/>
                  </a:schemeClr>
                </a:solidFill>
              </a:rPr>
              <a:t>4x</a:t>
            </a:r>
            <a:r>
              <a:rPr lang="en-AU" b="1" dirty="0"/>
              <a:t> chance of getting sold compared to those with only one photo.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i="1" dirty="0"/>
          </a:p>
        </p:txBody>
      </p:sp>
    </p:spTree>
    <p:extLst>
      <p:ext uri="{BB962C8B-B14F-4D97-AF65-F5344CB8AC3E}">
        <p14:creationId xmlns:p14="http://schemas.microsoft.com/office/powerpoint/2010/main" val="4010205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B18F97-FAE5-4E19-9179-6B6E25CC34C4}"/>
              </a:ext>
            </a:extLst>
          </p:cNvPr>
          <p:cNvSpPr/>
          <p:nvPr/>
        </p:nvSpPr>
        <p:spPr>
          <a:xfrm>
            <a:off x="2294997" y="1204053"/>
            <a:ext cx="7602005" cy="518609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1BDF3-6099-4AC1-8A35-482EB13A4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4239" y="324903"/>
            <a:ext cx="7728373" cy="753438"/>
          </a:xfrm>
        </p:spPr>
        <p:txBody>
          <a:bodyPr>
            <a:noAutofit/>
          </a:bodyPr>
          <a:lstStyle/>
          <a:p>
            <a:r>
              <a:rPr lang="en-AU" sz="4400" dirty="0">
                <a:latin typeface="Aharoni" panose="02010803020104030203" pitchFamily="2" charset="-79"/>
                <a:cs typeface="Aharoni" panose="02010803020104030203" pitchFamily="2" charset="-79"/>
              </a:rPr>
              <a:t>Recommendations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CE0C0B-FBCE-43C8-891B-0A7CB296BCEF}"/>
              </a:ext>
            </a:extLst>
          </p:cNvPr>
          <p:cNvSpPr/>
          <p:nvPr/>
        </p:nvSpPr>
        <p:spPr>
          <a:xfrm>
            <a:off x="179462" y="324902"/>
            <a:ext cx="1820411" cy="6065241"/>
          </a:xfrm>
          <a:prstGeom prst="roundRect">
            <a:avLst/>
          </a:prstGeom>
          <a:solidFill>
            <a:srgbClr val="0024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A98967D-83BE-40E5-BCB7-73D1C327C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2" y="2628331"/>
            <a:ext cx="1820411" cy="9737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C1FF51-7774-45CA-B449-FFF0CF92E79A}"/>
              </a:ext>
            </a:extLst>
          </p:cNvPr>
          <p:cNvSpPr txBox="1"/>
          <p:nvPr/>
        </p:nvSpPr>
        <p:spPr>
          <a:xfrm>
            <a:off x="2418080" y="3732107"/>
            <a:ext cx="585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9304C5-30A7-45FC-9A09-6BAFEC06BA55}"/>
              </a:ext>
            </a:extLst>
          </p:cNvPr>
          <p:cNvSpPr txBox="1"/>
          <p:nvPr/>
        </p:nvSpPr>
        <p:spPr>
          <a:xfrm>
            <a:off x="2564237" y="1522993"/>
            <a:ext cx="72096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Establish connection with brands (as a new avenue) in fast growing categories by driving traffic to them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Execute policies to encourage more sellers to highly concentrated categories (</a:t>
            </a:r>
            <a:r>
              <a:rPr lang="en-AU" b="1" dirty="0" err="1"/>
              <a:t>ie</a:t>
            </a:r>
            <a:r>
              <a:rPr lang="en-AU" b="1" dirty="0"/>
              <a:t> office furniture, furniture décor, etc…)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Continue to reduce time to carrier/ have special  arrangements ahead of peak times (Christmas)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Increase minimum of photos required for listing within categories where number of photos have high correlation with high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i="1" dirty="0"/>
          </a:p>
        </p:txBody>
      </p:sp>
    </p:spTree>
    <p:extLst>
      <p:ext uri="{BB962C8B-B14F-4D97-AF65-F5344CB8AC3E}">
        <p14:creationId xmlns:p14="http://schemas.microsoft.com/office/powerpoint/2010/main" val="417078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B18F97-FAE5-4E19-9179-6B6E25CC34C4}"/>
              </a:ext>
            </a:extLst>
          </p:cNvPr>
          <p:cNvSpPr/>
          <p:nvPr/>
        </p:nvSpPr>
        <p:spPr>
          <a:xfrm>
            <a:off x="2294997" y="1204053"/>
            <a:ext cx="7602005" cy="518609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1BDF3-6099-4AC1-8A35-482EB13A4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4239" y="324903"/>
            <a:ext cx="7728373" cy="753438"/>
          </a:xfrm>
        </p:spPr>
        <p:txBody>
          <a:bodyPr>
            <a:noAutofit/>
          </a:bodyPr>
          <a:lstStyle/>
          <a:p>
            <a:r>
              <a:rPr lang="en-AU" sz="4400" dirty="0">
                <a:latin typeface="Aharoni" panose="02010803020104030203" pitchFamily="2" charset="-79"/>
                <a:cs typeface="Aharoni" panose="02010803020104030203" pitchFamily="2" charset="-79"/>
              </a:rPr>
              <a:t>Further Analysis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CE0C0B-FBCE-43C8-891B-0A7CB296BCEF}"/>
              </a:ext>
            </a:extLst>
          </p:cNvPr>
          <p:cNvSpPr/>
          <p:nvPr/>
        </p:nvSpPr>
        <p:spPr>
          <a:xfrm>
            <a:off x="179462" y="324902"/>
            <a:ext cx="1820411" cy="6065241"/>
          </a:xfrm>
          <a:prstGeom prst="roundRect">
            <a:avLst/>
          </a:prstGeom>
          <a:solidFill>
            <a:srgbClr val="0024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A98967D-83BE-40E5-BCB7-73D1C327C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2" y="2628331"/>
            <a:ext cx="1820411" cy="9737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C1FF51-7774-45CA-B449-FFF0CF92E79A}"/>
              </a:ext>
            </a:extLst>
          </p:cNvPr>
          <p:cNvSpPr txBox="1"/>
          <p:nvPr/>
        </p:nvSpPr>
        <p:spPr>
          <a:xfrm>
            <a:off x="2418080" y="3732107"/>
            <a:ext cx="585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9304C5-30A7-45FC-9A09-6BAFEC06BA55}"/>
              </a:ext>
            </a:extLst>
          </p:cNvPr>
          <p:cNvSpPr txBox="1"/>
          <p:nvPr/>
        </p:nvSpPr>
        <p:spPr>
          <a:xfrm>
            <a:off x="2564237" y="1522993"/>
            <a:ext cx="720968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User ID that can capture rate of returning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Share of buying interstate vs buying intrastate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Correlation between package size &amp; time to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User </a:t>
            </a:r>
            <a:r>
              <a:rPr lang="en-AU" b="1"/>
              <a:t>behaviour analysis </a:t>
            </a:r>
            <a:r>
              <a:rPr lang="en-AU" b="1" dirty="0"/>
              <a:t>after encountering a negative experience (</a:t>
            </a:r>
            <a:r>
              <a:rPr lang="en-AU" b="1" dirty="0" err="1"/>
              <a:t>ie</a:t>
            </a:r>
            <a:r>
              <a:rPr lang="en-AU" b="1" dirty="0"/>
              <a:t> leave less than 3 star review)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i="1" dirty="0"/>
          </a:p>
        </p:txBody>
      </p:sp>
    </p:spTree>
    <p:extLst>
      <p:ext uri="{BB962C8B-B14F-4D97-AF65-F5344CB8AC3E}">
        <p14:creationId xmlns:p14="http://schemas.microsoft.com/office/powerpoint/2010/main" val="225595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490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Aharoni</vt:lpstr>
      <vt:lpstr>Amasis MT Pro Black</vt:lpstr>
      <vt:lpstr>Arial</vt:lpstr>
      <vt:lpstr>Calibri</vt:lpstr>
      <vt:lpstr>Calibri Light</vt:lpstr>
      <vt:lpstr>Courier New</vt:lpstr>
      <vt:lpstr>Office Theme</vt:lpstr>
      <vt:lpstr>Overview</vt:lpstr>
      <vt:lpstr>Seller &amp; Buyer Profile</vt:lpstr>
      <vt:lpstr>Deep dive Top 20 categories</vt:lpstr>
      <vt:lpstr>Deep dive Top 20 categories</vt:lpstr>
      <vt:lpstr>Deep dive Delivery Timeframe</vt:lpstr>
      <vt:lpstr>Deep dive Delivery Timeframe</vt:lpstr>
      <vt:lpstr>Deep dive Photo Attachment</vt:lpstr>
      <vt:lpstr>Recommendations</vt:lpstr>
      <vt:lpstr>Further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Phuong Nguyen</dc:creator>
  <cp:lastModifiedBy>Phuong Nguyen</cp:lastModifiedBy>
  <cp:revision>1</cp:revision>
  <dcterms:created xsi:type="dcterms:W3CDTF">2022-06-08T01:16:00Z</dcterms:created>
  <dcterms:modified xsi:type="dcterms:W3CDTF">2022-06-08T15:07:17Z</dcterms:modified>
</cp:coreProperties>
</file>