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56" r:id="rId4"/>
    <p:sldId id="260" r:id="rId5"/>
    <p:sldId id="257" r:id="rId6"/>
    <p:sldId id="258" r:id="rId7"/>
    <p:sldId id="261"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B1760-1BED-4214-B919-790A95F95CD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5E247E1-DDEC-4368-9B21-4B0A98C81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7024E11-EF5F-47DF-BFFC-640F7F43FDC3}"/>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21A5B930-9B7E-43AA-BE8F-07F68632996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BF7D29D-A485-48B0-8F60-C0B5672243B3}"/>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286310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40762-65FE-4F96-88DD-3C472651998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345E014-D23F-48D3-A4DB-B28F1CC166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0920926-1DEC-47DD-A6F8-14010A8F582A}"/>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361F32DC-9708-4DE2-A7B9-BA60470605F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71809D-5BF5-4C80-B01F-CBC7DFA23DED}"/>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10648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6545D3-F793-41D4-A4F1-4B7B937A05E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1D72B04-6689-44B0-BA74-688B8AFE77C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7A7F0CD-370A-4F69-83D4-A0AF22A79057}"/>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F5A4F808-338F-42E0-8ACE-91CE1A64FF5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DCEFC8B-B387-40F7-9DEF-5C0AC4563B7E}"/>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307784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336F9-A777-4D82-B803-4278E2B2BF4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F369E48-6E42-41DD-B9E0-5C26E0B1C6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DC59F6F-0317-41AD-A39D-3BC0C02FCD23}"/>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3C71DA5E-8633-4003-987F-390504597FF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8B4C3DA-2D63-4D9D-8643-0EAFBBF4574E}"/>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58515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64F4A-0724-423C-A6E5-81B535036E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385A2A-5F68-4926-8209-37AE9B975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67833EB-C4A0-49AA-9946-C5D5BEA8DA2F}"/>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D4A80AA1-ABE4-4435-9381-BD2DCABA85E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B80DC6-1AEA-4189-8911-ABD62A2723FD}"/>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90511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2470A-DA0E-4F49-BCA5-0BCA08BC8E4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D8EEF16-2E33-407F-BA74-3018E9D5C52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0AF6184-E036-4D28-AFE4-9A4F753D795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B039AF-8054-4BF1-AA44-EBA45F0E1FEA}"/>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6" name="Marcador de pie de página 5">
            <a:extLst>
              <a:ext uri="{FF2B5EF4-FFF2-40B4-BE49-F238E27FC236}">
                <a16:creationId xmlns:a16="http://schemas.microsoft.com/office/drawing/2014/main" id="{4537D7E5-D8B0-40D1-AA7F-5580176AB4E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C8D7F39-5967-43A7-9791-17A874640E34}"/>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72843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E77B3-A4FF-4B10-873C-9D2C16BD614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1D505D2-1AA2-4F97-B8D9-62F9249C4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45FFD7-D303-4D97-A12D-2DB91824B25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A8A43A0-9BB4-4B63-8393-3088F06A7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ED903D0-8178-4C8C-A8CA-2C3E11B4242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3A4C6D3-8A81-4815-A0AD-034C162231E5}"/>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8" name="Marcador de pie de página 7">
            <a:extLst>
              <a:ext uri="{FF2B5EF4-FFF2-40B4-BE49-F238E27FC236}">
                <a16:creationId xmlns:a16="http://schemas.microsoft.com/office/drawing/2014/main" id="{8487F426-4300-4066-AC5D-2537A2FE36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A66C5ED4-779B-43C1-A6EF-A54548C9A2FC}"/>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203656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135AE-454A-41DC-A02B-15B37DF0DC6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04D9F6-6034-4D64-9B4A-C2AA3A70F111}"/>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4" name="Marcador de pie de página 3">
            <a:extLst>
              <a:ext uri="{FF2B5EF4-FFF2-40B4-BE49-F238E27FC236}">
                <a16:creationId xmlns:a16="http://schemas.microsoft.com/office/drawing/2014/main" id="{0B2B8A0A-89C3-43B3-AE20-154886791A4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B979E20-ABE4-41D7-8D6C-3DCE0A99F6B5}"/>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266372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8B800BF-DB07-457E-946D-AEBE23217A73}"/>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3" name="Marcador de pie de página 2">
            <a:extLst>
              <a:ext uri="{FF2B5EF4-FFF2-40B4-BE49-F238E27FC236}">
                <a16:creationId xmlns:a16="http://schemas.microsoft.com/office/drawing/2014/main" id="{535E3BC7-31F5-46AB-AAF1-447A902248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11EDAD0-0333-42A3-890F-6DAC7FD81757}"/>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359113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6D0F1-75BC-4150-99EE-62A85C4937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21E961A-9AD4-4EFF-AB4E-F57C3A279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0DDA0E4-EA9B-4025-9EC9-67B6001BA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B8CDE2-3217-4B4E-9882-DCAD654F6511}"/>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6" name="Marcador de pie de página 5">
            <a:extLst>
              <a:ext uri="{FF2B5EF4-FFF2-40B4-BE49-F238E27FC236}">
                <a16:creationId xmlns:a16="http://schemas.microsoft.com/office/drawing/2014/main" id="{C6A840A3-9D7A-4CD1-B439-1A2270EAACF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9CDA6FF-75C6-4F47-ABC5-3448F5B9C1C5}"/>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182424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0E502-72DB-46C2-B050-EEB908ADDD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3A93CB76-2E68-43E0-B236-06A74B804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87D01B01-493C-4CC9-B2EA-8E47FAAAF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BC487C1-4729-46DC-92C0-DE4C2AE874C7}"/>
              </a:ext>
            </a:extLst>
          </p:cNvPr>
          <p:cNvSpPr>
            <a:spLocks noGrp="1"/>
          </p:cNvSpPr>
          <p:nvPr>
            <p:ph type="dt" sz="half" idx="10"/>
          </p:nvPr>
        </p:nvSpPr>
        <p:spPr/>
        <p:txBody>
          <a:bodyPr/>
          <a:lstStyle/>
          <a:p>
            <a:fld id="{04375490-0C67-430E-8B10-FFC792EB0EDC}" type="datetimeFigureOut">
              <a:rPr lang="es-PE" smtClean="0"/>
              <a:t>22/04/2021</a:t>
            </a:fld>
            <a:endParaRPr lang="es-PE"/>
          </a:p>
        </p:txBody>
      </p:sp>
      <p:sp>
        <p:nvSpPr>
          <p:cNvPr id="6" name="Marcador de pie de página 5">
            <a:extLst>
              <a:ext uri="{FF2B5EF4-FFF2-40B4-BE49-F238E27FC236}">
                <a16:creationId xmlns:a16="http://schemas.microsoft.com/office/drawing/2014/main" id="{F63C2FAC-3EF1-4EF7-A816-F07941A0493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F6E0B61-3B3A-4A13-A3BC-8530E1D1115B}"/>
              </a:ext>
            </a:extLst>
          </p:cNvPr>
          <p:cNvSpPr>
            <a:spLocks noGrp="1"/>
          </p:cNvSpPr>
          <p:nvPr>
            <p:ph type="sldNum" sz="quarter" idx="12"/>
          </p:nvPr>
        </p:nvSpPr>
        <p:spPr/>
        <p:txBody>
          <a:bodyPr/>
          <a:lstStyle/>
          <a:p>
            <a:fld id="{8F659582-C8C1-4C0A-9221-74C7EF22AFBA}" type="slidenum">
              <a:rPr lang="es-PE" smtClean="0"/>
              <a:t>‹Nº›</a:t>
            </a:fld>
            <a:endParaRPr lang="es-PE"/>
          </a:p>
        </p:txBody>
      </p:sp>
    </p:spTree>
    <p:extLst>
      <p:ext uri="{BB962C8B-B14F-4D97-AF65-F5344CB8AC3E}">
        <p14:creationId xmlns:p14="http://schemas.microsoft.com/office/powerpoint/2010/main" val="842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13FA58-97D8-425F-83D0-4F8BFEC29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9FC0A5F-B9E2-44AB-A395-D16BD7D19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281F97E-10F3-44E6-9C40-3B6F938ED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75490-0C67-430E-8B10-FFC792EB0EDC}" type="datetimeFigureOut">
              <a:rPr lang="es-PE" smtClean="0"/>
              <a:t>22/04/2021</a:t>
            </a:fld>
            <a:endParaRPr lang="es-PE"/>
          </a:p>
        </p:txBody>
      </p:sp>
      <p:sp>
        <p:nvSpPr>
          <p:cNvPr id="5" name="Marcador de pie de página 4">
            <a:extLst>
              <a:ext uri="{FF2B5EF4-FFF2-40B4-BE49-F238E27FC236}">
                <a16:creationId xmlns:a16="http://schemas.microsoft.com/office/drawing/2014/main" id="{46423AAA-B8CE-451B-940F-48153BAB2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0C9E2DBC-DF67-4188-AC04-CACA2A5C0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59582-C8C1-4C0A-9221-74C7EF22AFBA}" type="slidenum">
              <a:rPr lang="es-PE" smtClean="0"/>
              <a:t>‹Nº›</a:t>
            </a:fld>
            <a:endParaRPr lang="es-PE"/>
          </a:p>
        </p:txBody>
      </p:sp>
    </p:spTree>
    <p:extLst>
      <p:ext uri="{BB962C8B-B14F-4D97-AF65-F5344CB8AC3E}">
        <p14:creationId xmlns:p14="http://schemas.microsoft.com/office/powerpoint/2010/main" val="308105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ángulo 3">
            <a:extLst>
              <a:ext uri="{FF2B5EF4-FFF2-40B4-BE49-F238E27FC236}">
                <a16:creationId xmlns:a16="http://schemas.microsoft.com/office/drawing/2014/main" id="{E4BA038D-925A-4564-98AF-39AAC4C396E8}"/>
              </a:ext>
            </a:extLst>
          </p:cNvPr>
          <p:cNvSpPr/>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0" kern="1200" cap="none" spc="0" dirty="0">
                <a:ln w="0"/>
                <a:solidFill>
                  <a:srgbClr val="FFFFFF"/>
                </a:solidFill>
                <a:effectLst>
                  <a:outerShdw blurRad="38100" dist="19050" dir="2700000" algn="tl" rotWithShape="0">
                    <a:schemeClr val="dk1">
                      <a:alpha val="40000"/>
                    </a:schemeClr>
                  </a:outerShdw>
                </a:effectLst>
                <a:latin typeface="+mj-lt"/>
                <a:ea typeface="+mj-ea"/>
                <a:cs typeface="+mj-cs"/>
              </a:rPr>
              <a:t>TEORIA DE LA COMPLEJIDAD</a:t>
            </a:r>
          </a:p>
        </p:txBody>
      </p:sp>
      <p:sp>
        <p:nvSpPr>
          <p:cNvPr id="5" name="Rectángulo 4">
            <a:extLst>
              <a:ext uri="{FF2B5EF4-FFF2-40B4-BE49-F238E27FC236}">
                <a16:creationId xmlns:a16="http://schemas.microsoft.com/office/drawing/2014/main" id="{B14BAF0E-B4B5-482F-B9C3-6E968F43134A}"/>
              </a:ext>
            </a:extLst>
          </p:cNvPr>
          <p:cNvSpPr/>
          <p:nvPr/>
        </p:nvSpPr>
        <p:spPr>
          <a:xfrm>
            <a:off x="3203718" y="4444773"/>
            <a:ext cx="5946844" cy="769441"/>
          </a:xfrm>
          <a:prstGeom prst="rect">
            <a:avLst/>
          </a:prstGeom>
          <a:noFill/>
        </p:spPr>
        <p:txBody>
          <a:bodyPr wrap="square" lIns="91440" tIns="45720" rIns="91440" bIns="45720">
            <a:spAutoFit/>
          </a:bodyPr>
          <a:lstStyle/>
          <a:p>
            <a:pPr algn="ctr"/>
            <a:r>
              <a:rPr lang="es-ES" sz="2000" b="0" cap="none" spc="0" dirty="0">
                <a:ln w="0"/>
                <a:solidFill>
                  <a:schemeClr val="bg1"/>
                </a:solidFill>
                <a:effectLst>
                  <a:outerShdw blurRad="38100" dist="19050" dir="2700000" algn="tl" rotWithShape="0">
                    <a:schemeClr val="dk1">
                      <a:alpha val="40000"/>
                    </a:schemeClr>
                  </a:outerShdw>
                </a:effectLst>
              </a:rPr>
              <a:t>Anchi Dueñas Hairton </a:t>
            </a:r>
            <a:r>
              <a:rPr lang="es-ES" sz="2000" b="0" cap="none" spc="0" dirty="0" err="1">
                <a:ln w="0"/>
                <a:solidFill>
                  <a:schemeClr val="bg1"/>
                </a:solidFill>
                <a:effectLst>
                  <a:outerShdw blurRad="38100" dist="19050" dir="2700000" algn="tl" rotWithShape="0">
                    <a:schemeClr val="dk1">
                      <a:alpha val="40000"/>
                    </a:schemeClr>
                  </a:outerShdw>
                </a:effectLst>
              </a:rPr>
              <a:t>Andree</a:t>
            </a:r>
            <a:endParaRPr lang="es-ES" sz="2000" b="0" cap="none" spc="0" dirty="0">
              <a:ln w="0"/>
              <a:solidFill>
                <a:schemeClr val="bg1"/>
              </a:solidFill>
              <a:effectLst>
                <a:outerShdw blurRad="38100" dist="19050" dir="2700000" algn="tl" rotWithShape="0">
                  <a:schemeClr val="dk1">
                    <a:alpha val="40000"/>
                  </a:schemeClr>
                </a:outerShdw>
              </a:effectLst>
            </a:endParaRPr>
          </a:p>
          <a:p>
            <a:pPr algn="ctr"/>
            <a:r>
              <a:rPr lang="es-ES" sz="2400" dirty="0">
                <a:ln w="0"/>
                <a:solidFill>
                  <a:schemeClr val="bg1"/>
                </a:solidFill>
                <a:effectLst>
                  <a:outerShdw blurRad="38100" dist="19050" dir="2700000" algn="tl" rotWithShape="0">
                    <a:schemeClr val="dk1">
                      <a:alpha val="40000"/>
                    </a:schemeClr>
                  </a:outerShdw>
                </a:effectLst>
              </a:rPr>
              <a:t>20182711J</a:t>
            </a:r>
            <a:endParaRPr lang="es-ES" sz="2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84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15B5315-C340-4688-852F-133EFB490C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0555" y="643467"/>
            <a:ext cx="1005089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1B419481-2DD4-4512-862D-34EFDE3AD524}"/>
              </a:ext>
            </a:extLst>
          </p:cNvPr>
          <p:cNvSpPr/>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cap="none" spc="0">
                <a:ln w="22225">
                  <a:solidFill>
                    <a:schemeClr val="accent2"/>
                  </a:solidFill>
                  <a:prstDash val="solid"/>
                </a:ln>
                <a:solidFill>
                  <a:srgbClr val="FFFFFF"/>
                </a:solidFill>
                <a:effectLst/>
                <a:latin typeface="+mj-lt"/>
                <a:ea typeface="+mj-ea"/>
                <a:cs typeface="+mj-cs"/>
              </a:rPr>
              <a:t>Clase de complejidad P</a:t>
            </a:r>
          </a:p>
        </p:txBody>
      </p:sp>
      <p:sp>
        <p:nvSpPr>
          <p:cNvPr id="10" name="CuadroTexto 9">
            <a:extLst>
              <a:ext uri="{FF2B5EF4-FFF2-40B4-BE49-F238E27FC236}">
                <a16:creationId xmlns:a16="http://schemas.microsoft.com/office/drawing/2014/main" id="{D309BF30-A4A1-4597-B09C-7A99A3252599}"/>
              </a:ext>
            </a:extLst>
          </p:cNvPr>
          <p:cNvSpPr txBox="1"/>
          <p:nvPr/>
        </p:nvSpPr>
        <p:spPr>
          <a:xfrm>
            <a:off x="4776788" y="642938"/>
            <a:ext cx="6780213" cy="2125663"/>
          </a:xfrm>
          <a:prstGeom prst="rect">
            <a:avLst/>
          </a:prstGeom>
          <a:noFill/>
        </p:spPr>
        <p:txBody>
          <a:bodyPr wrap="square" anchor="t">
            <a:normAutofit/>
          </a:bodyPr>
          <a:lstStyle/>
          <a:p>
            <a:pPr>
              <a:spcAft>
                <a:spcPts val="600"/>
              </a:spcAft>
            </a:pPr>
            <a:r>
              <a:rPr lang="es-ES" sz="2600"/>
              <a:t>En teoría de la complejidad, la clase de complejidad de los problemas de decisión que pueden ser resueltos en tiempo polinómico calculado a partir de la entrada por una máquina de Turing determinista es llamada P.</a:t>
            </a:r>
            <a:endParaRPr lang="es-PE" sz="2600"/>
          </a:p>
        </p:txBody>
      </p:sp>
      <p:sp>
        <p:nvSpPr>
          <p:cNvPr id="14" name="CuadroTexto 13">
            <a:extLst>
              <a:ext uri="{FF2B5EF4-FFF2-40B4-BE49-F238E27FC236}">
                <a16:creationId xmlns:a16="http://schemas.microsoft.com/office/drawing/2014/main" id="{1A0C64A6-5CC3-400A-B318-BAAAF94049A6}"/>
              </a:ext>
            </a:extLst>
          </p:cNvPr>
          <p:cNvSpPr txBox="1"/>
          <p:nvPr/>
        </p:nvSpPr>
        <p:spPr>
          <a:xfrm>
            <a:off x="4776788" y="2836863"/>
            <a:ext cx="6780213" cy="3375025"/>
          </a:xfrm>
          <a:prstGeom prst="rect">
            <a:avLst/>
          </a:prstGeom>
          <a:noFill/>
        </p:spPr>
        <p:txBody>
          <a:bodyPr wrap="square" anchor="t">
            <a:normAutofit/>
          </a:bodyPr>
          <a:lstStyle/>
          <a:p>
            <a:pPr>
              <a:spcAft>
                <a:spcPts val="600"/>
              </a:spcAft>
            </a:pPr>
            <a:r>
              <a:rPr lang="es-ES" sz="2600"/>
              <a:t>En computación, cuando el tiempo de ejecución de un algoritmo (mediante el cual se obtiene una solución al problema) es menor que un cierto valor calculado a partir del número de variables implicadas (generalmente variables de entrada) usando una fórmula polinómica, se dice que dicho problema se puede resolver en un tiempo polinómico.</a:t>
            </a:r>
            <a:endParaRPr lang="es-PE" sz="2600"/>
          </a:p>
        </p:txBody>
      </p:sp>
    </p:spTree>
    <p:extLst>
      <p:ext uri="{BB962C8B-B14F-4D97-AF65-F5344CB8AC3E}">
        <p14:creationId xmlns:p14="http://schemas.microsoft.com/office/powerpoint/2010/main" val="140190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3AF7C2-91DD-4C06-BAF4-7EFE4490F74C}"/>
              </a:ext>
            </a:extLst>
          </p:cNvPr>
          <p:cNvPicPr>
            <a:picLocks noChangeAspect="1"/>
          </p:cNvPicPr>
          <p:nvPr/>
        </p:nvPicPr>
        <p:blipFill>
          <a:blip r:embed="rId2"/>
          <a:stretch>
            <a:fillRect/>
          </a:stretch>
        </p:blipFill>
        <p:spPr>
          <a:xfrm>
            <a:off x="2835677" y="2665917"/>
            <a:ext cx="6956904" cy="911023"/>
          </a:xfrm>
          <a:prstGeom prst="rect">
            <a:avLst/>
          </a:prstGeom>
        </p:spPr>
      </p:pic>
    </p:spTree>
    <p:extLst>
      <p:ext uri="{BB962C8B-B14F-4D97-AF65-F5344CB8AC3E}">
        <p14:creationId xmlns:p14="http://schemas.microsoft.com/office/powerpoint/2010/main" val="121096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9BC2834E-B005-43B8-B6C8-E9D3377234FA}"/>
              </a:ext>
            </a:extLst>
          </p:cNvPr>
          <p:cNvSpPr/>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cap="none" spc="0">
                <a:ln w="22225">
                  <a:solidFill>
                    <a:schemeClr val="accent2"/>
                  </a:solidFill>
                  <a:prstDash val="solid"/>
                </a:ln>
                <a:solidFill>
                  <a:srgbClr val="FFFFFF"/>
                </a:solidFill>
                <a:effectLst/>
                <a:latin typeface="+mj-lt"/>
                <a:ea typeface="+mj-ea"/>
                <a:cs typeface="+mj-cs"/>
              </a:rPr>
              <a:t>Clase de complejidad </a:t>
            </a:r>
            <a:r>
              <a:rPr lang="en-US" sz="4000" b="1" kern="1200">
                <a:ln w="22225">
                  <a:solidFill>
                    <a:schemeClr val="accent2"/>
                  </a:solidFill>
                  <a:prstDash val="solid"/>
                </a:ln>
                <a:solidFill>
                  <a:srgbClr val="FFFFFF"/>
                </a:solidFill>
                <a:latin typeface="+mj-lt"/>
                <a:ea typeface="+mj-ea"/>
                <a:cs typeface="+mj-cs"/>
              </a:rPr>
              <a:t>N</a:t>
            </a:r>
            <a:r>
              <a:rPr lang="en-US" sz="4000" b="1" kern="1200" cap="none" spc="0">
                <a:ln w="22225">
                  <a:solidFill>
                    <a:schemeClr val="accent2"/>
                  </a:solidFill>
                  <a:prstDash val="solid"/>
                </a:ln>
                <a:solidFill>
                  <a:srgbClr val="FFFFFF"/>
                </a:solidFill>
                <a:effectLst/>
                <a:latin typeface="+mj-lt"/>
                <a:ea typeface="+mj-ea"/>
                <a:cs typeface="+mj-cs"/>
              </a:rPr>
              <a:t>P</a:t>
            </a:r>
          </a:p>
        </p:txBody>
      </p:sp>
      <p:sp>
        <p:nvSpPr>
          <p:cNvPr id="8" name="CuadroTexto 7">
            <a:extLst>
              <a:ext uri="{FF2B5EF4-FFF2-40B4-BE49-F238E27FC236}">
                <a16:creationId xmlns:a16="http://schemas.microsoft.com/office/drawing/2014/main" id="{53ED9212-E4C6-4119-B166-2F5F2FAF4C53}"/>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La importancia de esta clase de problemas de decisión es que contiene muchos problemas de búsqueda y de optimización para los que se desea saber si existe una cierta solución o si existe una mejor solución que las conocidas. En esta clase están el problema del viajante donde se quiere saber si existe una ruta óptima que pasa por todos los nodos en un cierto grafo y el problema de satisfactibilidad booleana en donde se desea saber si una cierta fórmula de lógica proposicional puede ser cierta para algún conjunto de valores booleanos para las variables.</a:t>
            </a:r>
          </a:p>
        </p:txBody>
      </p:sp>
    </p:spTree>
    <p:extLst>
      <p:ext uri="{BB962C8B-B14F-4D97-AF65-F5344CB8AC3E}">
        <p14:creationId xmlns:p14="http://schemas.microsoft.com/office/powerpoint/2010/main" val="75854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a:extLst>
              <a:ext uri="{FF2B5EF4-FFF2-40B4-BE49-F238E27FC236}">
                <a16:creationId xmlns:a16="http://schemas.microsoft.com/office/drawing/2014/main" id="{331C12CF-2E44-45D3-8EC1-6AF6D78C6863}"/>
              </a:ext>
            </a:extLst>
          </p:cNvPr>
          <p:cNvSpPr/>
          <p:nvPr/>
        </p:nvSpPr>
        <p:spPr>
          <a:xfrm>
            <a:off x="599411" y="767258"/>
            <a:ext cx="3209335" cy="532348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800" b="1" kern="1200" cap="none" spc="0" dirty="0" err="1">
                <a:ln w="22225">
                  <a:solidFill>
                    <a:schemeClr val="accent2"/>
                  </a:solidFill>
                  <a:prstDash val="solid"/>
                </a:ln>
                <a:solidFill>
                  <a:schemeClr val="bg1"/>
                </a:solidFill>
                <a:effectLst/>
                <a:latin typeface="+mj-lt"/>
                <a:ea typeface="+mj-ea"/>
                <a:cs typeface="+mj-cs"/>
              </a:rPr>
              <a:t>Clase</a:t>
            </a:r>
            <a:r>
              <a:rPr lang="en-US" sz="2800" b="1" kern="1200" cap="none" spc="0" dirty="0">
                <a:ln w="22225">
                  <a:solidFill>
                    <a:schemeClr val="accent2"/>
                  </a:solidFill>
                  <a:prstDash val="solid"/>
                </a:ln>
                <a:solidFill>
                  <a:schemeClr val="bg1"/>
                </a:solidFill>
                <a:effectLst/>
                <a:latin typeface="+mj-lt"/>
                <a:ea typeface="+mj-ea"/>
                <a:cs typeface="+mj-cs"/>
              </a:rPr>
              <a:t> de </a:t>
            </a:r>
            <a:r>
              <a:rPr lang="en-US" sz="2800" b="1" kern="1200" cap="none" spc="0" dirty="0" err="1">
                <a:ln w="22225">
                  <a:solidFill>
                    <a:schemeClr val="accent2"/>
                  </a:solidFill>
                  <a:prstDash val="solid"/>
                </a:ln>
                <a:solidFill>
                  <a:schemeClr val="bg1"/>
                </a:solidFill>
                <a:effectLst/>
                <a:latin typeface="+mj-lt"/>
                <a:ea typeface="+mj-ea"/>
                <a:cs typeface="+mj-cs"/>
              </a:rPr>
              <a:t>complejidad</a:t>
            </a:r>
            <a:r>
              <a:rPr lang="en-US" sz="2800" b="1" kern="1200" cap="none" spc="0" dirty="0">
                <a:ln w="22225">
                  <a:solidFill>
                    <a:schemeClr val="accent2"/>
                  </a:solidFill>
                  <a:prstDash val="solid"/>
                </a:ln>
                <a:solidFill>
                  <a:schemeClr val="bg1"/>
                </a:solidFill>
                <a:effectLst/>
                <a:latin typeface="+mj-lt"/>
                <a:ea typeface="+mj-ea"/>
                <a:cs typeface="+mj-cs"/>
              </a:rPr>
              <a:t> NP-H</a:t>
            </a:r>
          </a:p>
        </p:txBody>
      </p:sp>
      <p:sp>
        <p:nvSpPr>
          <p:cNvPr id="28" name="Rectangle 2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5" name="Rectangle 2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CuadroTexto 13">
            <a:extLst>
              <a:ext uri="{FF2B5EF4-FFF2-40B4-BE49-F238E27FC236}">
                <a16:creationId xmlns:a16="http://schemas.microsoft.com/office/drawing/2014/main" id="{28655C10-C4F3-4595-A27E-9EA10FDE1A14}"/>
              </a:ext>
            </a:extLst>
          </p:cNvPr>
          <p:cNvSpPr txBox="1"/>
          <p:nvPr/>
        </p:nvSpPr>
        <p:spPr>
          <a:xfrm>
            <a:off x="5741893" y="767258"/>
            <a:ext cx="5287923" cy="53234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Esta clase puede ser descrita como aquella que contiene a los problemas de decisión que son como mínimo tan difíciles como un problema de NP. Esta afirmación se justifica porque si podemos encontrar un algoritmo A que resuelve uno de los problemas H de NP-hard en tiempo polinómico, entonces es posible construir un algoritmo que trabaje en tiempo polinómico para cualquier problema de NP ejecutando primero la reducción de este problema en H y luego ejecutando el algoritmo A.</a:t>
            </a:r>
          </a:p>
        </p:txBody>
      </p:sp>
    </p:spTree>
    <p:extLst>
      <p:ext uri="{BB962C8B-B14F-4D97-AF65-F5344CB8AC3E}">
        <p14:creationId xmlns:p14="http://schemas.microsoft.com/office/powerpoint/2010/main" val="103326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E8831F24-2F2D-4316-B1B5-ABB4A1575D2A}"/>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El problema de la suma de subconjuntos es un ejemplo de problema NP-hard y se define como sigue: dado un conjunto S de enteros, ¿existe un subconjunto no vacío de S cuyos elementos sumen cero?</a:t>
            </a:r>
          </a:p>
        </p:txBody>
      </p:sp>
    </p:spTree>
    <p:extLst>
      <p:ext uri="{BB962C8B-B14F-4D97-AF65-F5344CB8AC3E}">
        <p14:creationId xmlns:p14="http://schemas.microsoft.com/office/powerpoint/2010/main" val="870295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338</Words>
  <Application>Microsoft Office PowerPoint</Application>
  <PresentationFormat>Panorámica</PresentationFormat>
  <Paragraphs>11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Hairton Andreé Anchi Dueñas</dc:creator>
  <cp:lastModifiedBy>Hairton Andreé Anchi Dueñas</cp:lastModifiedBy>
  <cp:revision>3</cp:revision>
  <dcterms:created xsi:type="dcterms:W3CDTF">2021-04-22T17:21:53Z</dcterms:created>
  <dcterms:modified xsi:type="dcterms:W3CDTF">2021-04-22T17:49:07Z</dcterms:modified>
</cp:coreProperties>
</file>