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1" r:id="rId5"/>
    <p:sldId id="264" r:id="rId6"/>
    <p:sldId id="257" r:id="rId7"/>
    <p:sldId id="258" r:id="rId8"/>
    <p:sldId id="259" r:id="rId9"/>
    <p:sldId id="262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A9D7A-4229-4E5E-A0E7-7662DBAE0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42A08-3364-4CA6-8DF7-1BAF3FAF6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F1AAA-4320-458E-A728-B19C0A8E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BD7AD3-56B7-46C0-BE58-F17AD86F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4EF02-D958-4230-9115-8A9575EB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5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2E2B2-C976-498C-A080-A0A3B0BE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DA80D4-C300-4806-9564-C53B13094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01471-BD96-4A6C-B168-D3B23027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5C8A9-385C-486B-844D-3D013FC7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9BEA6-4A4B-47BC-A971-374EB7F0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7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116854-AFAB-41AE-B8A9-D5693FB38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79C9FB-F6AC-4490-BA2C-A7AE375C4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17FC4-E11D-4995-B3B1-87C56751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2E7CE-275B-4544-B229-6B3C1210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668A2-9AE2-4526-B5D3-D33C4E23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D8D9E-BE2F-4B10-9288-11FE52BC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ACF925-725C-4320-8E45-A45F69C27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D2A39-745A-4EDD-9154-8251E89D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994B9-DD6C-44D9-B2B7-5D1A52B9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EE2F3-30C2-4279-BDCC-D0558D7E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227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7F1FD-43B2-49BB-BF31-072EA0AD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54569-F9AD-4002-A186-9D82FD12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001C7-06FC-4950-81AC-95A0AFA5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002F4-679B-4B5F-BA84-6F07F033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F15B9D-DCB9-498F-89F0-480E3E93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5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37C98-85F4-4C20-9D68-A20A8D50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AD2CA-A713-4768-9D8E-B5C21530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9262A-31DE-46C8-BCBA-27679B2D7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98A43E-DCF4-4562-AC01-D0688753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E4500C-82F8-477B-9E7D-7D13C651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1CCFA2-29A9-4798-B3F2-EFD5F85B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11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BD30D-F9DD-4DEC-AD6B-67BCC694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AC43C-8902-4F9B-AB4D-83D335FC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567345-591C-416B-8D0D-70657504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69F982-0284-4E79-B46F-A1652393F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D55E1D-E21E-44A9-A487-23924DF27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B95109-95A8-463E-BF3D-0F69FDAE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FE5DF8-E9B9-416F-8278-DA135084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93D356-FDFA-409C-BFF4-268665D2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73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08184-0717-4783-AD79-57905515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545625-AD24-4532-A234-4C883F2B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AAE9AB-E0D8-40CE-B9EB-2A842D4C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1EF80D-10A3-4B7B-9EAD-8323D7DB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91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678BE7-C8EA-41E4-A9E7-3AD4E321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7CC80F-AE4D-4305-BE6E-76F7A706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2D736E-9A53-4A92-B56C-357E39E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120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80DD3-5D2D-4AAE-A264-CDE147D13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C2B9B-2C65-41B7-8488-63F0B87F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9DE46-93C9-4F91-9FD8-755A62C7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4F01F9-6359-4DA1-A00B-85E8C2C4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09D122-E4C9-4090-848B-F797168E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DF3662-D0AC-47DD-93CD-BBAA2378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473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9077E-5D3E-4487-A912-45AD95E5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8A188C-285D-4A85-BDEB-DFFF50B00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9CB387-8930-4F4A-8C2C-898282B52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B662F8-4E13-49F5-A7BA-4211730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02944-C69E-428E-95F4-9DC91B4D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E97361-63C1-4424-92F6-56BDE13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632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7C7A91-93C0-427E-B946-09074D0E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D16FA3-7103-4019-A4B5-76AE1A48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5B4F0-3CD6-403C-B382-F21F316B4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684F-8E4C-44D1-9EBF-912FF9EBE316}" type="datetimeFigureOut">
              <a:rPr lang="es-PE" smtClean="0"/>
              <a:t>7/06/2021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32668-98F9-450E-A4BD-8F8DA7D0D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5702A-6E4F-466C-A11B-7D470A6F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70B9-8ADD-44F8-988E-717C33255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020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1F13F3-E30E-41E5-BED6-71E7A13B9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COLOREO DE GRAFOS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BFE78-53E7-4714-A510-F7B3B8E9F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ANCHI DUEÑAS HAIRTON ANDREE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8098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79C898-BC9B-422B-8AEB-2899D7CDE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46" b="3369"/>
          <a:stretch/>
        </p:blipFill>
        <p:spPr>
          <a:xfrm>
            <a:off x="643467" y="1943555"/>
            <a:ext cx="5291666" cy="29708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D0FA65C-E3CD-4729-B167-236953EC6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186656"/>
            <a:ext cx="5291667" cy="44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6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4B5A9D9-4D85-42BB-A77F-6F2632031275}"/>
              </a:ext>
            </a:extLst>
          </p:cNvPr>
          <p:cNvSpPr/>
          <p:nvPr/>
        </p:nvSpPr>
        <p:spPr>
          <a:xfrm>
            <a:off x="4466387" y="2967335"/>
            <a:ext cx="3259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DINAMICA</a:t>
            </a:r>
          </a:p>
        </p:txBody>
      </p:sp>
    </p:spTree>
    <p:extLst>
      <p:ext uri="{BB962C8B-B14F-4D97-AF65-F5344CB8AC3E}">
        <p14:creationId xmlns:p14="http://schemas.microsoft.com/office/powerpoint/2010/main" val="114246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68893E-DCA9-4FF7-9E6E-3E7C9A2F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6402" y="1289713"/>
            <a:ext cx="4288271" cy="407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53FB017-AE97-432A-BA82-84B40001B610}"/>
              </a:ext>
            </a:extLst>
          </p:cNvPr>
          <p:cNvSpPr/>
          <p:nvPr/>
        </p:nvSpPr>
        <p:spPr>
          <a:xfrm>
            <a:off x="3941211" y="262235"/>
            <a:ext cx="5188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PETERSEN GRAPH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04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10E278E-D254-4C10-9072-6AD4288201E3}"/>
              </a:ext>
            </a:extLst>
          </p:cNvPr>
          <p:cNvSpPr txBox="1"/>
          <p:nvPr/>
        </p:nvSpPr>
        <p:spPr>
          <a:xfrm>
            <a:off x="5370153" y="1461359"/>
            <a:ext cx="5536397" cy="393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Recuperar</a:t>
            </a:r>
            <a:r>
              <a:rPr lang="en-US" sz="1400" dirty="0"/>
              <a:t> conjuntos </a:t>
            </a:r>
            <a:r>
              <a:rPr lang="en-US" sz="1400" dirty="0" err="1"/>
              <a:t>independientes</a:t>
            </a:r>
            <a:br>
              <a:rPr lang="en-US" sz="1400" dirty="0"/>
            </a:b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 </a:t>
            </a:r>
            <a:r>
              <a:rPr lang="en-US" sz="1400" dirty="0" err="1"/>
              <a:t>subconjunto</a:t>
            </a:r>
            <a:r>
              <a:rPr lang="en-US" sz="1400" dirty="0"/>
              <a:t> de </a:t>
            </a:r>
            <a:r>
              <a:rPr lang="en-US" sz="1400" dirty="0" err="1"/>
              <a:t>vértices</a:t>
            </a:r>
            <a:r>
              <a:rPr lang="en-US" sz="1400" dirty="0"/>
              <a:t> I ⊂ V es un conjunto </a:t>
            </a:r>
            <a:r>
              <a:rPr lang="en-US" sz="1400" dirty="0" err="1"/>
              <a:t>independiente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I no </a:t>
            </a:r>
            <a:r>
              <a:rPr lang="en-US" sz="1400" dirty="0" err="1"/>
              <a:t>contiene</a:t>
            </a:r>
            <a:r>
              <a:rPr lang="en-US" sz="1400" dirty="0"/>
              <a:t> </a:t>
            </a:r>
            <a:r>
              <a:rPr lang="en-US" sz="1400" dirty="0" err="1"/>
              <a:t>vértices</a:t>
            </a:r>
            <a:r>
              <a:rPr lang="en-US" sz="1400" dirty="0"/>
              <a:t> </a:t>
            </a:r>
            <a:r>
              <a:rPr lang="en-US" sz="1400" dirty="0" err="1"/>
              <a:t>adyacentes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/>
              <a:t>Observación</a:t>
            </a:r>
            <a:r>
              <a:rPr lang="en-US" sz="1400" dirty="0"/>
              <a:t>:</a:t>
            </a:r>
            <a:br>
              <a:rPr lang="en-US" sz="1400" dirty="0"/>
            </a:b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 K-Color es una </a:t>
            </a:r>
            <a:r>
              <a:rPr lang="en-US" sz="1400" dirty="0" err="1"/>
              <a:t>partición</a:t>
            </a:r>
            <a:r>
              <a:rPr lang="en-US" sz="1400" dirty="0"/>
              <a:t> de V </a:t>
            </a:r>
            <a:r>
              <a:rPr lang="en-US" sz="1400" dirty="0" err="1"/>
              <a:t>en</a:t>
            </a:r>
            <a:r>
              <a:rPr lang="en-US" sz="1400" dirty="0"/>
              <a:t> conjuntos </a:t>
            </a:r>
            <a:r>
              <a:rPr lang="en-US" sz="1400" dirty="0" err="1"/>
              <a:t>independientes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Cada</a:t>
            </a:r>
            <a:r>
              <a:rPr lang="en-US" sz="1400" dirty="0"/>
              <a:t> K-</a:t>
            </a:r>
            <a:r>
              <a:rPr lang="en-US" sz="1400" dirty="0" err="1"/>
              <a:t>Coloración</a:t>
            </a:r>
            <a:r>
              <a:rPr lang="en-US" sz="1400" dirty="0"/>
              <a:t> se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modificar</a:t>
            </a:r>
            <a:r>
              <a:rPr lang="en-US" sz="1400" dirty="0"/>
              <a:t> para que al </a:t>
            </a:r>
            <a:r>
              <a:rPr lang="en-US" sz="1400" dirty="0" err="1"/>
              <a:t>menos</a:t>
            </a:r>
            <a:r>
              <a:rPr lang="en-US" sz="1400" dirty="0"/>
              <a:t> un conjunto sea </a:t>
            </a:r>
            <a:r>
              <a:rPr lang="en-US" sz="1400" dirty="0" err="1"/>
              <a:t>máximamente</a:t>
            </a:r>
            <a:r>
              <a:rPr lang="en-US" sz="1400" dirty="0"/>
              <a:t> </a:t>
            </a:r>
            <a:r>
              <a:rPr lang="en-US" sz="1400" dirty="0" err="1"/>
              <a:t>independiente</a:t>
            </a:r>
            <a:r>
              <a:rPr lang="en-US" sz="1400" dirty="0"/>
              <a:t> (sin </a:t>
            </a:r>
            <a:r>
              <a:rPr lang="en-US" sz="1400" dirty="0" err="1"/>
              <a:t>aumentar</a:t>
            </a:r>
            <a:r>
              <a:rPr lang="en-US" sz="1400" dirty="0"/>
              <a:t> k)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consecuencia</a:t>
            </a:r>
            <a:r>
              <a:rPr lang="en-US" sz="1400" dirty="0"/>
              <a:t>, hay una </a:t>
            </a:r>
            <a:r>
              <a:rPr lang="en-US" sz="1400" dirty="0" err="1"/>
              <a:t>coloración</a:t>
            </a:r>
            <a:r>
              <a:rPr lang="en-US" sz="1400" dirty="0"/>
              <a:t> </a:t>
            </a:r>
            <a:r>
              <a:rPr lang="en-US" sz="1400" dirty="0" err="1"/>
              <a:t>óptima</a:t>
            </a:r>
            <a:r>
              <a:rPr lang="en-US" sz="1400" dirty="0"/>
              <a:t> con un conjunto de </a:t>
            </a:r>
            <a:r>
              <a:rPr lang="en-US" sz="1400" dirty="0" err="1"/>
              <a:t>máxima</a:t>
            </a:r>
            <a:r>
              <a:rPr lang="en-US" sz="1400" dirty="0"/>
              <a:t> </a:t>
            </a:r>
            <a:r>
              <a:rPr lang="en-US" sz="1400" dirty="0" err="1"/>
              <a:t>independencia</a:t>
            </a:r>
            <a:r>
              <a:rPr lang="en-US" sz="1400" dirty="0"/>
              <a:t>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1FB141F-2536-417D-8F39-DE5B329A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87" r="1104" b="-1"/>
          <a:stretch/>
        </p:blipFill>
        <p:spPr>
          <a:xfrm>
            <a:off x="7082875" y="5619750"/>
            <a:ext cx="1940475" cy="5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7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8DFE3D-4C30-4C41-B401-8A213082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4129" y="1201003"/>
            <a:ext cx="4324185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06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4D4E300-1D6E-44A1-A458-8416C833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4129" y="1201003"/>
            <a:ext cx="4324185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8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DB0A51D-F536-46BC-A881-842BB0E9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4129" y="1201003"/>
            <a:ext cx="4324185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2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AD094D-2B3D-4E3F-B00E-249AA90F1418}"/>
              </a:ext>
            </a:extLst>
          </p:cNvPr>
          <p:cNvSpPr/>
          <p:nvPr/>
        </p:nvSpPr>
        <p:spPr>
          <a:xfrm>
            <a:off x="906028" y="2967335"/>
            <a:ext cx="10379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COMPARANDO GREEDY / DINAMICA</a:t>
            </a:r>
          </a:p>
        </p:txBody>
      </p:sp>
    </p:spTree>
    <p:extLst>
      <p:ext uri="{BB962C8B-B14F-4D97-AF65-F5344CB8AC3E}">
        <p14:creationId xmlns:p14="http://schemas.microsoft.com/office/powerpoint/2010/main" val="324453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955EE915-3AC9-409D-BF6C-9AEF62DAD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5" y="1416084"/>
            <a:ext cx="4742993" cy="401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B6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magen de la pantalla de un celular con la imagen de un planeta&#10;&#10;Descripción generada automáticamente con confianza baja">
            <a:extLst>
              <a:ext uri="{FF2B5EF4-FFF2-40B4-BE49-F238E27FC236}">
                <a16:creationId xmlns:a16="http://schemas.microsoft.com/office/drawing/2014/main" id="{A572EC34-6AD8-43E7-AF82-C49C297B4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422431"/>
            <a:ext cx="4728015" cy="40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D63AF50-18B9-435C-8431-9D9A242EF3D9}"/>
              </a:ext>
            </a:extLst>
          </p:cNvPr>
          <p:cNvSpPr/>
          <p:nvPr/>
        </p:nvSpPr>
        <p:spPr>
          <a:xfrm>
            <a:off x="2275328" y="492754"/>
            <a:ext cx="2467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GREEDY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1D19DA-3165-4D31-AC09-A70AFF6A376F}"/>
              </a:ext>
            </a:extLst>
          </p:cNvPr>
          <p:cNvSpPr/>
          <p:nvPr/>
        </p:nvSpPr>
        <p:spPr>
          <a:xfrm>
            <a:off x="7077634" y="492754"/>
            <a:ext cx="3259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DINAMICA</a:t>
            </a:r>
          </a:p>
        </p:txBody>
      </p:sp>
    </p:spTree>
    <p:extLst>
      <p:ext uri="{BB962C8B-B14F-4D97-AF65-F5344CB8AC3E}">
        <p14:creationId xmlns:p14="http://schemas.microsoft.com/office/powerpoint/2010/main" val="17895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45A9098-2FE9-4A71-B9F9-675ED4C90DE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Una </a:t>
            </a:r>
            <a:r>
              <a:rPr lang="en-US" dirty="0" err="1"/>
              <a:t>coloración</a:t>
            </a:r>
            <a:r>
              <a:rPr lang="en-US" dirty="0"/>
              <a:t> k de un </a:t>
            </a:r>
            <a:r>
              <a:rPr lang="en-US" dirty="0" err="1"/>
              <a:t>grafo</a:t>
            </a:r>
            <a:r>
              <a:rPr lang="en-US" dirty="0"/>
              <a:t> no </a:t>
            </a:r>
            <a:r>
              <a:rPr lang="en-US" dirty="0" err="1"/>
              <a:t>dirigido</a:t>
            </a:r>
            <a:r>
              <a:rPr lang="en-US" dirty="0"/>
              <a:t> G = (V, E) </a:t>
            </a:r>
            <a:r>
              <a:rPr lang="en-US" dirty="0" err="1"/>
              <a:t>asigna</a:t>
            </a:r>
            <a:r>
              <a:rPr lang="en-US" dirty="0"/>
              <a:t> uno de los k </a:t>
            </a:r>
            <a:r>
              <a:rPr lang="en-US" dirty="0" err="1"/>
              <a:t>colores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v ∈ V de </a:t>
            </a:r>
            <a:r>
              <a:rPr lang="en-US" dirty="0" err="1"/>
              <a:t>manera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vértices</a:t>
            </a:r>
            <a:r>
              <a:rPr lang="en-US" dirty="0"/>
              <a:t> </a:t>
            </a:r>
            <a:r>
              <a:rPr lang="en-US" dirty="0" err="1"/>
              <a:t>adyacentes</a:t>
            </a:r>
            <a:r>
              <a:rPr lang="en-US" dirty="0"/>
              <a:t> </a:t>
            </a:r>
            <a:r>
              <a:rPr lang="en-US" dirty="0" err="1"/>
              <a:t>tengan</a:t>
            </a:r>
            <a:r>
              <a:rPr lang="en-US" dirty="0"/>
              <a:t> </a:t>
            </a:r>
            <a:r>
              <a:rPr lang="en-US" dirty="0" err="1"/>
              <a:t>colores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 k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 con una </a:t>
            </a:r>
            <a:r>
              <a:rPr lang="en-US" dirty="0" err="1"/>
              <a:t>coloración</a:t>
            </a:r>
            <a:r>
              <a:rPr lang="en-US" dirty="0"/>
              <a:t> k se llama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cromático</a:t>
            </a:r>
            <a:r>
              <a:rPr lang="en-US" dirty="0"/>
              <a:t> de G y se </a:t>
            </a:r>
            <a:r>
              <a:rPr lang="en-US" dirty="0" err="1"/>
              <a:t>denota</a:t>
            </a:r>
            <a:r>
              <a:rPr lang="en-US" dirty="0"/>
              <a:t> por χ (G)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coloración</a:t>
            </a:r>
            <a:r>
              <a:rPr lang="en-US" dirty="0"/>
              <a:t> de </a:t>
            </a:r>
            <a:r>
              <a:rPr lang="en-US" dirty="0" err="1"/>
              <a:t>grafos</a:t>
            </a:r>
            <a:r>
              <a:rPr lang="en-US" dirty="0"/>
              <a:t> </a:t>
            </a:r>
            <a:r>
              <a:rPr lang="en-US" dirty="0" err="1"/>
              <a:t>pide</a:t>
            </a:r>
            <a:r>
              <a:rPr lang="en-US" dirty="0"/>
              <a:t> χ (G) o una </a:t>
            </a:r>
            <a:r>
              <a:rPr lang="en-US" dirty="0" err="1"/>
              <a:t>coloración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colores</a:t>
            </a:r>
            <a:r>
              <a:rPr lang="en-US" dirty="0"/>
              <a:t> χ (G)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partición</a:t>
            </a:r>
            <a:r>
              <a:rPr lang="en-US" dirty="0"/>
              <a:t>: la </a:t>
            </a:r>
            <a:r>
              <a:rPr lang="en-US" dirty="0" err="1"/>
              <a:t>búsqueda</a:t>
            </a:r>
            <a:r>
              <a:rPr lang="en-US" dirty="0"/>
              <a:t> de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bruta</a:t>
            </a:r>
            <a:r>
              <a:rPr lang="en-US" dirty="0"/>
              <a:t> </a:t>
            </a:r>
            <a:r>
              <a:rPr lang="en-US" dirty="0" err="1"/>
              <a:t>enumera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particiones</a:t>
            </a:r>
            <a:r>
              <a:rPr lang="en-US" dirty="0"/>
              <a:t> de </a:t>
            </a:r>
            <a:r>
              <a:rPr lang="en-US" dirty="0" err="1"/>
              <a:t>vértices</a:t>
            </a:r>
            <a:r>
              <a:rPr lang="en-US" dirty="0"/>
              <a:t> a </a:t>
            </a:r>
            <a:r>
              <a:rPr lang="en-US" dirty="0" err="1"/>
              <a:t>clases</a:t>
            </a:r>
            <a:r>
              <a:rPr lang="en-US" dirty="0"/>
              <a:t> de color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O * (χ (G) ^n)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peor</a:t>
            </a:r>
            <a:r>
              <a:rPr lang="en-US" dirty="0"/>
              <a:t> de los </a:t>
            </a:r>
            <a:r>
              <a:rPr lang="en-US" dirty="0" err="1"/>
              <a:t>casos</a:t>
            </a:r>
            <a:r>
              <a:rPr lang="en-US" dirty="0"/>
              <a:t> χ (G) = n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es O * (</a:t>
            </a:r>
            <a:r>
              <a:rPr lang="en-US" dirty="0" err="1"/>
              <a:t>n^n</a:t>
            </a:r>
            <a:r>
              <a:rPr lang="en-US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dinámica</a:t>
            </a:r>
            <a:r>
              <a:rPr lang="en-US" dirty="0"/>
              <a:t> </a:t>
            </a:r>
            <a:r>
              <a:rPr lang="en-US" dirty="0" err="1"/>
              <a:t>resuelve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 * (2.4423^n)</a:t>
            </a:r>
          </a:p>
        </p:txBody>
      </p:sp>
    </p:spTree>
    <p:extLst>
      <p:ext uri="{BB962C8B-B14F-4D97-AF65-F5344CB8AC3E}">
        <p14:creationId xmlns:p14="http://schemas.microsoft.com/office/powerpoint/2010/main" val="172195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id="{C867A29D-9068-4E2C-BBFA-770F92A7F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616" y="1289713"/>
            <a:ext cx="4493842" cy="40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AB5AAB-02E9-4F83-BB94-3E3F6011A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957" y="1820333"/>
            <a:ext cx="4068085" cy="34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38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827BFEC-0BED-44B9-9BC4-D6891A0898B5}"/>
              </a:ext>
            </a:extLst>
          </p:cNvPr>
          <p:cNvSpPr/>
          <p:nvPr/>
        </p:nvSpPr>
        <p:spPr>
          <a:xfrm>
            <a:off x="4862010" y="2967335"/>
            <a:ext cx="2467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323983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6CE0E9E-88B3-4A86-ABDF-B3995B0C3C52}"/>
              </a:ext>
            </a:extLst>
          </p:cNvPr>
          <p:cNvSpPr txBox="1"/>
          <p:nvPr/>
        </p:nvSpPr>
        <p:spPr>
          <a:xfrm>
            <a:off x="6096000" y="820880"/>
            <a:ext cx="5257799" cy="4889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No existe un algoritmo eficiente para poder colorear un grafo con un numero mínimo de colores ya </a:t>
            </a:r>
            <a:br>
              <a:rPr lang="en-US" sz="1700"/>
            </a:br>
            <a:r>
              <a:rPr lang="en-US" sz="1700"/>
              <a:t>que el problema es un problema NP-COMPLETO conocido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Existen algoritmos aproximados para poder resolver este problema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El algoritmo greedy de coloración para asignar colores no garantiza usar la mínima cantidad de colores pero si</a:t>
            </a:r>
            <a:br>
              <a:rPr lang="en-US" sz="1700"/>
            </a:br>
            <a:r>
              <a:rPr lang="en-US" sz="1700"/>
              <a:t>garantiza usar un numero máximo de colores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Este algoritmo jamás usa mas de D+1 colores , donde D es el grado máximo de un vertice en el grafo a colorear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4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27C8CFE-E198-4751-9948-82185FC2BFED}"/>
              </a:ext>
            </a:extLst>
          </p:cNvPr>
          <p:cNvSpPr txBox="1"/>
          <p:nvPr/>
        </p:nvSpPr>
        <p:spPr>
          <a:xfrm>
            <a:off x="6096000" y="820880"/>
            <a:ext cx="5257799" cy="4889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Colorea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primer </a:t>
            </a:r>
            <a:r>
              <a:rPr lang="en-US" dirty="0" err="1"/>
              <a:t>vértice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primer color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repite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para los </a:t>
            </a:r>
            <a:r>
              <a:rPr lang="en-US" dirty="0" err="1"/>
              <a:t>siguientes</a:t>
            </a:r>
            <a:r>
              <a:rPr lang="en-US" dirty="0"/>
              <a:t> V-1 </a:t>
            </a:r>
            <a:r>
              <a:rPr lang="en-US" dirty="0" err="1"/>
              <a:t>vértices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Consideremos</a:t>
            </a:r>
            <a:r>
              <a:rPr lang="en-US" dirty="0"/>
              <a:t> un </a:t>
            </a:r>
            <a:r>
              <a:rPr lang="en-US" dirty="0" err="1"/>
              <a:t>vértice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r>
              <a:rPr lang="en-US" dirty="0"/>
              <a:t> y lo </a:t>
            </a:r>
            <a:r>
              <a:rPr lang="en-US" dirty="0" err="1"/>
              <a:t>coloreamos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color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mas bajo y que no se ha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colorear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vértice</a:t>
            </a:r>
            <a:r>
              <a:rPr lang="en-US" dirty="0"/>
              <a:t> </a:t>
            </a:r>
            <a:r>
              <a:rPr lang="en-US" dirty="0" err="1"/>
              <a:t>adyacente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.</a:t>
            </a:r>
            <a:br>
              <a:rPr lang="en-US" dirty="0"/>
            </a:b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colores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aparecen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vértices</a:t>
            </a:r>
            <a:r>
              <a:rPr lang="en-US" dirty="0"/>
              <a:t> </a:t>
            </a:r>
            <a:r>
              <a:rPr lang="en-US" dirty="0" err="1"/>
              <a:t>adyacentes</a:t>
            </a:r>
            <a:r>
              <a:rPr lang="en-US" dirty="0"/>
              <a:t> a V </a:t>
            </a:r>
            <a:r>
              <a:rPr lang="en-US" dirty="0" err="1"/>
              <a:t>entonces</a:t>
            </a:r>
            <a:r>
              <a:rPr lang="en-US" dirty="0"/>
              <a:t> se le </a:t>
            </a:r>
            <a:r>
              <a:rPr lang="en-US" dirty="0" err="1"/>
              <a:t>asignara</a:t>
            </a:r>
            <a:r>
              <a:rPr lang="en-US" dirty="0"/>
              <a:t> un nuevo color.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23CB565-2C9A-4E75-A60B-539FC06914F4}"/>
                  </a:ext>
                </a:extLst>
              </p:cNvPr>
              <p:cNvSpPr txBox="1"/>
              <p:nvPr/>
            </p:nvSpPr>
            <p:spPr>
              <a:xfrm>
                <a:off x="5370153" y="1526033"/>
                <a:ext cx="5536397" cy="3935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PE" sz="1500" dirty="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PE" sz="1500" dirty="0"/>
                  <a:t>La complejidad del algoritmo es de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1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PE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15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PE" sz="1500" dirty="0"/>
                  <a:t>) en el peor de los casos 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PE" sz="1500" dirty="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PE" sz="1500" dirty="0"/>
                  <a:t>Como ya lo habíamos mencionado , este algoritmo no siempre usa un numero mínimo de colores 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PE" sz="1500" dirty="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PE" sz="1500" dirty="0"/>
                  <a:t>La cantidad de colores usados a veces depende del orden en el que los vértices son procesados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s-PE" sz="1500" dirty="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PE" sz="1500" dirty="0"/>
                  <a:t>Hay diferentes formas de encontrar un algoritmo para este problema , uno de ellos es el algoritmo de WELSH-POWEELL , el cual considera los vértices en orden descendente de grados.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5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23CB565-2C9A-4E75-A60B-539FC0691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53" y="1526033"/>
                <a:ext cx="5536397" cy="3935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12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5DC41A-C719-4AA8-BDD3-DB7540DD7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83"/>
          <a:stretch/>
        </p:blipFill>
        <p:spPr>
          <a:xfrm>
            <a:off x="643470" y="2048538"/>
            <a:ext cx="5291666" cy="276092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207CB22-E86C-4806-8F20-BFC231CB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014677"/>
            <a:ext cx="5291667" cy="48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87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471</Words>
  <Application>Microsoft Office PowerPoint</Application>
  <PresentationFormat>Panorámica</PresentationFormat>
  <Paragraphs>52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de Office</vt:lpstr>
      <vt:lpstr>COLOREO DE GRAFOS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COLOREO DE GRAFOS</dc:title>
  <dc:creator>Hairton Andreé Anchi Dueñas</dc:creator>
  <cp:lastModifiedBy>Hairton Andreé Anchi Dueñas</cp:lastModifiedBy>
  <cp:revision>11</cp:revision>
  <dcterms:created xsi:type="dcterms:W3CDTF">2021-06-06T17:25:49Z</dcterms:created>
  <dcterms:modified xsi:type="dcterms:W3CDTF">2021-06-07T22:30:09Z</dcterms:modified>
</cp:coreProperties>
</file>