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60" r:id="rId4"/>
    <p:sldId id="261" r:id="rId5"/>
    <p:sldId id="282" r:id="rId6"/>
    <p:sldId id="274" r:id="rId7"/>
    <p:sldId id="277" r:id="rId8"/>
    <p:sldId id="268" r:id="rId9"/>
    <p:sldId id="269" r:id="rId10"/>
    <p:sldId id="270" r:id="rId11"/>
    <p:sldId id="271" r:id="rId12"/>
    <p:sldId id="272" r:id="rId13"/>
    <p:sldId id="278" r:id="rId14"/>
    <p:sldId id="279" r:id="rId15"/>
    <p:sldId id="280" r:id="rId16"/>
    <p:sldId id="262" r:id="rId17"/>
    <p:sldId id="263" r:id="rId18"/>
    <p:sldId id="265" r:id="rId19"/>
    <p:sldId id="266" r:id="rId20"/>
    <p:sldId id="267" r:id="rId21"/>
    <p:sldId id="283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-24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6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3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7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50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26E152-3832-411B-9681-D9F534120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4600"/>
              <a:t>EL PROBLEMA DEL AGENTE VIAJERO</a:t>
            </a:r>
            <a:endParaRPr lang="es-PE" sz="4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F0BF0-7AC5-4845-9B9E-C46404E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ANCHI DUEÑAS HAIRTON ANDREE</a:t>
            </a:r>
            <a:endParaRPr lang="es-PE" sz="2000"/>
          </a:p>
        </p:txBody>
      </p:sp>
      <p:pic>
        <p:nvPicPr>
          <p:cNvPr id="15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B90F6FBD-D0FA-455B-9A24-EA0D8B9C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5" r="7353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49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101565-73A0-4283-995C-0EB15450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1" y="2345905"/>
            <a:ext cx="11023497" cy="21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1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3171CB-6A6E-4F35-8BBB-19D29251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5" y="2114550"/>
            <a:ext cx="1138037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4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F59038-93C6-40B0-8AF8-1730E54F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10" y="2945606"/>
            <a:ext cx="7098979" cy="9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26E152-3832-411B-9681-D9F534120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SEGUNDA FASE</a:t>
            </a:r>
            <a:endParaRPr lang="es-PE" sz="4600" dirty="0"/>
          </a:p>
        </p:txBody>
      </p:sp>
      <p:pic>
        <p:nvPicPr>
          <p:cNvPr id="15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B90F6FBD-D0FA-455B-9A24-EA0D8B9C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5" r="7353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43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D522C1-F759-4663-9CC6-E5A79006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43" y="2149030"/>
            <a:ext cx="5964113" cy="25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0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D7D6FA-D086-4569-95F4-052E30B6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2381900"/>
            <a:ext cx="9540240" cy="20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7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0897E66-B5A6-4896-815B-7BEC7C83A818}"/>
                  </a:ext>
                </a:extLst>
              </p:cNvPr>
              <p:cNvSpPr txBox="1"/>
              <p:nvPr/>
            </p:nvSpPr>
            <p:spPr>
              <a:xfrm>
                <a:off x="6035040" y="1296063"/>
                <a:ext cx="5394960" cy="44924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SERA LA LONGITUD DEL CAMINO MÍNIMO PARTIENDO DEL VÉRTICE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QUE PASA POR TODOS LOS VÉRTICES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/>
                  <a:t>DEL CONJUNTO S Y VUELVE AL VÉRTICE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/>
                  <a:t>EN GENERAL LA RELACIÓN DE RECURRENCIA ES LA SIGUIENTE :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dirty="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,{} </m:t>
                        </m:r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CUANDO S ES {}</a:t>
                </a:r>
                <a:br>
                  <a:rPr lang="en-US" sz="1600" dirty="0"/>
                </a:br>
                <a:endParaRPr lang="en-US" sz="16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b="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/>
                  <a:t>G(I,S) SERA LA LONGITUD DEL CAMINO MINIMO PARTIENDO DEL VERTICE I QUE PASA POR TODOS LOS VERTICES DEL CONJUNTO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b="0" dirty="0"/>
                  <a:t>S Y </a:t>
                </a:r>
                <a:r>
                  <a:rPr lang="en-US" sz="1600" dirty="0"/>
                  <a:t>V</a:t>
                </a:r>
                <a:r>
                  <a:rPr lang="en-US" sz="1600" b="0" dirty="0"/>
                  <a:t>UELVE AL VERTICE I.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0897E66-B5A6-4896-815B-7BEC7C83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0" y="1296063"/>
                <a:ext cx="5394960" cy="4492487"/>
              </a:xfrm>
              <a:prstGeom prst="rect">
                <a:avLst/>
              </a:prstGeom>
              <a:blipFill>
                <a:blip r:embed="rId3"/>
                <a:stretch>
                  <a:fillRect l="-565" t="-950" r="-6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79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F0FA6B-73C2-47CE-A466-41EB24E2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49" y="1224111"/>
            <a:ext cx="7531101" cy="44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2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4F6B2A6-C21A-4B75-87FB-159ACB0E3004}"/>
                  </a:ext>
                </a:extLst>
              </p:cNvPr>
              <p:cNvSpPr txBox="1"/>
              <p:nvPr/>
            </p:nvSpPr>
            <p:spPr>
              <a:xfrm>
                <a:off x="2393285" y="1662463"/>
                <a:ext cx="3138231" cy="86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,{} 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dirty="0"/>
                  <a:t> Cuando S es {}</a:t>
                </a:r>
                <a:br>
                  <a:rPr lang="es-PE" dirty="0"/>
                </a:br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nor/>
                        </m:rPr>
                        <a:rPr lang="es-PE"/>
                        <m:t>Ø</m:t>
                      </m:r>
                      <m:r>
                        <m:rPr>
                          <m:nor/>
                        </m:rPr>
                        <a:rPr lang="en-US" b="0" i="0" smtClean="0"/>
                        <m:t>)=5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m:rPr>
                          <m:nor/>
                        </m:rPr>
                        <a:rPr lang="es-PE"/>
                        <m:t>Ø</m:t>
                      </m:r>
                      <m:r>
                        <m:rPr>
                          <m:nor/>
                        </m:rPr>
                        <a:rPr lang="en-US" b="0" i="0" smtClean="0"/>
                        <m:t>)=6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m:rPr>
                          <m:nor/>
                        </m:rPr>
                        <a:rPr lang="es-PE"/>
                        <m:t>Ø</m:t>
                      </m:r>
                      <m:r>
                        <m:rPr>
                          <m:nor/>
                        </m:rPr>
                        <a:rPr lang="en-US" b="0" i="0" smtClean="0"/>
                        <m:t>)=8</m:t>
                      </m:r>
                      <m:r>
                        <m:rPr>
                          <m:nor/>
                        </m:rPr>
                        <a:rPr lang="es-PE"/>
                        <m:t>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4F6B2A6-C21A-4B75-87FB-159ACB0E3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285" y="1662463"/>
                <a:ext cx="3138231" cy="864789"/>
              </a:xfrm>
              <a:prstGeom prst="rect">
                <a:avLst/>
              </a:prstGeom>
              <a:blipFill>
                <a:blip r:embed="rId2"/>
                <a:stretch>
                  <a:fillRect l="-2724" t="-8451" b="-1126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573F71A-A311-499D-83BB-18154F67420F}"/>
                  </a:ext>
                </a:extLst>
              </p:cNvPr>
              <p:cNvSpPr txBox="1"/>
              <p:nvPr/>
            </p:nvSpPr>
            <p:spPr>
              <a:xfrm>
                <a:off x="-348343" y="2993742"/>
                <a:ext cx="7736114" cy="2817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𝑀𝑖𝑛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br>
                  <a:rPr lang="en-US" sz="1800" b="0" dirty="0"/>
                </a:br>
                <a:br>
                  <a:rPr lang="en-US" sz="1800" b="0" dirty="0"/>
                </a:b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{3}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s-PE" smtClean="0"/>
                                  <m:t>Ø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=9+6=15</m:t>
                    </m:r>
                  </m:oMath>
                </a14:m>
                <a:endParaRPr lang="en-US" b="0" dirty="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{4}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s-PE" smtClean="0"/>
                                  <m:t>Ø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=10+8=18</m:t>
                    </m:r>
                  </m:oMath>
                </a14:m>
                <a:endParaRPr lang="en-US" dirty="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{2}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s-PE" smtClean="0"/>
                                  <m:t>Ø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=13+5=18</m:t>
                    </m:r>
                  </m:oMath>
                </a14:m>
                <a:endParaRPr lang="en-US" dirty="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{4}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s-PE" smtClean="0"/>
                                  <m:t>Ø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=12+8=20</m:t>
                    </m:r>
                  </m:oMath>
                </a14:m>
                <a:endParaRPr lang="en-US" dirty="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{2}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s-PE" smtClean="0"/>
                                  <m:t>Ø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=8+5=13</m:t>
                    </m:r>
                  </m:oMath>
                </a14:m>
                <a:endParaRPr lang="en-US" dirty="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{3}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s-PE" smtClean="0"/>
                                  <m:t>Ø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=9+6=15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573F71A-A311-499D-83BB-18154F674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8343" y="2993742"/>
                <a:ext cx="7736114" cy="2817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F0B0812-2A9C-4896-8E72-D8D56356F4D3}"/>
                  </a:ext>
                </a:extLst>
              </p:cNvPr>
              <p:cNvSpPr txBox="1"/>
              <p:nvPr/>
            </p:nvSpPr>
            <p:spPr>
              <a:xfrm>
                <a:off x="8475717" y="1410440"/>
                <a:ext cx="2875082" cy="1368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F0B0812-2A9C-4896-8E72-D8D56356F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17" y="1410440"/>
                <a:ext cx="2875082" cy="1368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04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9AFCAA1-112C-4985-8CD6-34768BD4155A}"/>
                  </a:ext>
                </a:extLst>
              </p:cNvPr>
              <p:cNvSpPr txBox="1"/>
              <p:nvPr/>
            </p:nvSpPr>
            <p:spPr>
              <a:xfrm>
                <a:off x="878113" y="2380462"/>
                <a:ext cx="10435773" cy="1499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{3,4}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=9+20, 10+15=29,25=25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{2,4}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=13+18, 12+13=31,25=25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{2,3}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=8+15, 9+18=23,27=23</m:t>
                      </m:r>
                    </m:oMath>
                  </m:oMathPara>
                </a14:m>
                <a:endParaRPr lang="en-US" b="0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9AFCAA1-112C-4985-8CD6-34768BD41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3" y="2380462"/>
                <a:ext cx="10435773" cy="1499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84A451B-75AF-43F4-ABA1-589BD2E9BAE2}"/>
                  </a:ext>
                </a:extLst>
              </p:cNvPr>
              <p:cNvSpPr txBox="1"/>
              <p:nvPr/>
            </p:nvSpPr>
            <p:spPr>
              <a:xfrm>
                <a:off x="522514" y="4172020"/>
                <a:ext cx="11451771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{2,3,4}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=10+25, 15+25,20+23=35,40,43=35</m:t>
                    </m:r>
                  </m:oMath>
                </a14:m>
                <a:r>
                  <a:rPr lang="en-US" b="0" dirty="0"/>
                  <a:t> es la </a:t>
                </a:r>
                <a:r>
                  <a:rPr lang="en-US" b="0" dirty="0" err="1"/>
                  <a:t>ruta</a:t>
                </a:r>
                <a:r>
                  <a:rPr lang="en-US" b="0" dirty="0"/>
                  <a:t> de </a:t>
                </a:r>
                <a:r>
                  <a:rPr lang="en-US" b="0" dirty="0" err="1"/>
                  <a:t>menor</a:t>
                </a:r>
                <a:r>
                  <a:rPr lang="en-US" b="0" dirty="0"/>
                  <a:t> </a:t>
                </a:r>
                <a:r>
                  <a:rPr lang="en-US" b="0" dirty="0" err="1"/>
                  <a:t>costo</a:t>
                </a:r>
                <a:endParaRPr lang="en-US" b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84A451B-75AF-43F4-ABA1-589BD2E9B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4172020"/>
                <a:ext cx="11451771" cy="640303"/>
              </a:xfrm>
              <a:prstGeom prst="rect">
                <a:avLst/>
              </a:prstGeom>
              <a:blipFill>
                <a:blip r:embed="rId3"/>
                <a:stretch>
                  <a:fillRect b="-152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CuadroTexto 1">
            <a:extLst>
              <a:ext uri="{FF2B5EF4-FFF2-40B4-BE49-F238E27FC236}">
                <a16:creationId xmlns:a16="http://schemas.microsoft.com/office/drawing/2014/main" id="{6F1BBD28-0A50-4CA7-A32E-9913B8E84C5E}"/>
              </a:ext>
            </a:extLst>
          </p:cNvPr>
          <p:cNvSpPr txBox="1"/>
          <p:nvPr/>
        </p:nvSpPr>
        <p:spPr>
          <a:xfrm>
            <a:off x="5689239" y="1142999"/>
            <a:ext cx="5876395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EL PROBLEMA DEL AGENTE VIAJERO , SE ESTUDIA DEBIDO A SU COMPLEJIDAD COMPUTACIONAL Y POR SU GRAN CANTIDAD DE APLICACIONES EN LA VIDA REAL.</a:t>
            </a:r>
          </a:p>
        </p:txBody>
      </p:sp>
    </p:spTree>
    <p:extLst>
      <p:ext uri="{BB962C8B-B14F-4D97-AF65-F5344CB8AC3E}">
        <p14:creationId xmlns:p14="http://schemas.microsoft.com/office/powerpoint/2010/main" val="301932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3EBC95D-D29F-4E57-9EA9-01E846C038F7}"/>
                  </a:ext>
                </a:extLst>
              </p:cNvPr>
              <p:cNvSpPr txBox="1"/>
              <p:nvPr/>
            </p:nvSpPr>
            <p:spPr>
              <a:xfrm>
                <a:off x="609600" y="1573963"/>
                <a:ext cx="11451771" cy="2614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{2,3,4}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=10+25, 15+25,20+23=35,40,43=35</m:t>
                    </m:r>
                  </m:oMath>
                </a14:m>
                <a:r>
                  <a:rPr lang="en-US" b="0" dirty="0"/>
                  <a:t> es la </a:t>
                </a:r>
                <a:r>
                  <a:rPr lang="en-US" b="0" dirty="0" err="1"/>
                  <a:t>ruta</a:t>
                </a:r>
                <a:r>
                  <a:rPr lang="en-US" b="0" dirty="0"/>
                  <a:t> de </a:t>
                </a:r>
                <a:r>
                  <a:rPr lang="en-US" b="0" dirty="0" err="1"/>
                  <a:t>menor</a:t>
                </a:r>
                <a:r>
                  <a:rPr lang="en-US" b="0" dirty="0"/>
                  <a:t> </a:t>
                </a:r>
                <a:r>
                  <a:rPr lang="en-US" b="0" dirty="0" err="1"/>
                  <a:t>costo</a:t>
                </a:r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(4,</m:t>
                      </m:r>
                      <m:d>
                        <m:dPr>
                          <m:begChr m:val="{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m:rPr>
                                  <m:nor/>
                                </m:rPr>
                                <a:rPr lang="es-PE" smtClean="0"/>
                                <m:t>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=10+10+9+6=35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La </a:t>
                </a:r>
                <a:r>
                  <a:rPr lang="en-US" b="0" dirty="0" err="1"/>
                  <a:t>ruta</a:t>
                </a:r>
                <a:r>
                  <a:rPr lang="en-US" b="0" dirty="0"/>
                  <a:t> de </a:t>
                </a:r>
                <a:r>
                  <a:rPr lang="en-US" b="0" dirty="0" err="1"/>
                  <a:t>menor</a:t>
                </a:r>
                <a:r>
                  <a:rPr lang="en-US" b="0" dirty="0"/>
                  <a:t> </a:t>
                </a:r>
                <a:r>
                  <a:rPr lang="en-US" b="0" dirty="0" err="1"/>
                  <a:t>costo</a:t>
                </a:r>
                <a:r>
                  <a:rPr lang="en-US" b="0" dirty="0"/>
                  <a:t> es </a:t>
                </a:r>
                <a:r>
                  <a:rPr lang="en-US" b="0" dirty="0" err="1"/>
                  <a:t>seguir</a:t>
                </a:r>
                <a:r>
                  <a:rPr lang="en-US" b="0" dirty="0"/>
                  <a:t> : 1-2-4-3-1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3EBC95D-D29F-4E57-9EA9-01E846C0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73963"/>
                <a:ext cx="11451771" cy="2614947"/>
              </a:xfrm>
              <a:prstGeom prst="rect">
                <a:avLst/>
              </a:prstGeo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5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FCF413-FC44-4011-8515-CE8276188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71" b="22836"/>
          <a:stretch/>
        </p:blipFill>
        <p:spPr>
          <a:xfrm>
            <a:off x="2482645" y="414236"/>
            <a:ext cx="7226709" cy="6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A23F327-9EE4-4B77-A9E8-0D839200321F}"/>
              </a:ext>
            </a:extLst>
          </p:cNvPr>
          <p:cNvSpPr txBox="1"/>
          <p:nvPr/>
        </p:nvSpPr>
        <p:spPr>
          <a:xfrm>
            <a:off x="5749369" y="1143000"/>
            <a:ext cx="5876395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EL PROBLEMA CONSTA DE UN CONJUNTO DE CIUDADES POR LAS QUE SE TIENE QUE PASAR EXACTAMENTE</a:t>
            </a:r>
            <a:b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UNA VEZ Y REGRESAR AL PUNTO DE ORIGEN CON EL MENOR COSTO POSIBLE</a:t>
            </a:r>
          </a:p>
        </p:txBody>
      </p:sp>
    </p:spTree>
    <p:extLst>
      <p:ext uri="{BB962C8B-B14F-4D97-AF65-F5344CB8AC3E}">
        <p14:creationId xmlns:p14="http://schemas.microsoft.com/office/powerpoint/2010/main" val="285313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FB0B459-3A34-4B25-A2CC-6C8A4B7487D7}"/>
              </a:ext>
            </a:extLst>
          </p:cNvPr>
          <p:cNvSpPr txBox="1"/>
          <p:nvPr/>
        </p:nvSpPr>
        <p:spPr>
          <a:xfrm>
            <a:off x="5200729" y="940228"/>
            <a:ext cx="5876395" cy="72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FUERZA BRUTA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366D20-3E07-4544-8A68-2AF218268CB6}"/>
              </a:ext>
            </a:extLst>
          </p:cNvPr>
          <p:cNvSpPr txBox="1"/>
          <p:nvPr/>
        </p:nvSpPr>
        <p:spPr>
          <a:xfrm>
            <a:off x="5200729" y="2242094"/>
            <a:ext cx="62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RESUELVE EL PROBLEMA EN </a:t>
            </a:r>
            <a:r>
              <a:rPr lang="el-GR" dirty="0"/>
              <a:t>Θ</a:t>
            </a:r>
            <a:r>
              <a:rPr lang="en-US" dirty="0"/>
              <a:t>((n-1)!)</a:t>
            </a:r>
          </a:p>
        </p:txBody>
      </p:sp>
    </p:spTree>
    <p:extLst>
      <p:ext uri="{BB962C8B-B14F-4D97-AF65-F5344CB8AC3E}">
        <p14:creationId xmlns:p14="http://schemas.microsoft.com/office/powerpoint/2010/main" val="34490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FB0B459-3A34-4B25-A2CC-6C8A4B7487D7}"/>
              </a:ext>
            </a:extLst>
          </p:cNvPr>
          <p:cNvSpPr txBox="1"/>
          <p:nvPr/>
        </p:nvSpPr>
        <p:spPr>
          <a:xfrm>
            <a:off x="5200729" y="940228"/>
            <a:ext cx="5876395" cy="72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ALGORITMO HELD-KARP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366D20-3E07-4544-8A68-2AF218268CB6}"/>
                  </a:ext>
                </a:extLst>
              </p:cNvPr>
              <p:cNvSpPr txBox="1"/>
              <p:nvPr/>
            </p:nvSpPr>
            <p:spPr>
              <a:xfrm>
                <a:off x="5319542" y="2603732"/>
                <a:ext cx="626285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RESUELVE EL PROBLEMA EN </a:t>
                </a:r>
                <a:r>
                  <a:rPr lang="el-GR" dirty="0"/>
                  <a:t>Θ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NECESITA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E" dirty="0"/>
                  <a:t> ESPACIO PARA ALMACENAR OPERACIONES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366D20-3E07-4544-8A68-2AF21826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42" y="2603732"/>
                <a:ext cx="6262858" cy="723275"/>
              </a:xfrm>
              <a:prstGeom prst="rect">
                <a:avLst/>
              </a:prstGeom>
              <a:blipFill>
                <a:blip r:embed="rId3"/>
                <a:stretch>
                  <a:fillRect l="-682" t="-3361" b="-1260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26E152-3832-411B-9681-D9F534120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1" y="2879911"/>
            <a:ext cx="3470495" cy="1098177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COMPLEJIDAD</a:t>
            </a:r>
            <a:endParaRPr lang="es-PE" sz="4600" dirty="0"/>
          </a:p>
        </p:txBody>
      </p:sp>
      <p:pic>
        <p:nvPicPr>
          <p:cNvPr id="15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B90F6FBD-D0FA-455B-9A24-EA0D8B9C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5" r="7353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07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26E152-3832-411B-9681-D9F534120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PRIMERA FASE</a:t>
            </a:r>
            <a:endParaRPr lang="es-PE" sz="4600" dirty="0"/>
          </a:p>
        </p:txBody>
      </p:sp>
      <p:pic>
        <p:nvPicPr>
          <p:cNvPr id="15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B90F6FBD-D0FA-455B-9A24-EA0D8B9C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5" r="7353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546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2CFAA6-D511-44F1-9909-7C0CAAD4D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6"/>
          <a:stretch/>
        </p:blipFill>
        <p:spPr>
          <a:xfrm>
            <a:off x="1200248" y="2488631"/>
            <a:ext cx="9791504" cy="18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2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70E952-A681-43AF-AF53-927D3E01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623" y="2447925"/>
            <a:ext cx="5626754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1741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405</Words>
  <Application>Microsoft Office PowerPoint</Application>
  <PresentationFormat>Panorámica</PresentationFormat>
  <Paragraphs>41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Nova Cond</vt:lpstr>
      <vt:lpstr>Cambria Math</vt:lpstr>
      <vt:lpstr>CMU Sans Serif</vt:lpstr>
      <vt:lpstr>Impact</vt:lpstr>
      <vt:lpstr>TornVTI</vt:lpstr>
      <vt:lpstr>EL PROBLEMA DEL AGENTE VIAJERO</vt:lpstr>
      <vt:lpstr>Presentación de PowerPoint</vt:lpstr>
      <vt:lpstr>Presentación de PowerPoint</vt:lpstr>
      <vt:lpstr>Presentación de PowerPoint</vt:lpstr>
      <vt:lpstr>Presentación de PowerPoint</vt:lpstr>
      <vt:lpstr>COMPLEJIDAD</vt:lpstr>
      <vt:lpstr>PRIMERA FASE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SEGUNDA FASE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PROBLEMA DEL AGENTE VIAJERO</dc:title>
  <dc:creator>Hairton Andreé Anchi Dueñas</dc:creator>
  <cp:lastModifiedBy>Hairton Andreé Anchi Dueñas</cp:lastModifiedBy>
  <cp:revision>14</cp:revision>
  <dcterms:created xsi:type="dcterms:W3CDTF">2021-05-18T00:28:52Z</dcterms:created>
  <dcterms:modified xsi:type="dcterms:W3CDTF">2021-05-20T15:19:46Z</dcterms:modified>
</cp:coreProperties>
</file>