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6" r:id="rId3"/>
    <p:sldId id="257" r:id="rId4"/>
    <p:sldId id="260" r:id="rId5"/>
    <p:sldId id="261" r:id="rId6"/>
    <p:sldId id="262" r:id="rId7"/>
    <p:sldId id="263" r:id="rId8"/>
    <p:sldId id="258" r:id="rId9"/>
    <p:sldId id="259" r:id="rId10"/>
    <p:sldId id="268" r:id="rId11"/>
    <p:sldId id="269" r:id="rId12"/>
    <p:sldId id="270" r:id="rId13"/>
    <p:sldId id="271" r:id="rId14"/>
    <p:sldId id="273" r:id="rId15"/>
    <p:sldId id="279" r:id="rId16"/>
    <p:sldId id="282" r:id="rId17"/>
    <p:sldId id="274" r:id="rId18"/>
    <p:sldId id="280" r:id="rId19"/>
    <p:sldId id="281" r:id="rId20"/>
    <p:sldId id="276" r:id="rId21"/>
    <p:sldId id="277" r:id="rId22"/>
    <p:sldId id="275" r:id="rId23"/>
    <p:sldId id="278" r:id="rId2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14" d="100"/>
          <a:sy n="114" d="100"/>
        </p:scale>
        <p:origin x="12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D5597-D95F-4A8B-A4F5-9BF8032BF1F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5FA3A2AA-8317-47A6-BB0A-CCAC9EE9AB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FF92856F-511A-4C26-BBFB-EDCC70F20D78}"/>
              </a:ext>
            </a:extLst>
          </p:cNvPr>
          <p:cNvSpPr>
            <a:spLocks noGrp="1"/>
          </p:cNvSpPr>
          <p:nvPr>
            <p:ph type="dt" sz="half" idx="10"/>
          </p:nvPr>
        </p:nvSpPr>
        <p:spPr/>
        <p:txBody>
          <a:bodyPr/>
          <a:lstStyle/>
          <a:p>
            <a:fld id="{4A59B66C-0B6D-4DF4-AB16-ECBBDA60D75E}" type="datetimeFigureOut">
              <a:rPr lang="es-PE" smtClean="0"/>
              <a:t>11/05/2021</a:t>
            </a:fld>
            <a:endParaRPr lang="es-PE"/>
          </a:p>
        </p:txBody>
      </p:sp>
      <p:sp>
        <p:nvSpPr>
          <p:cNvPr id="5" name="Marcador de pie de página 4">
            <a:extLst>
              <a:ext uri="{FF2B5EF4-FFF2-40B4-BE49-F238E27FC236}">
                <a16:creationId xmlns:a16="http://schemas.microsoft.com/office/drawing/2014/main" id="{761EB796-C0C1-4AE8-A2EE-CC825CAC59A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404513F-7B6D-4372-8B1D-E2717BACB29E}"/>
              </a:ext>
            </a:extLst>
          </p:cNvPr>
          <p:cNvSpPr>
            <a:spLocks noGrp="1"/>
          </p:cNvSpPr>
          <p:nvPr>
            <p:ph type="sldNum" sz="quarter" idx="12"/>
          </p:nvPr>
        </p:nvSpPr>
        <p:spPr/>
        <p:txBody>
          <a:bodyPr/>
          <a:lstStyle/>
          <a:p>
            <a:fld id="{FBE662E2-B72E-4BD8-8AA7-537FCADB4758}" type="slidenum">
              <a:rPr lang="es-PE" smtClean="0"/>
              <a:t>‹Nº›</a:t>
            </a:fld>
            <a:endParaRPr lang="es-PE"/>
          </a:p>
        </p:txBody>
      </p:sp>
    </p:spTree>
    <p:extLst>
      <p:ext uri="{BB962C8B-B14F-4D97-AF65-F5344CB8AC3E}">
        <p14:creationId xmlns:p14="http://schemas.microsoft.com/office/powerpoint/2010/main" val="103662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F95471-36CE-4ADD-91E8-E1CFCB21E6D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7C9FB639-8AD8-4C2E-A363-377164DECAC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1B39C657-3C5D-49F7-8000-B835D9146C24}"/>
              </a:ext>
            </a:extLst>
          </p:cNvPr>
          <p:cNvSpPr>
            <a:spLocks noGrp="1"/>
          </p:cNvSpPr>
          <p:nvPr>
            <p:ph type="dt" sz="half" idx="10"/>
          </p:nvPr>
        </p:nvSpPr>
        <p:spPr/>
        <p:txBody>
          <a:bodyPr/>
          <a:lstStyle/>
          <a:p>
            <a:fld id="{4A59B66C-0B6D-4DF4-AB16-ECBBDA60D75E}" type="datetimeFigureOut">
              <a:rPr lang="es-PE" smtClean="0"/>
              <a:t>11/05/2021</a:t>
            </a:fld>
            <a:endParaRPr lang="es-PE"/>
          </a:p>
        </p:txBody>
      </p:sp>
      <p:sp>
        <p:nvSpPr>
          <p:cNvPr id="5" name="Marcador de pie de página 4">
            <a:extLst>
              <a:ext uri="{FF2B5EF4-FFF2-40B4-BE49-F238E27FC236}">
                <a16:creationId xmlns:a16="http://schemas.microsoft.com/office/drawing/2014/main" id="{D5DDCEEF-41D5-479E-BD80-34BE9157D15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18F7749-6538-48A8-8FDE-F5A347C6F112}"/>
              </a:ext>
            </a:extLst>
          </p:cNvPr>
          <p:cNvSpPr>
            <a:spLocks noGrp="1"/>
          </p:cNvSpPr>
          <p:nvPr>
            <p:ph type="sldNum" sz="quarter" idx="12"/>
          </p:nvPr>
        </p:nvSpPr>
        <p:spPr/>
        <p:txBody>
          <a:bodyPr/>
          <a:lstStyle/>
          <a:p>
            <a:fld id="{FBE662E2-B72E-4BD8-8AA7-537FCADB4758}" type="slidenum">
              <a:rPr lang="es-PE" smtClean="0"/>
              <a:t>‹Nº›</a:t>
            </a:fld>
            <a:endParaRPr lang="es-PE"/>
          </a:p>
        </p:txBody>
      </p:sp>
    </p:spTree>
    <p:extLst>
      <p:ext uri="{BB962C8B-B14F-4D97-AF65-F5344CB8AC3E}">
        <p14:creationId xmlns:p14="http://schemas.microsoft.com/office/powerpoint/2010/main" val="258123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5542854-B487-4E88-9764-94D8DB968DD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4777E34C-5C03-4E01-849F-F5008C55C01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E911A92-7EB5-418F-A5FF-B46925E1EC9B}"/>
              </a:ext>
            </a:extLst>
          </p:cNvPr>
          <p:cNvSpPr>
            <a:spLocks noGrp="1"/>
          </p:cNvSpPr>
          <p:nvPr>
            <p:ph type="dt" sz="half" idx="10"/>
          </p:nvPr>
        </p:nvSpPr>
        <p:spPr/>
        <p:txBody>
          <a:bodyPr/>
          <a:lstStyle/>
          <a:p>
            <a:fld id="{4A59B66C-0B6D-4DF4-AB16-ECBBDA60D75E}" type="datetimeFigureOut">
              <a:rPr lang="es-PE" smtClean="0"/>
              <a:t>11/05/2021</a:t>
            </a:fld>
            <a:endParaRPr lang="es-PE"/>
          </a:p>
        </p:txBody>
      </p:sp>
      <p:sp>
        <p:nvSpPr>
          <p:cNvPr id="5" name="Marcador de pie de página 4">
            <a:extLst>
              <a:ext uri="{FF2B5EF4-FFF2-40B4-BE49-F238E27FC236}">
                <a16:creationId xmlns:a16="http://schemas.microsoft.com/office/drawing/2014/main" id="{3A02B0FD-D254-4800-865C-C5FB90A520A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FD7BD27-FCC6-4AEF-8655-DAB9DDF5C76A}"/>
              </a:ext>
            </a:extLst>
          </p:cNvPr>
          <p:cNvSpPr>
            <a:spLocks noGrp="1"/>
          </p:cNvSpPr>
          <p:nvPr>
            <p:ph type="sldNum" sz="quarter" idx="12"/>
          </p:nvPr>
        </p:nvSpPr>
        <p:spPr/>
        <p:txBody>
          <a:bodyPr/>
          <a:lstStyle/>
          <a:p>
            <a:fld id="{FBE662E2-B72E-4BD8-8AA7-537FCADB4758}" type="slidenum">
              <a:rPr lang="es-PE" smtClean="0"/>
              <a:t>‹Nº›</a:t>
            </a:fld>
            <a:endParaRPr lang="es-PE"/>
          </a:p>
        </p:txBody>
      </p:sp>
    </p:spTree>
    <p:extLst>
      <p:ext uri="{BB962C8B-B14F-4D97-AF65-F5344CB8AC3E}">
        <p14:creationId xmlns:p14="http://schemas.microsoft.com/office/powerpoint/2010/main" val="242888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93B326-69C2-4EB3-99E6-0941EF6A75B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549061C0-8C70-4A18-A98A-E9B02FAFFB3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45213E8-15E0-4E1B-BB17-E97472373F90}"/>
              </a:ext>
            </a:extLst>
          </p:cNvPr>
          <p:cNvSpPr>
            <a:spLocks noGrp="1"/>
          </p:cNvSpPr>
          <p:nvPr>
            <p:ph type="dt" sz="half" idx="10"/>
          </p:nvPr>
        </p:nvSpPr>
        <p:spPr/>
        <p:txBody>
          <a:bodyPr/>
          <a:lstStyle/>
          <a:p>
            <a:fld id="{4A59B66C-0B6D-4DF4-AB16-ECBBDA60D75E}" type="datetimeFigureOut">
              <a:rPr lang="es-PE" smtClean="0"/>
              <a:t>11/05/2021</a:t>
            </a:fld>
            <a:endParaRPr lang="es-PE"/>
          </a:p>
        </p:txBody>
      </p:sp>
      <p:sp>
        <p:nvSpPr>
          <p:cNvPr id="5" name="Marcador de pie de página 4">
            <a:extLst>
              <a:ext uri="{FF2B5EF4-FFF2-40B4-BE49-F238E27FC236}">
                <a16:creationId xmlns:a16="http://schemas.microsoft.com/office/drawing/2014/main" id="{2D4EF2EB-AD5A-4B45-ABFD-0A7D40DF551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0555AAB-A3F1-48BC-B5DA-EFB1F3AE2531}"/>
              </a:ext>
            </a:extLst>
          </p:cNvPr>
          <p:cNvSpPr>
            <a:spLocks noGrp="1"/>
          </p:cNvSpPr>
          <p:nvPr>
            <p:ph type="sldNum" sz="quarter" idx="12"/>
          </p:nvPr>
        </p:nvSpPr>
        <p:spPr/>
        <p:txBody>
          <a:bodyPr/>
          <a:lstStyle/>
          <a:p>
            <a:fld id="{FBE662E2-B72E-4BD8-8AA7-537FCADB4758}" type="slidenum">
              <a:rPr lang="es-PE" smtClean="0"/>
              <a:t>‹Nº›</a:t>
            </a:fld>
            <a:endParaRPr lang="es-PE"/>
          </a:p>
        </p:txBody>
      </p:sp>
    </p:spTree>
    <p:extLst>
      <p:ext uri="{BB962C8B-B14F-4D97-AF65-F5344CB8AC3E}">
        <p14:creationId xmlns:p14="http://schemas.microsoft.com/office/powerpoint/2010/main" val="207239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D66A2A-16FE-4BC7-BCE9-D6C7F475D80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57C2B47-3C34-4704-B87E-2124802063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321721E-FC49-44CF-A7EE-F9F5905B3790}"/>
              </a:ext>
            </a:extLst>
          </p:cNvPr>
          <p:cNvSpPr>
            <a:spLocks noGrp="1"/>
          </p:cNvSpPr>
          <p:nvPr>
            <p:ph type="dt" sz="half" idx="10"/>
          </p:nvPr>
        </p:nvSpPr>
        <p:spPr/>
        <p:txBody>
          <a:bodyPr/>
          <a:lstStyle/>
          <a:p>
            <a:fld id="{4A59B66C-0B6D-4DF4-AB16-ECBBDA60D75E}" type="datetimeFigureOut">
              <a:rPr lang="es-PE" smtClean="0"/>
              <a:t>11/05/2021</a:t>
            </a:fld>
            <a:endParaRPr lang="es-PE"/>
          </a:p>
        </p:txBody>
      </p:sp>
      <p:sp>
        <p:nvSpPr>
          <p:cNvPr id="5" name="Marcador de pie de página 4">
            <a:extLst>
              <a:ext uri="{FF2B5EF4-FFF2-40B4-BE49-F238E27FC236}">
                <a16:creationId xmlns:a16="http://schemas.microsoft.com/office/drawing/2014/main" id="{CDB8C152-1502-4201-BD70-66DBBA77F68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85E47DE-25B4-4EDA-BAC5-139A1486BB89}"/>
              </a:ext>
            </a:extLst>
          </p:cNvPr>
          <p:cNvSpPr>
            <a:spLocks noGrp="1"/>
          </p:cNvSpPr>
          <p:nvPr>
            <p:ph type="sldNum" sz="quarter" idx="12"/>
          </p:nvPr>
        </p:nvSpPr>
        <p:spPr/>
        <p:txBody>
          <a:bodyPr/>
          <a:lstStyle/>
          <a:p>
            <a:fld id="{FBE662E2-B72E-4BD8-8AA7-537FCADB4758}" type="slidenum">
              <a:rPr lang="es-PE" smtClean="0"/>
              <a:t>‹Nº›</a:t>
            </a:fld>
            <a:endParaRPr lang="es-PE"/>
          </a:p>
        </p:txBody>
      </p:sp>
    </p:spTree>
    <p:extLst>
      <p:ext uri="{BB962C8B-B14F-4D97-AF65-F5344CB8AC3E}">
        <p14:creationId xmlns:p14="http://schemas.microsoft.com/office/powerpoint/2010/main" val="423087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38299E-5913-4160-943F-56223726EAB3}"/>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80A9FA2-60D6-4874-BAC0-6A40674AE75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0C1826D0-3235-4447-BFBD-C44F7B66D21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02F5EA35-9A1B-4800-8025-1D90B804C179}"/>
              </a:ext>
            </a:extLst>
          </p:cNvPr>
          <p:cNvSpPr>
            <a:spLocks noGrp="1"/>
          </p:cNvSpPr>
          <p:nvPr>
            <p:ph type="dt" sz="half" idx="10"/>
          </p:nvPr>
        </p:nvSpPr>
        <p:spPr/>
        <p:txBody>
          <a:bodyPr/>
          <a:lstStyle/>
          <a:p>
            <a:fld id="{4A59B66C-0B6D-4DF4-AB16-ECBBDA60D75E}" type="datetimeFigureOut">
              <a:rPr lang="es-PE" smtClean="0"/>
              <a:t>11/05/2021</a:t>
            </a:fld>
            <a:endParaRPr lang="es-PE"/>
          </a:p>
        </p:txBody>
      </p:sp>
      <p:sp>
        <p:nvSpPr>
          <p:cNvPr id="6" name="Marcador de pie de página 5">
            <a:extLst>
              <a:ext uri="{FF2B5EF4-FFF2-40B4-BE49-F238E27FC236}">
                <a16:creationId xmlns:a16="http://schemas.microsoft.com/office/drawing/2014/main" id="{BFCE76E6-7F4D-4FA7-86E9-0FF30EC2EFBE}"/>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1280DD4D-6A1A-4D1C-A397-3FF206F1F84B}"/>
              </a:ext>
            </a:extLst>
          </p:cNvPr>
          <p:cNvSpPr>
            <a:spLocks noGrp="1"/>
          </p:cNvSpPr>
          <p:nvPr>
            <p:ph type="sldNum" sz="quarter" idx="12"/>
          </p:nvPr>
        </p:nvSpPr>
        <p:spPr/>
        <p:txBody>
          <a:bodyPr/>
          <a:lstStyle/>
          <a:p>
            <a:fld id="{FBE662E2-B72E-4BD8-8AA7-537FCADB4758}" type="slidenum">
              <a:rPr lang="es-PE" smtClean="0"/>
              <a:t>‹Nº›</a:t>
            </a:fld>
            <a:endParaRPr lang="es-PE"/>
          </a:p>
        </p:txBody>
      </p:sp>
    </p:spTree>
    <p:extLst>
      <p:ext uri="{BB962C8B-B14F-4D97-AF65-F5344CB8AC3E}">
        <p14:creationId xmlns:p14="http://schemas.microsoft.com/office/powerpoint/2010/main" val="206435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05F7F-2F44-4CA2-B3F6-0F9D5BF14E8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0C57419E-18C8-45B1-9DF5-F4C290D538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114D6C4-E835-4658-AA81-7F20E817454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78D0D0D0-5492-44CB-8604-B40B41966A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93CBD84-13CB-48B0-89CB-952543485FB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D6F70CB0-7CB4-4446-A1F5-92898856DB84}"/>
              </a:ext>
            </a:extLst>
          </p:cNvPr>
          <p:cNvSpPr>
            <a:spLocks noGrp="1"/>
          </p:cNvSpPr>
          <p:nvPr>
            <p:ph type="dt" sz="half" idx="10"/>
          </p:nvPr>
        </p:nvSpPr>
        <p:spPr/>
        <p:txBody>
          <a:bodyPr/>
          <a:lstStyle/>
          <a:p>
            <a:fld id="{4A59B66C-0B6D-4DF4-AB16-ECBBDA60D75E}" type="datetimeFigureOut">
              <a:rPr lang="es-PE" smtClean="0"/>
              <a:t>11/05/2021</a:t>
            </a:fld>
            <a:endParaRPr lang="es-PE"/>
          </a:p>
        </p:txBody>
      </p:sp>
      <p:sp>
        <p:nvSpPr>
          <p:cNvPr id="8" name="Marcador de pie de página 7">
            <a:extLst>
              <a:ext uri="{FF2B5EF4-FFF2-40B4-BE49-F238E27FC236}">
                <a16:creationId xmlns:a16="http://schemas.microsoft.com/office/drawing/2014/main" id="{FF8FE1CB-B10E-4C39-9EBF-1F951FB1F9FA}"/>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1911D457-6C92-4C57-B688-3A35A2A82EDD}"/>
              </a:ext>
            </a:extLst>
          </p:cNvPr>
          <p:cNvSpPr>
            <a:spLocks noGrp="1"/>
          </p:cNvSpPr>
          <p:nvPr>
            <p:ph type="sldNum" sz="quarter" idx="12"/>
          </p:nvPr>
        </p:nvSpPr>
        <p:spPr/>
        <p:txBody>
          <a:bodyPr/>
          <a:lstStyle/>
          <a:p>
            <a:fld id="{FBE662E2-B72E-4BD8-8AA7-537FCADB4758}" type="slidenum">
              <a:rPr lang="es-PE" smtClean="0"/>
              <a:t>‹Nº›</a:t>
            </a:fld>
            <a:endParaRPr lang="es-PE"/>
          </a:p>
        </p:txBody>
      </p:sp>
    </p:spTree>
    <p:extLst>
      <p:ext uri="{BB962C8B-B14F-4D97-AF65-F5344CB8AC3E}">
        <p14:creationId xmlns:p14="http://schemas.microsoft.com/office/powerpoint/2010/main" val="4148344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BD53E5-A5EF-4FC8-B642-A7AD6EE383E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985B818E-AD08-42D5-BE7A-88364D17A4AC}"/>
              </a:ext>
            </a:extLst>
          </p:cNvPr>
          <p:cNvSpPr>
            <a:spLocks noGrp="1"/>
          </p:cNvSpPr>
          <p:nvPr>
            <p:ph type="dt" sz="half" idx="10"/>
          </p:nvPr>
        </p:nvSpPr>
        <p:spPr/>
        <p:txBody>
          <a:bodyPr/>
          <a:lstStyle/>
          <a:p>
            <a:fld id="{4A59B66C-0B6D-4DF4-AB16-ECBBDA60D75E}" type="datetimeFigureOut">
              <a:rPr lang="es-PE" smtClean="0"/>
              <a:t>11/05/2021</a:t>
            </a:fld>
            <a:endParaRPr lang="es-PE"/>
          </a:p>
        </p:txBody>
      </p:sp>
      <p:sp>
        <p:nvSpPr>
          <p:cNvPr id="4" name="Marcador de pie de página 3">
            <a:extLst>
              <a:ext uri="{FF2B5EF4-FFF2-40B4-BE49-F238E27FC236}">
                <a16:creationId xmlns:a16="http://schemas.microsoft.com/office/drawing/2014/main" id="{E5CC289A-80FA-4FCD-AE63-56D4223AEF4F}"/>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09ABC90B-F122-4D1A-BDD9-EC107CEED5E0}"/>
              </a:ext>
            </a:extLst>
          </p:cNvPr>
          <p:cNvSpPr>
            <a:spLocks noGrp="1"/>
          </p:cNvSpPr>
          <p:nvPr>
            <p:ph type="sldNum" sz="quarter" idx="12"/>
          </p:nvPr>
        </p:nvSpPr>
        <p:spPr/>
        <p:txBody>
          <a:bodyPr/>
          <a:lstStyle/>
          <a:p>
            <a:fld id="{FBE662E2-B72E-4BD8-8AA7-537FCADB4758}" type="slidenum">
              <a:rPr lang="es-PE" smtClean="0"/>
              <a:t>‹Nº›</a:t>
            </a:fld>
            <a:endParaRPr lang="es-PE"/>
          </a:p>
        </p:txBody>
      </p:sp>
    </p:spTree>
    <p:extLst>
      <p:ext uri="{BB962C8B-B14F-4D97-AF65-F5344CB8AC3E}">
        <p14:creationId xmlns:p14="http://schemas.microsoft.com/office/powerpoint/2010/main" val="2211112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B205195-B76B-4F28-8DAF-0C67991B426F}"/>
              </a:ext>
            </a:extLst>
          </p:cNvPr>
          <p:cNvSpPr>
            <a:spLocks noGrp="1"/>
          </p:cNvSpPr>
          <p:nvPr>
            <p:ph type="dt" sz="half" idx="10"/>
          </p:nvPr>
        </p:nvSpPr>
        <p:spPr/>
        <p:txBody>
          <a:bodyPr/>
          <a:lstStyle/>
          <a:p>
            <a:fld id="{4A59B66C-0B6D-4DF4-AB16-ECBBDA60D75E}" type="datetimeFigureOut">
              <a:rPr lang="es-PE" smtClean="0"/>
              <a:t>11/05/2021</a:t>
            </a:fld>
            <a:endParaRPr lang="es-PE"/>
          </a:p>
        </p:txBody>
      </p:sp>
      <p:sp>
        <p:nvSpPr>
          <p:cNvPr id="3" name="Marcador de pie de página 2">
            <a:extLst>
              <a:ext uri="{FF2B5EF4-FFF2-40B4-BE49-F238E27FC236}">
                <a16:creationId xmlns:a16="http://schemas.microsoft.com/office/drawing/2014/main" id="{33BFF3C9-D803-44A9-891B-DEACD0AAA80D}"/>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F84CB309-7C1A-412A-B0D0-63A793E73153}"/>
              </a:ext>
            </a:extLst>
          </p:cNvPr>
          <p:cNvSpPr>
            <a:spLocks noGrp="1"/>
          </p:cNvSpPr>
          <p:nvPr>
            <p:ph type="sldNum" sz="quarter" idx="12"/>
          </p:nvPr>
        </p:nvSpPr>
        <p:spPr/>
        <p:txBody>
          <a:bodyPr/>
          <a:lstStyle/>
          <a:p>
            <a:fld id="{FBE662E2-B72E-4BD8-8AA7-537FCADB4758}" type="slidenum">
              <a:rPr lang="es-PE" smtClean="0"/>
              <a:t>‹Nº›</a:t>
            </a:fld>
            <a:endParaRPr lang="es-PE"/>
          </a:p>
        </p:txBody>
      </p:sp>
    </p:spTree>
    <p:extLst>
      <p:ext uri="{BB962C8B-B14F-4D97-AF65-F5344CB8AC3E}">
        <p14:creationId xmlns:p14="http://schemas.microsoft.com/office/powerpoint/2010/main" val="1976477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42ACF9-627C-46A1-BE4D-943983392BA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F6C12D71-1946-4F42-A266-06EA46F809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74E88C25-1DF2-46AE-8A10-1004D4BE2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CBD8F16-77D4-4483-8559-2539FCB8755A}"/>
              </a:ext>
            </a:extLst>
          </p:cNvPr>
          <p:cNvSpPr>
            <a:spLocks noGrp="1"/>
          </p:cNvSpPr>
          <p:nvPr>
            <p:ph type="dt" sz="half" idx="10"/>
          </p:nvPr>
        </p:nvSpPr>
        <p:spPr/>
        <p:txBody>
          <a:bodyPr/>
          <a:lstStyle/>
          <a:p>
            <a:fld id="{4A59B66C-0B6D-4DF4-AB16-ECBBDA60D75E}" type="datetimeFigureOut">
              <a:rPr lang="es-PE" smtClean="0"/>
              <a:t>11/05/2021</a:t>
            </a:fld>
            <a:endParaRPr lang="es-PE"/>
          </a:p>
        </p:txBody>
      </p:sp>
      <p:sp>
        <p:nvSpPr>
          <p:cNvPr id="6" name="Marcador de pie de página 5">
            <a:extLst>
              <a:ext uri="{FF2B5EF4-FFF2-40B4-BE49-F238E27FC236}">
                <a16:creationId xmlns:a16="http://schemas.microsoft.com/office/drawing/2014/main" id="{80A4801D-184D-4D16-868A-2E70AD40E7D8}"/>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6A1FBE94-A78F-4589-A40D-17FEB12C0AAB}"/>
              </a:ext>
            </a:extLst>
          </p:cNvPr>
          <p:cNvSpPr>
            <a:spLocks noGrp="1"/>
          </p:cNvSpPr>
          <p:nvPr>
            <p:ph type="sldNum" sz="quarter" idx="12"/>
          </p:nvPr>
        </p:nvSpPr>
        <p:spPr/>
        <p:txBody>
          <a:bodyPr/>
          <a:lstStyle/>
          <a:p>
            <a:fld id="{FBE662E2-B72E-4BD8-8AA7-537FCADB4758}" type="slidenum">
              <a:rPr lang="es-PE" smtClean="0"/>
              <a:t>‹Nº›</a:t>
            </a:fld>
            <a:endParaRPr lang="es-PE"/>
          </a:p>
        </p:txBody>
      </p:sp>
    </p:spTree>
    <p:extLst>
      <p:ext uri="{BB962C8B-B14F-4D97-AF65-F5344CB8AC3E}">
        <p14:creationId xmlns:p14="http://schemas.microsoft.com/office/powerpoint/2010/main" val="191873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AC90D3-D278-49C7-9EAD-4108719A237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B55A0797-2520-4058-A1C3-F3B4C7FABC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32DC2F6F-EE4C-49F3-8D12-0811FEA86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6139C8C-7701-4DCF-86B9-8812374495E8}"/>
              </a:ext>
            </a:extLst>
          </p:cNvPr>
          <p:cNvSpPr>
            <a:spLocks noGrp="1"/>
          </p:cNvSpPr>
          <p:nvPr>
            <p:ph type="dt" sz="half" idx="10"/>
          </p:nvPr>
        </p:nvSpPr>
        <p:spPr/>
        <p:txBody>
          <a:bodyPr/>
          <a:lstStyle/>
          <a:p>
            <a:fld id="{4A59B66C-0B6D-4DF4-AB16-ECBBDA60D75E}" type="datetimeFigureOut">
              <a:rPr lang="es-PE" smtClean="0"/>
              <a:t>11/05/2021</a:t>
            </a:fld>
            <a:endParaRPr lang="es-PE"/>
          </a:p>
        </p:txBody>
      </p:sp>
      <p:sp>
        <p:nvSpPr>
          <p:cNvPr id="6" name="Marcador de pie de página 5">
            <a:extLst>
              <a:ext uri="{FF2B5EF4-FFF2-40B4-BE49-F238E27FC236}">
                <a16:creationId xmlns:a16="http://schemas.microsoft.com/office/drawing/2014/main" id="{B6A25E6E-93C2-40EA-89E2-4DADA30B0659}"/>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AF38AA7D-0FA1-47D1-83D9-C562DD74361F}"/>
              </a:ext>
            </a:extLst>
          </p:cNvPr>
          <p:cNvSpPr>
            <a:spLocks noGrp="1"/>
          </p:cNvSpPr>
          <p:nvPr>
            <p:ph type="sldNum" sz="quarter" idx="12"/>
          </p:nvPr>
        </p:nvSpPr>
        <p:spPr/>
        <p:txBody>
          <a:bodyPr/>
          <a:lstStyle/>
          <a:p>
            <a:fld id="{FBE662E2-B72E-4BD8-8AA7-537FCADB4758}" type="slidenum">
              <a:rPr lang="es-PE" smtClean="0"/>
              <a:t>‹Nº›</a:t>
            </a:fld>
            <a:endParaRPr lang="es-PE"/>
          </a:p>
        </p:txBody>
      </p:sp>
    </p:spTree>
    <p:extLst>
      <p:ext uri="{BB962C8B-B14F-4D97-AF65-F5344CB8AC3E}">
        <p14:creationId xmlns:p14="http://schemas.microsoft.com/office/powerpoint/2010/main" val="3408483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C4C39B8-12F8-41E1-A877-44069C6E03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BB194EB0-F6B5-48C4-9765-136CDE2594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1CF850EB-1922-41BC-A149-E186A89F62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9B66C-0B6D-4DF4-AB16-ECBBDA60D75E}" type="datetimeFigureOut">
              <a:rPr lang="es-PE" smtClean="0"/>
              <a:t>11/05/2021</a:t>
            </a:fld>
            <a:endParaRPr lang="es-PE"/>
          </a:p>
        </p:txBody>
      </p:sp>
      <p:sp>
        <p:nvSpPr>
          <p:cNvPr id="5" name="Marcador de pie de página 4">
            <a:extLst>
              <a:ext uri="{FF2B5EF4-FFF2-40B4-BE49-F238E27FC236}">
                <a16:creationId xmlns:a16="http://schemas.microsoft.com/office/drawing/2014/main" id="{477756CF-FB5F-4CBC-8301-DE6DB03AA5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C5D7779B-A0A0-4938-BEED-AC3F34E2AE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E662E2-B72E-4BD8-8AA7-537FCADB4758}" type="slidenum">
              <a:rPr lang="es-PE" smtClean="0"/>
              <a:t>‹Nº›</a:t>
            </a:fld>
            <a:endParaRPr lang="es-PE"/>
          </a:p>
        </p:txBody>
      </p:sp>
    </p:spTree>
    <p:extLst>
      <p:ext uri="{BB962C8B-B14F-4D97-AF65-F5344CB8AC3E}">
        <p14:creationId xmlns:p14="http://schemas.microsoft.com/office/powerpoint/2010/main" val="2752224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mysql.com/doc/refman/8.0/en/regexp.html#operator_regexp" TargetMode="External"/><Relationship Id="rId7" Type="http://schemas.openxmlformats.org/officeDocument/2006/relationships/hyperlink" Target="https://dev.mysql.com/doc/refman/8.0/en/regexp.html#function_regexp-substr" TargetMode="External"/><Relationship Id="rId2" Type="http://schemas.openxmlformats.org/officeDocument/2006/relationships/hyperlink" Target="https://dev.mysql.com/doc/refman/8.0/en/regexp.html#operator_not-regexp" TargetMode="External"/><Relationship Id="rId1" Type="http://schemas.openxmlformats.org/officeDocument/2006/relationships/slideLayout" Target="../slideLayouts/slideLayout1.xml"/><Relationship Id="rId6" Type="http://schemas.openxmlformats.org/officeDocument/2006/relationships/hyperlink" Target="https://dev.mysql.com/doc/refman/8.0/en/regexp.html#function_regexp-replace" TargetMode="External"/><Relationship Id="rId5" Type="http://schemas.openxmlformats.org/officeDocument/2006/relationships/hyperlink" Target="https://dev.mysql.com/doc/refman/8.0/en/regexp.html#function_regexp-like" TargetMode="External"/><Relationship Id="rId4" Type="http://schemas.openxmlformats.org/officeDocument/2006/relationships/hyperlink" Target="https://dev.mysql.com/doc/refman/8.0/en/regexp.html#function_regexp-inst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ángulo 1">
            <a:extLst>
              <a:ext uri="{FF2B5EF4-FFF2-40B4-BE49-F238E27FC236}">
                <a16:creationId xmlns:a16="http://schemas.microsoft.com/office/drawing/2014/main" id="{54EB266B-0006-4DCC-9334-77D8F5F93B5E}"/>
              </a:ext>
            </a:extLst>
          </p:cNvPr>
          <p:cNvSpPr/>
          <p:nvPr/>
        </p:nvSpPr>
        <p:spPr>
          <a:xfrm>
            <a:off x="759171" y="1567832"/>
            <a:ext cx="3962061" cy="191967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b="1" kern="1200" cap="none" spc="0" dirty="0">
                <a:ln w="22225">
                  <a:solidFill>
                    <a:schemeClr val="accent2"/>
                  </a:solidFill>
                  <a:prstDash val="solid"/>
                </a:ln>
                <a:solidFill>
                  <a:schemeClr val="tx1"/>
                </a:solidFill>
                <a:effectLst/>
                <a:latin typeface="+mj-lt"/>
                <a:ea typeface="+mj-ea"/>
                <a:cs typeface="+mj-cs"/>
              </a:rPr>
              <a:t>EXPRESIONES REGULARES EN MYSQL</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ángulo 2">
            <a:extLst>
              <a:ext uri="{FF2B5EF4-FFF2-40B4-BE49-F238E27FC236}">
                <a16:creationId xmlns:a16="http://schemas.microsoft.com/office/drawing/2014/main" id="{AD1BE1AF-679C-41F6-8513-54B8CE03D665}"/>
              </a:ext>
            </a:extLst>
          </p:cNvPr>
          <p:cNvSpPr/>
          <p:nvPr/>
        </p:nvSpPr>
        <p:spPr>
          <a:xfrm>
            <a:off x="2489393" y="4026887"/>
            <a:ext cx="6478513" cy="451636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cap="none" spc="0" dirty="0">
                <a:ln w="0"/>
                <a:effectLst>
                  <a:outerShdw blurRad="38100" dist="19050" dir="2700000" algn="tl" rotWithShape="0">
                    <a:schemeClr val="dk1">
                      <a:alpha val="40000"/>
                    </a:schemeClr>
                  </a:outerShdw>
                </a:effectLst>
              </a:rPr>
              <a:t>INTEGRANTES : </a:t>
            </a:r>
          </a:p>
          <a:p>
            <a:pPr lvl="1" indent="-228600">
              <a:lnSpc>
                <a:spcPct val="90000"/>
              </a:lnSpc>
              <a:spcAft>
                <a:spcPts val="600"/>
              </a:spcAft>
              <a:buFont typeface="Arial" panose="020B0604020202020204" pitchFamily="34" charset="0"/>
              <a:buChar char="•"/>
            </a:pPr>
            <a:r>
              <a:rPr lang="en-US" sz="2000" dirty="0">
                <a:ln w="0"/>
                <a:effectLst>
                  <a:outerShdw blurRad="38100" dist="19050" dir="2700000" algn="tl" rotWithShape="0">
                    <a:schemeClr val="dk1">
                      <a:alpha val="40000"/>
                    </a:schemeClr>
                  </a:outerShdw>
                </a:effectLst>
              </a:rPr>
              <a:t>ANCHI DUEÑAS HAIRTON</a:t>
            </a:r>
          </a:p>
          <a:p>
            <a:pPr lvl="1" indent="-228600">
              <a:lnSpc>
                <a:spcPct val="90000"/>
              </a:lnSpc>
              <a:spcAft>
                <a:spcPts val="600"/>
              </a:spcAft>
              <a:buFont typeface="Arial" panose="020B0604020202020204" pitchFamily="34" charset="0"/>
              <a:buChar char="•"/>
            </a:pPr>
            <a:r>
              <a:rPr lang="en-US" sz="2000" b="0" cap="none" spc="0" dirty="0">
                <a:ln w="0"/>
                <a:effectLst>
                  <a:outerShdw blurRad="38100" dist="19050" dir="2700000" algn="tl" rotWithShape="0">
                    <a:schemeClr val="dk1">
                      <a:alpha val="40000"/>
                    </a:schemeClr>
                  </a:outerShdw>
                </a:effectLst>
              </a:rPr>
              <a:t>SEMINARIO SERNA LUIS</a:t>
            </a:r>
          </a:p>
          <a:p>
            <a:pPr lvl="1" indent="-228600">
              <a:lnSpc>
                <a:spcPct val="90000"/>
              </a:lnSpc>
              <a:spcAft>
                <a:spcPts val="600"/>
              </a:spcAft>
              <a:buFont typeface="Arial" panose="020B0604020202020204" pitchFamily="34" charset="0"/>
              <a:buChar char="•"/>
            </a:pPr>
            <a:r>
              <a:rPr lang="en-US" sz="2000" b="0" cap="none" spc="0" dirty="0">
                <a:ln w="0"/>
                <a:effectLst>
                  <a:outerShdw blurRad="38100" dist="19050" dir="2700000" algn="tl" rotWithShape="0">
                    <a:schemeClr val="dk1">
                      <a:alpha val="40000"/>
                    </a:schemeClr>
                  </a:outerShdw>
                </a:effectLst>
              </a:rPr>
              <a:t>ALARCO GONZALES ANDREW</a:t>
            </a: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2530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120671F4-5713-4893-974C-CA83B8858C54}"/>
              </a:ext>
            </a:extLst>
          </p:cNvPr>
          <p:cNvPicPr>
            <a:picLocks noChangeAspect="1"/>
          </p:cNvPicPr>
          <p:nvPr/>
        </p:nvPicPr>
        <p:blipFill rotWithShape="1">
          <a:blip r:embed="rId2"/>
          <a:srcRect l="2496"/>
          <a:stretch/>
        </p:blipFill>
        <p:spPr>
          <a:xfrm>
            <a:off x="1228838" y="2179020"/>
            <a:ext cx="10052393" cy="2843185"/>
          </a:xfrm>
          <a:prstGeom prst="rect">
            <a:avLst/>
          </a:prstGeom>
        </p:spPr>
      </p:pic>
    </p:spTree>
    <p:extLst>
      <p:ext uri="{BB962C8B-B14F-4D97-AF65-F5344CB8AC3E}">
        <p14:creationId xmlns:p14="http://schemas.microsoft.com/office/powerpoint/2010/main" val="3556859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Imagen 11">
            <a:extLst>
              <a:ext uri="{FF2B5EF4-FFF2-40B4-BE49-F238E27FC236}">
                <a16:creationId xmlns:a16="http://schemas.microsoft.com/office/drawing/2014/main" id="{27B2F68D-D7F2-4A55-B3D9-906BF247BFAC}"/>
              </a:ext>
            </a:extLst>
          </p:cNvPr>
          <p:cNvPicPr>
            <a:picLocks noChangeAspect="1"/>
          </p:cNvPicPr>
          <p:nvPr/>
        </p:nvPicPr>
        <p:blipFill>
          <a:blip r:embed="rId2"/>
          <a:stretch>
            <a:fillRect/>
          </a:stretch>
        </p:blipFill>
        <p:spPr>
          <a:xfrm>
            <a:off x="1243281" y="2122500"/>
            <a:ext cx="9705438" cy="2600071"/>
          </a:xfrm>
          <a:prstGeom prst="rect">
            <a:avLst/>
          </a:prstGeom>
        </p:spPr>
      </p:pic>
    </p:spTree>
    <p:extLst>
      <p:ext uri="{BB962C8B-B14F-4D97-AF65-F5344CB8AC3E}">
        <p14:creationId xmlns:p14="http://schemas.microsoft.com/office/powerpoint/2010/main" val="1332515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B8F147B2-E0A7-47F3-8F30-0FF146BFB0FD}"/>
              </a:ext>
            </a:extLst>
          </p:cNvPr>
          <p:cNvPicPr>
            <a:picLocks noChangeAspect="1"/>
          </p:cNvPicPr>
          <p:nvPr/>
        </p:nvPicPr>
        <p:blipFill>
          <a:blip r:embed="rId2"/>
          <a:stretch>
            <a:fillRect/>
          </a:stretch>
        </p:blipFill>
        <p:spPr>
          <a:xfrm>
            <a:off x="1597387" y="2237300"/>
            <a:ext cx="8997225" cy="2672443"/>
          </a:xfrm>
          <a:prstGeom prst="rect">
            <a:avLst/>
          </a:prstGeom>
        </p:spPr>
      </p:pic>
    </p:spTree>
    <p:extLst>
      <p:ext uri="{BB962C8B-B14F-4D97-AF65-F5344CB8AC3E}">
        <p14:creationId xmlns:p14="http://schemas.microsoft.com/office/powerpoint/2010/main" val="4041148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Imagen 11">
            <a:extLst>
              <a:ext uri="{FF2B5EF4-FFF2-40B4-BE49-F238E27FC236}">
                <a16:creationId xmlns:a16="http://schemas.microsoft.com/office/drawing/2014/main" id="{8BE52137-97BC-4B2F-9C69-20A37267585D}"/>
              </a:ext>
            </a:extLst>
          </p:cNvPr>
          <p:cNvPicPr>
            <a:picLocks noChangeAspect="1"/>
          </p:cNvPicPr>
          <p:nvPr/>
        </p:nvPicPr>
        <p:blipFill>
          <a:blip r:embed="rId2"/>
          <a:stretch>
            <a:fillRect/>
          </a:stretch>
        </p:blipFill>
        <p:spPr>
          <a:xfrm>
            <a:off x="1670670" y="2344035"/>
            <a:ext cx="8724092" cy="2548844"/>
          </a:xfrm>
          <a:prstGeom prst="rect">
            <a:avLst/>
          </a:prstGeom>
        </p:spPr>
      </p:pic>
    </p:spTree>
    <p:extLst>
      <p:ext uri="{BB962C8B-B14F-4D97-AF65-F5344CB8AC3E}">
        <p14:creationId xmlns:p14="http://schemas.microsoft.com/office/powerpoint/2010/main" val="2779862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a:extLst>
              <a:ext uri="{FF2B5EF4-FFF2-40B4-BE49-F238E27FC236}">
                <a16:creationId xmlns:a16="http://schemas.microsoft.com/office/drawing/2014/main" id="{E7DA5855-9D12-4575-9F76-A932B2B9C428}"/>
              </a:ext>
            </a:extLst>
          </p:cNvPr>
          <p:cNvSpPr/>
          <p:nvPr/>
        </p:nvSpPr>
        <p:spPr>
          <a:xfrm>
            <a:off x="9267909" y="2023110"/>
            <a:ext cx="2924090"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dirty="0">
                <a:ln w="22225">
                  <a:solidFill>
                    <a:schemeClr val="accent2"/>
                  </a:solidFill>
                  <a:prstDash val="solid"/>
                </a:ln>
                <a:latin typeface="+mj-lt"/>
                <a:ea typeface="+mj-ea"/>
                <a:cs typeface="+mj-cs"/>
              </a:rPr>
              <a:t>REGEXP_LIKE()</a:t>
            </a:r>
          </a:p>
        </p:txBody>
      </p:sp>
      <p:sp>
        <p:nvSpPr>
          <p:cNvPr id="15" name="Rectangle 1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256B3A19-F9C8-4A3C-8995-3E9C335F11FE}"/>
              </a:ext>
            </a:extLst>
          </p:cNvPr>
          <p:cNvSpPr txBox="1"/>
          <p:nvPr/>
        </p:nvSpPr>
        <p:spPr>
          <a:xfrm>
            <a:off x="2196196" y="2507925"/>
            <a:ext cx="6096000" cy="369332"/>
          </a:xfrm>
          <a:prstGeom prst="rect">
            <a:avLst/>
          </a:prstGeom>
          <a:noFill/>
        </p:spPr>
        <p:txBody>
          <a:bodyPr wrap="square">
            <a:spAutoFit/>
          </a:bodyPr>
          <a:lstStyle/>
          <a:p>
            <a:pPr marL="0" lvl="0" indent="0" algn="l" rtl="0">
              <a:spcBef>
                <a:spcPts val="0"/>
              </a:spcBef>
              <a:spcAft>
                <a:spcPts val="0"/>
              </a:spcAft>
              <a:buNone/>
            </a:pPr>
            <a:r>
              <a:rPr lang="es-ES" sz="1800" dirty="0"/>
              <a:t>Si el </a:t>
            </a:r>
            <a:r>
              <a:rPr lang="es-ES" sz="1800" dirty="0" err="1"/>
              <a:t>string</a:t>
            </a:r>
            <a:r>
              <a:rPr lang="es-ES" sz="1800" dirty="0"/>
              <a:t> coincide con la expresión regular </a:t>
            </a:r>
          </a:p>
        </p:txBody>
      </p:sp>
      <p:sp>
        <p:nvSpPr>
          <p:cNvPr id="14" name="CuadroTexto 13">
            <a:extLst>
              <a:ext uri="{FF2B5EF4-FFF2-40B4-BE49-F238E27FC236}">
                <a16:creationId xmlns:a16="http://schemas.microsoft.com/office/drawing/2014/main" id="{7AA35E0C-F97A-47B8-ADC6-78122F57ED93}"/>
              </a:ext>
            </a:extLst>
          </p:cNvPr>
          <p:cNvSpPr txBox="1"/>
          <p:nvPr/>
        </p:nvSpPr>
        <p:spPr>
          <a:xfrm>
            <a:off x="1485900" y="3057414"/>
            <a:ext cx="6096000" cy="923330"/>
          </a:xfrm>
          <a:prstGeom prst="rect">
            <a:avLst/>
          </a:prstGeom>
          <a:noFill/>
        </p:spPr>
        <p:txBody>
          <a:bodyPr wrap="square">
            <a:spAutoFit/>
          </a:bodyPr>
          <a:lstStyle/>
          <a:p>
            <a:pPr algn="ctr"/>
            <a:r>
              <a:rPr lang="es-ES" dirty="0"/>
              <a:t>Devuelve 1 si la cadena </a:t>
            </a:r>
            <a:r>
              <a:rPr lang="es-ES" dirty="0" err="1"/>
              <a:t>expr</a:t>
            </a:r>
            <a:r>
              <a:rPr lang="es-ES" dirty="0"/>
              <a:t> coincide con la expresión regular especificada por el patrón </a:t>
            </a:r>
            <a:r>
              <a:rPr lang="es-ES" dirty="0" err="1"/>
              <a:t>pat</a:t>
            </a:r>
            <a:r>
              <a:rPr lang="es-ES" dirty="0"/>
              <a:t>, 0 en caso contrario. Si </a:t>
            </a:r>
            <a:r>
              <a:rPr lang="es-ES" dirty="0" err="1"/>
              <a:t>expr</a:t>
            </a:r>
            <a:r>
              <a:rPr lang="es-ES" dirty="0"/>
              <a:t> o </a:t>
            </a:r>
            <a:r>
              <a:rPr lang="es-ES" dirty="0" err="1"/>
              <a:t>pat</a:t>
            </a:r>
            <a:r>
              <a:rPr lang="es-ES" dirty="0"/>
              <a:t> es NULL, el valor de retorno es NULL.</a:t>
            </a:r>
          </a:p>
        </p:txBody>
      </p:sp>
    </p:spTree>
    <p:extLst>
      <p:ext uri="{BB962C8B-B14F-4D97-AF65-F5344CB8AC3E}">
        <p14:creationId xmlns:p14="http://schemas.microsoft.com/office/powerpoint/2010/main" val="1544181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adroTexto 13">
            <a:extLst>
              <a:ext uri="{FF2B5EF4-FFF2-40B4-BE49-F238E27FC236}">
                <a16:creationId xmlns:a16="http://schemas.microsoft.com/office/drawing/2014/main" id="{9C617553-66D8-4B43-8BFA-D0EC78C8F05A}"/>
              </a:ext>
            </a:extLst>
          </p:cNvPr>
          <p:cNvSpPr txBox="1"/>
          <p:nvPr/>
        </p:nvSpPr>
        <p:spPr>
          <a:xfrm>
            <a:off x="1472573" y="1145366"/>
            <a:ext cx="8914645" cy="4801314"/>
          </a:xfrm>
          <a:prstGeom prst="rect">
            <a:avLst/>
          </a:prstGeom>
          <a:noFill/>
        </p:spPr>
        <p:txBody>
          <a:bodyPr wrap="square">
            <a:spAutoFit/>
          </a:bodyPr>
          <a:lstStyle/>
          <a:p>
            <a:pPr marL="0" lvl="0" indent="0" algn="l" rtl="0">
              <a:spcBef>
                <a:spcPts val="0"/>
              </a:spcBef>
              <a:spcAft>
                <a:spcPts val="0"/>
              </a:spcAft>
              <a:buNone/>
            </a:pPr>
            <a:r>
              <a:rPr lang="es-ES" sz="1400" dirty="0"/>
              <a:t>Sintaxis:</a:t>
            </a:r>
          </a:p>
          <a:p>
            <a:pPr marL="0" lvl="0" indent="0" algn="l" rtl="0">
              <a:spcBef>
                <a:spcPts val="1200"/>
              </a:spcBef>
              <a:spcAft>
                <a:spcPts val="0"/>
              </a:spcAft>
              <a:buNone/>
            </a:pPr>
            <a:r>
              <a:rPr lang="es-ES" sz="1400" b="1" dirty="0"/>
              <a:t>REGEXP_LIKE(</a:t>
            </a:r>
            <a:r>
              <a:rPr lang="es-ES" sz="1400" b="1" dirty="0" err="1"/>
              <a:t>expr</a:t>
            </a:r>
            <a:r>
              <a:rPr lang="es-ES" sz="1400" b="1" dirty="0"/>
              <a:t>, </a:t>
            </a:r>
            <a:r>
              <a:rPr lang="es-ES" sz="1400" b="1" dirty="0" err="1"/>
              <a:t>pat</a:t>
            </a:r>
            <a:r>
              <a:rPr lang="es-ES" sz="1400" b="1" dirty="0"/>
              <a:t>[ </a:t>
            </a:r>
            <a:r>
              <a:rPr lang="es-ES" sz="1400" b="1" dirty="0" err="1"/>
              <a:t>match_type</a:t>
            </a:r>
            <a:r>
              <a:rPr lang="es-ES" sz="1400" b="1" dirty="0"/>
              <a:t>])</a:t>
            </a:r>
          </a:p>
          <a:p>
            <a:pPr marL="0" lvl="0" indent="0" algn="l" rtl="0">
              <a:spcBef>
                <a:spcPts val="1200"/>
              </a:spcBef>
              <a:spcAft>
                <a:spcPts val="0"/>
              </a:spcAft>
              <a:buNone/>
            </a:pPr>
            <a:r>
              <a:rPr lang="es-ES" sz="1600" b="1" dirty="0" err="1"/>
              <a:t>expr</a:t>
            </a:r>
            <a:r>
              <a:rPr lang="es-ES" sz="1600" b="1" dirty="0"/>
              <a:t> : </a:t>
            </a:r>
            <a:r>
              <a:rPr lang="es-ES" sz="1400" dirty="0"/>
              <a:t>La </a:t>
            </a:r>
            <a:r>
              <a:rPr lang="es-ES" sz="1400" dirty="0" err="1"/>
              <a:t>expresion</a:t>
            </a:r>
            <a:r>
              <a:rPr lang="es-ES" sz="1400" dirty="0"/>
              <a:t> regular </a:t>
            </a:r>
          </a:p>
          <a:p>
            <a:pPr marL="0" lvl="0" indent="0" algn="l" rtl="0">
              <a:spcBef>
                <a:spcPts val="1200"/>
              </a:spcBef>
              <a:spcAft>
                <a:spcPts val="0"/>
              </a:spcAft>
              <a:buNone/>
            </a:pPr>
            <a:r>
              <a:rPr lang="es-ES" sz="1600" b="1" dirty="0" err="1"/>
              <a:t>pat</a:t>
            </a:r>
            <a:r>
              <a:rPr lang="es-ES" sz="1600" b="1" dirty="0"/>
              <a:t> :</a:t>
            </a:r>
            <a:r>
              <a:rPr lang="es-ES" sz="1400" b="1" dirty="0"/>
              <a:t> </a:t>
            </a:r>
            <a:r>
              <a:rPr lang="es-ES" sz="1400" dirty="0"/>
              <a:t>El </a:t>
            </a:r>
            <a:r>
              <a:rPr lang="es-ES" sz="1400" dirty="0" err="1"/>
              <a:t>pattern</a:t>
            </a:r>
            <a:r>
              <a:rPr lang="es-ES" sz="1400" dirty="0"/>
              <a:t> puede ser una expresión regular extendida, cuya sintaxis se describe en Sintaxis de expresiones regulares. No es necesario que el </a:t>
            </a:r>
            <a:r>
              <a:rPr lang="es-ES" sz="1400" dirty="0" err="1"/>
              <a:t>pattern</a:t>
            </a:r>
            <a:r>
              <a:rPr lang="es-ES" sz="1400" dirty="0"/>
              <a:t> sea una cadena literal. Por ejemplo, se puede especificar como una expresión de cadena o una columna de tabla.</a:t>
            </a:r>
          </a:p>
          <a:p>
            <a:pPr marL="0" lvl="0" indent="0" algn="l" rtl="0">
              <a:spcBef>
                <a:spcPts val="1200"/>
              </a:spcBef>
              <a:spcAft>
                <a:spcPts val="0"/>
              </a:spcAft>
              <a:buNone/>
            </a:pPr>
            <a:r>
              <a:rPr lang="es-ES" sz="1600" b="1" dirty="0"/>
              <a:t>Argumento opcional [</a:t>
            </a:r>
            <a:r>
              <a:rPr lang="es-ES" sz="1600" b="1" dirty="0" err="1"/>
              <a:t>match_type</a:t>
            </a:r>
            <a:r>
              <a:rPr lang="es-ES" sz="1600" b="1" dirty="0"/>
              <a:t>]:</a:t>
            </a:r>
          </a:p>
          <a:p>
            <a:pPr marL="0" lvl="0" indent="457200" algn="l" rtl="0">
              <a:spcBef>
                <a:spcPts val="1200"/>
              </a:spcBef>
              <a:spcAft>
                <a:spcPts val="0"/>
              </a:spcAft>
              <a:buNone/>
            </a:pPr>
            <a:r>
              <a:rPr lang="es-ES" sz="1400" dirty="0"/>
              <a:t>c: Sensible a mayúsculas y minúsculas.</a:t>
            </a:r>
          </a:p>
          <a:p>
            <a:pPr marL="0" lvl="0" indent="457200" algn="l" rtl="0">
              <a:spcBef>
                <a:spcPts val="1200"/>
              </a:spcBef>
              <a:spcAft>
                <a:spcPts val="0"/>
              </a:spcAft>
              <a:buNone/>
            </a:pPr>
            <a:r>
              <a:rPr lang="es-ES" sz="1400" dirty="0"/>
              <a:t>i: No distingue entre mayúsculas y minúsculas.</a:t>
            </a:r>
          </a:p>
          <a:p>
            <a:pPr marL="0" lvl="0" indent="457200" algn="l" rtl="0">
              <a:spcBef>
                <a:spcPts val="1200"/>
              </a:spcBef>
              <a:spcAft>
                <a:spcPts val="0"/>
              </a:spcAft>
              <a:buNone/>
            </a:pPr>
            <a:r>
              <a:rPr lang="es-ES" sz="1400" dirty="0"/>
              <a:t>m: modo de varias líneas. Reconozca los saltos de línea dentro del </a:t>
            </a:r>
            <a:r>
              <a:rPr lang="es-ES" sz="1400" dirty="0" err="1"/>
              <a:t>string</a:t>
            </a:r>
            <a:r>
              <a:rPr lang="es-ES" sz="1400" dirty="0"/>
              <a:t>. El comportamiento predeterminado es hacer coincidir los saltos de línea solo al principio y al final del </a:t>
            </a:r>
            <a:r>
              <a:rPr lang="es-ES" sz="1400" dirty="0" err="1"/>
              <a:t>string</a:t>
            </a:r>
            <a:r>
              <a:rPr lang="es-ES" sz="1400" dirty="0"/>
              <a:t>.</a:t>
            </a:r>
          </a:p>
          <a:p>
            <a:pPr marL="0" lvl="0" indent="457200" algn="l" rtl="0">
              <a:spcBef>
                <a:spcPts val="1200"/>
              </a:spcBef>
              <a:spcAft>
                <a:spcPts val="0"/>
              </a:spcAft>
              <a:buNone/>
            </a:pPr>
            <a:r>
              <a:rPr lang="es-ES" sz="1400" dirty="0"/>
              <a:t>n: el carácter . coincide con los saltos de línea. El valor predeterminado es que la coincidencia de . se detenga al final de una línea.</a:t>
            </a:r>
          </a:p>
          <a:p>
            <a:pPr marL="0" lvl="0" indent="457200" algn="l" rtl="0">
              <a:spcBef>
                <a:spcPts val="1200"/>
              </a:spcBef>
              <a:spcAft>
                <a:spcPts val="1200"/>
              </a:spcAft>
              <a:buNone/>
            </a:pPr>
            <a:r>
              <a:rPr lang="es-ES" sz="1400" dirty="0"/>
              <a:t>u: finales de línea solo para Unix. Solo el carácter de nueva línea se reconoce como una línea que termina con los operadores de coincidencia., ^ Y $.</a:t>
            </a:r>
          </a:p>
        </p:txBody>
      </p:sp>
    </p:spTree>
    <p:extLst>
      <p:ext uri="{BB962C8B-B14F-4D97-AF65-F5344CB8AC3E}">
        <p14:creationId xmlns:p14="http://schemas.microsoft.com/office/powerpoint/2010/main" val="3084504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Isosceles Triangle 3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image1.png">
            <a:extLst>
              <a:ext uri="{FF2B5EF4-FFF2-40B4-BE49-F238E27FC236}">
                <a16:creationId xmlns:a16="http://schemas.microsoft.com/office/drawing/2014/main" id="{7D6DC334-7296-4A59-A8C0-1D7926451822}"/>
              </a:ext>
            </a:extLst>
          </p:cNvPr>
          <p:cNvPicPr/>
          <p:nvPr/>
        </p:nvPicPr>
        <p:blipFill>
          <a:blip r:embed="rId2"/>
          <a:stretch>
            <a:fillRect/>
          </a:stretch>
        </p:blipFill>
        <p:spPr>
          <a:xfrm>
            <a:off x="643467" y="1438825"/>
            <a:ext cx="10905066" cy="3980348"/>
          </a:xfrm>
          <a:prstGeom prst="rect">
            <a:avLst/>
          </a:prstGeom>
          <a:ln>
            <a:noFill/>
          </a:ln>
        </p:spPr>
      </p:pic>
      <p:sp>
        <p:nvSpPr>
          <p:cNvPr id="38" name="Isosceles Triangle 3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7190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a:extLst>
              <a:ext uri="{FF2B5EF4-FFF2-40B4-BE49-F238E27FC236}">
                <a16:creationId xmlns:a16="http://schemas.microsoft.com/office/drawing/2014/main" id="{E7DA5855-9D12-4575-9F76-A932B2B9C428}"/>
              </a:ext>
            </a:extLst>
          </p:cNvPr>
          <p:cNvSpPr/>
          <p:nvPr/>
        </p:nvSpPr>
        <p:spPr>
          <a:xfrm>
            <a:off x="9036543" y="2005647"/>
            <a:ext cx="3807282"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dirty="0">
                <a:ln w="22225">
                  <a:solidFill>
                    <a:schemeClr val="accent2"/>
                  </a:solidFill>
                  <a:prstDash val="solid"/>
                </a:ln>
                <a:latin typeface="+mj-lt"/>
                <a:ea typeface="+mj-ea"/>
                <a:cs typeface="+mj-cs"/>
              </a:rPr>
              <a:t>REGEXP_REPLACE()</a:t>
            </a:r>
          </a:p>
        </p:txBody>
      </p:sp>
      <p:sp>
        <p:nvSpPr>
          <p:cNvPr id="15" name="Rectangle 1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256B3A19-F9C8-4A3C-8995-3E9C335F11FE}"/>
              </a:ext>
            </a:extLst>
          </p:cNvPr>
          <p:cNvSpPr txBox="1"/>
          <p:nvPr/>
        </p:nvSpPr>
        <p:spPr>
          <a:xfrm>
            <a:off x="1771197" y="2913697"/>
            <a:ext cx="6096000" cy="369332"/>
          </a:xfrm>
          <a:prstGeom prst="rect">
            <a:avLst/>
          </a:prstGeom>
          <a:noFill/>
        </p:spPr>
        <p:txBody>
          <a:bodyPr wrap="square">
            <a:spAutoFit/>
          </a:bodyPr>
          <a:lstStyle/>
          <a:p>
            <a:pPr>
              <a:spcAft>
                <a:spcPts val="600"/>
              </a:spcAft>
            </a:pPr>
            <a:r>
              <a:rPr lang="en" sz="1800" dirty="0"/>
              <a:t>Reemplaza las ocurrencias en el string por las dadas.</a:t>
            </a:r>
            <a:endParaRPr lang="es-PE" dirty="0"/>
          </a:p>
        </p:txBody>
      </p:sp>
    </p:spTree>
    <p:extLst>
      <p:ext uri="{BB962C8B-B14F-4D97-AF65-F5344CB8AC3E}">
        <p14:creationId xmlns:p14="http://schemas.microsoft.com/office/powerpoint/2010/main" val="3138837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adroTexto 13">
            <a:extLst>
              <a:ext uri="{FF2B5EF4-FFF2-40B4-BE49-F238E27FC236}">
                <a16:creationId xmlns:a16="http://schemas.microsoft.com/office/drawing/2014/main" id="{9C617553-66D8-4B43-8BFA-D0EC78C8F05A}"/>
              </a:ext>
            </a:extLst>
          </p:cNvPr>
          <p:cNvSpPr txBox="1"/>
          <p:nvPr/>
        </p:nvSpPr>
        <p:spPr>
          <a:xfrm>
            <a:off x="1472573" y="1145366"/>
            <a:ext cx="8914645" cy="3908762"/>
          </a:xfrm>
          <a:prstGeom prst="rect">
            <a:avLst/>
          </a:prstGeom>
          <a:noFill/>
        </p:spPr>
        <p:txBody>
          <a:bodyPr wrap="square">
            <a:spAutoFit/>
          </a:bodyPr>
          <a:lstStyle/>
          <a:p>
            <a:pPr marL="0" lvl="0" indent="0" algn="l" rtl="0">
              <a:spcBef>
                <a:spcPts val="1200"/>
              </a:spcBef>
              <a:spcAft>
                <a:spcPts val="0"/>
              </a:spcAft>
              <a:buNone/>
            </a:pPr>
            <a:r>
              <a:rPr lang="es-ES" sz="1600" dirty="0"/>
              <a:t>Sintaxis:</a:t>
            </a:r>
          </a:p>
          <a:p>
            <a:pPr marL="0" lvl="0" indent="0" algn="l" rtl="0">
              <a:spcBef>
                <a:spcPts val="1200"/>
              </a:spcBef>
              <a:spcAft>
                <a:spcPts val="0"/>
              </a:spcAft>
              <a:buNone/>
            </a:pPr>
            <a:r>
              <a:rPr lang="es-ES" sz="1600" dirty="0"/>
              <a:t>REGEXP_REPLACE(</a:t>
            </a:r>
            <a:r>
              <a:rPr lang="es-ES" sz="1600" dirty="0" err="1"/>
              <a:t>expr</a:t>
            </a:r>
            <a:r>
              <a:rPr lang="es-ES" sz="1600" dirty="0"/>
              <a:t>, </a:t>
            </a:r>
            <a:r>
              <a:rPr lang="es-ES" sz="1600" dirty="0" err="1"/>
              <a:t>pat</a:t>
            </a:r>
            <a:r>
              <a:rPr lang="es-ES" sz="1600" dirty="0"/>
              <a:t>, </a:t>
            </a:r>
            <a:r>
              <a:rPr lang="es-ES" sz="1600" dirty="0" err="1"/>
              <a:t>repl</a:t>
            </a:r>
            <a:r>
              <a:rPr lang="es-ES" sz="1600" dirty="0"/>
              <a:t>[, </a:t>
            </a:r>
            <a:r>
              <a:rPr lang="es-ES" sz="1600" dirty="0" err="1"/>
              <a:t>pos</a:t>
            </a:r>
            <a:r>
              <a:rPr lang="es-ES" sz="1600" dirty="0"/>
              <a:t>[, </a:t>
            </a:r>
            <a:r>
              <a:rPr lang="es-ES" sz="1600" dirty="0" err="1"/>
              <a:t>occurrence</a:t>
            </a:r>
            <a:r>
              <a:rPr lang="es-ES" sz="1600" dirty="0"/>
              <a:t>[, </a:t>
            </a:r>
            <a:r>
              <a:rPr lang="es-ES" sz="1600" dirty="0" err="1"/>
              <a:t>match_type</a:t>
            </a:r>
            <a:r>
              <a:rPr lang="es-ES" sz="1600" dirty="0"/>
              <a:t>]]])</a:t>
            </a:r>
          </a:p>
          <a:p>
            <a:pPr marL="0" lvl="0" indent="0" algn="l" rtl="0">
              <a:spcBef>
                <a:spcPts val="1200"/>
              </a:spcBef>
              <a:spcAft>
                <a:spcPts val="0"/>
              </a:spcAft>
              <a:buNone/>
            </a:pPr>
            <a:r>
              <a:rPr lang="es-ES" sz="1600" dirty="0"/>
              <a:t>Reemplaza las ocurrencias en el </a:t>
            </a:r>
            <a:r>
              <a:rPr lang="es-ES" sz="1600" dirty="0" err="1"/>
              <a:t>string</a:t>
            </a:r>
            <a:r>
              <a:rPr lang="es-ES" sz="1600" dirty="0"/>
              <a:t> </a:t>
            </a:r>
            <a:r>
              <a:rPr lang="es-ES" sz="1600" b="1" dirty="0" err="1"/>
              <a:t>expr</a:t>
            </a:r>
            <a:r>
              <a:rPr lang="es-ES" sz="1600" b="1" dirty="0"/>
              <a:t> </a:t>
            </a:r>
            <a:r>
              <a:rPr lang="es-ES" sz="1600" dirty="0"/>
              <a:t>que coinciden con la expresión regular especificada por el patrón </a:t>
            </a:r>
            <a:r>
              <a:rPr lang="es-ES" sz="1600" b="1" dirty="0" err="1"/>
              <a:t>pat</a:t>
            </a:r>
            <a:r>
              <a:rPr lang="es-ES" sz="1600" dirty="0"/>
              <a:t> con el </a:t>
            </a:r>
            <a:r>
              <a:rPr lang="es-ES" sz="1600" dirty="0" err="1"/>
              <a:t>string</a:t>
            </a:r>
            <a:r>
              <a:rPr lang="es-ES" sz="1600" dirty="0"/>
              <a:t> de reemplazo </a:t>
            </a:r>
            <a:r>
              <a:rPr lang="es-ES" sz="1600" b="1" dirty="0" err="1"/>
              <a:t>repl</a:t>
            </a:r>
            <a:r>
              <a:rPr lang="es-ES" sz="1600" dirty="0"/>
              <a:t> y devuelve el </a:t>
            </a:r>
            <a:r>
              <a:rPr lang="es-ES" sz="1600" dirty="0" err="1"/>
              <a:t>string</a:t>
            </a:r>
            <a:r>
              <a:rPr lang="es-ES" sz="1600" dirty="0"/>
              <a:t> resultante. Si </a:t>
            </a:r>
            <a:r>
              <a:rPr lang="es-ES" sz="1600" b="1" dirty="0" err="1"/>
              <a:t>expr</a:t>
            </a:r>
            <a:r>
              <a:rPr lang="es-ES" sz="1600" b="1" dirty="0"/>
              <a:t>, </a:t>
            </a:r>
            <a:r>
              <a:rPr lang="es-ES" sz="1600" b="1" dirty="0" err="1"/>
              <a:t>pat</a:t>
            </a:r>
            <a:r>
              <a:rPr lang="es-ES" sz="1600" b="1" dirty="0"/>
              <a:t> </a:t>
            </a:r>
            <a:r>
              <a:rPr lang="es-ES" sz="1600" dirty="0"/>
              <a:t>o</a:t>
            </a:r>
            <a:r>
              <a:rPr lang="es-ES" sz="1600" b="1" dirty="0"/>
              <a:t> </a:t>
            </a:r>
            <a:r>
              <a:rPr lang="es-ES" sz="1600" b="1" dirty="0" err="1"/>
              <a:t>repl</a:t>
            </a:r>
            <a:r>
              <a:rPr lang="es-ES" sz="1600" dirty="0"/>
              <a:t> es NULL, el valor de retorno es NULL.</a:t>
            </a:r>
          </a:p>
          <a:p>
            <a:pPr marL="0" lvl="0" indent="0" algn="l" rtl="0">
              <a:spcBef>
                <a:spcPts val="1200"/>
              </a:spcBef>
              <a:spcAft>
                <a:spcPts val="0"/>
              </a:spcAft>
              <a:buNone/>
            </a:pPr>
            <a:r>
              <a:rPr lang="es-ES" dirty="0"/>
              <a:t>Argumentos opcionales:</a:t>
            </a:r>
          </a:p>
          <a:p>
            <a:pPr marL="0" lvl="0" indent="457200" algn="l" rtl="0">
              <a:spcBef>
                <a:spcPts val="1200"/>
              </a:spcBef>
              <a:spcAft>
                <a:spcPts val="0"/>
              </a:spcAft>
              <a:buNone/>
            </a:pPr>
            <a:r>
              <a:rPr lang="es-ES" dirty="0" err="1"/>
              <a:t>pos</a:t>
            </a:r>
            <a:r>
              <a:rPr lang="es-ES" dirty="0"/>
              <a:t>: La posición en </a:t>
            </a:r>
            <a:r>
              <a:rPr lang="es-ES" dirty="0" err="1"/>
              <a:t>expr</a:t>
            </a:r>
            <a:r>
              <a:rPr lang="es-ES" dirty="0"/>
              <a:t> en la que comenzar la búsqueda. Si se omite, el valor predeterminado es 1.</a:t>
            </a:r>
          </a:p>
          <a:p>
            <a:pPr marL="0" lvl="0" indent="457200" algn="l" rtl="0">
              <a:spcBef>
                <a:spcPts val="1200"/>
              </a:spcBef>
              <a:spcAft>
                <a:spcPts val="0"/>
              </a:spcAft>
              <a:buNone/>
            </a:pPr>
            <a:r>
              <a:rPr lang="es-ES" dirty="0" err="1"/>
              <a:t>occurrence</a:t>
            </a:r>
            <a:r>
              <a:rPr lang="es-ES" dirty="0"/>
              <a:t>: qué ocurrencia de una coincidencia reemplazar. Si se omite, el valor predeterminado es 0 (que significa "reemplazar todas las apariciones").</a:t>
            </a:r>
          </a:p>
          <a:p>
            <a:pPr marL="0" lvl="0" indent="0" algn="l" rtl="0">
              <a:spcBef>
                <a:spcPts val="1200"/>
              </a:spcBef>
              <a:spcAft>
                <a:spcPts val="0"/>
              </a:spcAft>
              <a:buNone/>
            </a:pPr>
            <a:r>
              <a:rPr lang="es-ES" dirty="0" err="1"/>
              <a:t>Match_type</a:t>
            </a:r>
            <a:r>
              <a:rPr lang="es-ES" dirty="0"/>
              <a:t>: Igualmente que el descrito para REGEXP_LIKE()</a:t>
            </a:r>
          </a:p>
        </p:txBody>
      </p:sp>
    </p:spTree>
    <p:extLst>
      <p:ext uri="{BB962C8B-B14F-4D97-AF65-F5344CB8AC3E}">
        <p14:creationId xmlns:p14="http://schemas.microsoft.com/office/powerpoint/2010/main" val="3093549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image3.png">
            <a:extLst>
              <a:ext uri="{FF2B5EF4-FFF2-40B4-BE49-F238E27FC236}">
                <a16:creationId xmlns:a16="http://schemas.microsoft.com/office/drawing/2014/main" id="{D028911E-EB11-4C36-B772-18F270454D29}"/>
              </a:ext>
            </a:extLst>
          </p:cNvPr>
          <p:cNvPicPr/>
          <p:nvPr/>
        </p:nvPicPr>
        <p:blipFill>
          <a:blip r:embed="rId2"/>
          <a:srcRect/>
          <a:stretch>
            <a:fillRect/>
          </a:stretch>
        </p:blipFill>
        <p:spPr>
          <a:xfrm>
            <a:off x="2765909" y="1456713"/>
            <a:ext cx="6590734" cy="3539717"/>
          </a:xfrm>
          <a:prstGeom prst="rect">
            <a:avLst/>
          </a:prstGeom>
          <a:ln/>
        </p:spPr>
      </p:pic>
    </p:spTree>
    <p:extLst>
      <p:ext uri="{BB962C8B-B14F-4D97-AF65-F5344CB8AC3E}">
        <p14:creationId xmlns:p14="http://schemas.microsoft.com/office/powerpoint/2010/main" val="213834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a 3">
            <a:extLst>
              <a:ext uri="{FF2B5EF4-FFF2-40B4-BE49-F238E27FC236}">
                <a16:creationId xmlns:a16="http://schemas.microsoft.com/office/drawing/2014/main" id="{3AF5831A-4B11-4542-B8E1-D2E7F9181A49}"/>
              </a:ext>
            </a:extLst>
          </p:cNvPr>
          <p:cNvGraphicFramePr>
            <a:graphicFrameLocks noGrp="1"/>
          </p:cNvGraphicFramePr>
          <p:nvPr>
            <p:extLst>
              <p:ext uri="{D42A27DB-BD31-4B8C-83A1-F6EECF244321}">
                <p14:modId xmlns:p14="http://schemas.microsoft.com/office/powerpoint/2010/main" val="481015534"/>
              </p:ext>
            </p:extLst>
          </p:nvPr>
        </p:nvGraphicFramePr>
        <p:xfrm>
          <a:off x="643467" y="806692"/>
          <a:ext cx="10905067" cy="5244619"/>
        </p:xfrm>
        <a:graphic>
          <a:graphicData uri="http://schemas.openxmlformats.org/drawingml/2006/table">
            <a:tbl>
              <a:tblPr/>
              <a:tblGrid>
                <a:gridCol w="3463526">
                  <a:extLst>
                    <a:ext uri="{9D8B030D-6E8A-4147-A177-3AD203B41FA5}">
                      <a16:colId xmlns:a16="http://schemas.microsoft.com/office/drawing/2014/main" val="3873264156"/>
                    </a:ext>
                  </a:extLst>
                </a:gridCol>
                <a:gridCol w="7441541">
                  <a:extLst>
                    <a:ext uri="{9D8B030D-6E8A-4147-A177-3AD203B41FA5}">
                      <a16:colId xmlns:a16="http://schemas.microsoft.com/office/drawing/2014/main" val="3568334795"/>
                    </a:ext>
                  </a:extLst>
                </a:gridCol>
              </a:tblGrid>
              <a:tr h="512369">
                <a:tc>
                  <a:txBody>
                    <a:bodyPr/>
                    <a:lstStyle/>
                    <a:p>
                      <a:pPr algn="ctr" fontAlgn="base"/>
                      <a:r>
                        <a:rPr lang="es-PE" sz="2500" b="1" i="0">
                          <a:effectLst/>
                        </a:rPr>
                        <a:t>Name</a:t>
                      </a:r>
                    </a:p>
                  </a:txBody>
                  <a:tcPr marL="39780" marR="39780" marT="39780" marB="3978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ctr" fontAlgn="base"/>
                      <a:r>
                        <a:rPr lang="es-PE" sz="2500" b="1" i="0">
                          <a:effectLst/>
                        </a:rPr>
                        <a:t>Description</a:t>
                      </a:r>
                    </a:p>
                  </a:txBody>
                  <a:tcPr marL="39780" marR="39780" marT="39780" marB="3978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4023416623"/>
                  </a:ext>
                </a:extLst>
              </a:tr>
              <a:tr h="512369">
                <a:tc>
                  <a:txBody>
                    <a:bodyPr/>
                    <a:lstStyle/>
                    <a:p>
                      <a:pPr algn="ctr" fontAlgn="base"/>
                      <a:r>
                        <a:rPr lang="es-PE" sz="2500" u="none" strike="noStrike">
                          <a:solidFill>
                            <a:srgbClr val="0074A3"/>
                          </a:solidFill>
                          <a:effectLst/>
                          <a:hlinkClick r:id="rId2"/>
                        </a:rPr>
                        <a:t>NOT REGEXP</a:t>
                      </a:r>
                      <a:endParaRPr lang="es-PE" sz="2500">
                        <a:effectLst/>
                      </a:endParaRPr>
                    </a:p>
                  </a:txBody>
                  <a:tcPr marL="39780" marR="39780" marT="39780" marB="3978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ctr" fontAlgn="base"/>
                      <a:r>
                        <a:rPr lang="es-PE" sz="2500">
                          <a:effectLst/>
                        </a:rPr>
                        <a:t>Negación de REGEXP</a:t>
                      </a:r>
                    </a:p>
                  </a:txBody>
                  <a:tcPr marL="39780" marR="39780" marT="39780" marB="3978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449452714"/>
                  </a:ext>
                </a:extLst>
              </a:tr>
              <a:tr h="512369">
                <a:tc>
                  <a:txBody>
                    <a:bodyPr/>
                    <a:lstStyle/>
                    <a:p>
                      <a:pPr algn="ctr" fontAlgn="base"/>
                      <a:r>
                        <a:rPr lang="es-PE" sz="2500" u="none" strike="noStrike">
                          <a:solidFill>
                            <a:srgbClr val="0074A3"/>
                          </a:solidFill>
                          <a:effectLst/>
                          <a:hlinkClick r:id="rId3"/>
                        </a:rPr>
                        <a:t>REGEXP</a:t>
                      </a:r>
                      <a:endParaRPr lang="es-PE" sz="2500">
                        <a:effectLst/>
                      </a:endParaRPr>
                    </a:p>
                  </a:txBody>
                  <a:tcPr marL="39780" marR="39780" marT="39780" marB="3978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ctr" fontAlgn="base"/>
                      <a:r>
                        <a:rPr lang="es-ES" sz="2500">
                          <a:effectLst/>
                        </a:rPr>
                        <a:t>Si la cadena coincide con la expresión regular</a:t>
                      </a:r>
                      <a:endParaRPr lang="en-US" sz="2500">
                        <a:effectLst/>
                      </a:endParaRPr>
                    </a:p>
                  </a:txBody>
                  <a:tcPr marL="39780" marR="39780" marT="39780" marB="3978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907689691"/>
                  </a:ext>
                </a:extLst>
              </a:tr>
              <a:tr h="894258">
                <a:tc>
                  <a:txBody>
                    <a:bodyPr/>
                    <a:lstStyle/>
                    <a:p>
                      <a:pPr algn="ctr" fontAlgn="base"/>
                      <a:r>
                        <a:rPr lang="es-PE" sz="2500" u="none" strike="noStrike">
                          <a:solidFill>
                            <a:srgbClr val="0074A3"/>
                          </a:solidFill>
                          <a:effectLst/>
                          <a:hlinkClick r:id="rId4"/>
                        </a:rPr>
                        <a:t>REGEXP_INSTR()</a:t>
                      </a:r>
                      <a:endParaRPr lang="es-PE" sz="2500">
                        <a:effectLst/>
                      </a:endParaRPr>
                    </a:p>
                  </a:txBody>
                  <a:tcPr marL="39780" marR="39780" marT="39780" marB="3978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ctr" fontAlgn="base"/>
                      <a:r>
                        <a:rPr lang="es-ES" sz="2500">
                          <a:effectLst/>
                        </a:rPr>
                        <a:t>Índice inicial de subcadena que coincide con la expresión regular</a:t>
                      </a:r>
                      <a:endParaRPr lang="en-US" sz="2500">
                        <a:effectLst/>
                      </a:endParaRPr>
                    </a:p>
                  </a:txBody>
                  <a:tcPr marL="39780" marR="39780" marT="39780" marB="3978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306446338"/>
                  </a:ext>
                </a:extLst>
              </a:tr>
              <a:tr h="512369">
                <a:tc>
                  <a:txBody>
                    <a:bodyPr/>
                    <a:lstStyle/>
                    <a:p>
                      <a:pPr algn="ctr" fontAlgn="base"/>
                      <a:r>
                        <a:rPr lang="es-PE" sz="2500" u="none" strike="noStrike" dirty="0">
                          <a:solidFill>
                            <a:srgbClr val="0074A3"/>
                          </a:solidFill>
                          <a:effectLst/>
                          <a:hlinkClick r:id="rId5"/>
                        </a:rPr>
                        <a:t>REGEXP_LIKE()</a:t>
                      </a:r>
                      <a:endParaRPr lang="es-PE" sz="2500" dirty="0">
                        <a:effectLst/>
                      </a:endParaRPr>
                    </a:p>
                  </a:txBody>
                  <a:tcPr marL="39780" marR="39780" marT="39780" marB="3978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ctr" fontAlgn="base"/>
                      <a:r>
                        <a:rPr lang="es-ES" sz="2500">
                          <a:effectLst/>
                        </a:rPr>
                        <a:t>Si la cadena coincide con la expresión regular</a:t>
                      </a:r>
                      <a:endParaRPr lang="en-US" sz="2500">
                        <a:effectLst/>
                      </a:endParaRPr>
                    </a:p>
                  </a:txBody>
                  <a:tcPr marL="39780" marR="39780" marT="39780" marB="3978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105723875"/>
                  </a:ext>
                </a:extLst>
              </a:tr>
              <a:tr h="894258">
                <a:tc>
                  <a:txBody>
                    <a:bodyPr/>
                    <a:lstStyle/>
                    <a:p>
                      <a:pPr algn="ctr" fontAlgn="base"/>
                      <a:r>
                        <a:rPr lang="es-PE" sz="2500" u="none" strike="noStrike" dirty="0">
                          <a:solidFill>
                            <a:srgbClr val="0074A3"/>
                          </a:solidFill>
                          <a:effectLst/>
                          <a:hlinkClick r:id="rId6"/>
                        </a:rPr>
                        <a:t>REGEXP_REPLACE()</a:t>
                      </a:r>
                      <a:endParaRPr lang="es-PE" sz="2500" dirty="0">
                        <a:effectLst/>
                      </a:endParaRPr>
                    </a:p>
                  </a:txBody>
                  <a:tcPr marL="39780" marR="39780" marT="39780" marB="3978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ctr" fontAlgn="base"/>
                      <a:r>
                        <a:rPr lang="es-ES" sz="2500">
                          <a:effectLst/>
                        </a:rPr>
                        <a:t>Reemplazar subcadenas que coincidan con la expresión regular</a:t>
                      </a:r>
                      <a:endParaRPr lang="en-US" sz="2500">
                        <a:effectLst/>
                      </a:endParaRPr>
                    </a:p>
                  </a:txBody>
                  <a:tcPr marL="39780" marR="39780" marT="39780" marB="3978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536896949"/>
                  </a:ext>
                </a:extLst>
              </a:tr>
              <a:tr h="894258">
                <a:tc>
                  <a:txBody>
                    <a:bodyPr/>
                    <a:lstStyle/>
                    <a:p>
                      <a:pPr algn="ctr" fontAlgn="base"/>
                      <a:r>
                        <a:rPr lang="es-PE" sz="2500" u="none" strike="noStrike" dirty="0">
                          <a:solidFill>
                            <a:srgbClr val="0074A3"/>
                          </a:solidFill>
                          <a:effectLst/>
                          <a:hlinkClick r:id="rId7"/>
                        </a:rPr>
                        <a:t>REGEXP_SUBSTR()</a:t>
                      </a:r>
                      <a:endParaRPr lang="es-PE" sz="2500" dirty="0">
                        <a:effectLst/>
                      </a:endParaRPr>
                    </a:p>
                  </a:txBody>
                  <a:tcPr marL="39780" marR="39780" marT="39780" marB="3978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ctr" fontAlgn="base"/>
                      <a:r>
                        <a:rPr lang="es-ES" sz="2500">
                          <a:effectLst/>
                        </a:rPr>
                        <a:t>Devolver subcadena que coincida con la expresión regular</a:t>
                      </a:r>
                      <a:endParaRPr lang="en-US" sz="2500">
                        <a:effectLst/>
                      </a:endParaRPr>
                    </a:p>
                  </a:txBody>
                  <a:tcPr marL="39780" marR="39780" marT="39780" marB="3978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958900662"/>
                  </a:ext>
                </a:extLst>
              </a:tr>
              <a:tr h="512369">
                <a:tc>
                  <a:txBody>
                    <a:bodyPr/>
                    <a:lstStyle/>
                    <a:p>
                      <a:pPr algn="ctr" fontAlgn="base"/>
                      <a:r>
                        <a:rPr lang="es-PE" sz="2500" u="none" strike="noStrike" dirty="0">
                          <a:solidFill>
                            <a:srgbClr val="0074A3"/>
                          </a:solidFill>
                          <a:effectLst/>
                          <a:hlinkClick r:id="rId3"/>
                        </a:rPr>
                        <a:t>RLIKE</a:t>
                      </a:r>
                      <a:endParaRPr lang="es-PE" sz="2500" dirty="0">
                        <a:effectLst/>
                      </a:endParaRPr>
                    </a:p>
                  </a:txBody>
                  <a:tcPr marL="39780" marR="39780" marT="39780" marB="3978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ctr" fontAlgn="base"/>
                      <a:r>
                        <a:rPr lang="es-ES" sz="2500" dirty="0">
                          <a:effectLst/>
                        </a:rPr>
                        <a:t>Si la cadena coincide con la expresión regular</a:t>
                      </a:r>
                      <a:endParaRPr lang="en-US" sz="2500" dirty="0">
                        <a:effectLst/>
                      </a:endParaRPr>
                    </a:p>
                  </a:txBody>
                  <a:tcPr marL="39780" marR="39780" marT="39780" marB="3978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316635007"/>
                  </a:ext>
                </a:extLst>
              </a:tr>
            </a:tbl>
          </a:graphicData>
        </a:graphic>
      </p:graphicFrame>
    </p:spTree>
    <p:extLst>
      <p:ext uri="{BB962C8B-B14F-4D97-AF65-F5344CB8AC3E}">
        <p14:creationId xmlns:p14="http://schemas.microsoft.com/office/powerpoint/2010/main" val="2888565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a:extLst>
              <a:ext uri="{FF2B5EF4-FFF2-40B4-BE49-F238E27FC236}">
                <a16:creationId xmlns:a16="http://schemas.microsoft.com/office/drawing/2014/main" id="{E7DA5855-9D12-4575-9F76-A932B2B9C428}"/>
              </a:ext>
            </a:extLst>
          </p:cNvPr>
          <p:cNvSpPr/>
          <p:nvPr/>
        </p:nvSpPr>
        <p:spPr>
          <a:xfrm>
            <a:off x="9036543" y="2005647"/>
            <a:ext cx="3807282"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dirty="0">
                <a:ln w="22225">
                  <a:solidFill>
                    <a:schemeClr val="accent2"/>
                  </a:solidFill>
                  <a:prstDash val="solid"/>
                </a:ln>
                <a:latin typeface="+mj-lt"/>
                <a:ea typeface="+mj-ea"/>
                <a:cs typeface="+mj-cs"/>
              </a:rPr>
              <a:t>RLIKE</a:t>
            </a:r>
          </a:p>
        </p:txBody>
      </p:sp>
      <p:sp>
        <p:nvSpPr>
          <p:cNvPr id="8" name="CuadroTexto 7">
            <a:extLst>
              <a:ext uri="{FF2B5EF4-FFF2-40B4-BE49-F238E27FC236}">
                <a16:creationId xmlns:a16="http://schemas.microsoft.com/office/drawing/2014/main" id="{5CA86ED3-D4B1-4C89-BC19-5E78F7798217}"/>
              </a:ext>
            </a:extLst>
          </p:cNvPr>
          <p:cNvSpPr txBox="1"/>
          <p:nvPr/>
        </p:nvSpPr>
        <p:spPr>
          <a:xfrm>
            <a:off x="9672803" y="4684974"/>
            <a:ext cx="2446465" cy="1178298"/>
          </a:xfrm>
          <a:prstGeom prst="rect">
            <a:avLst/>
          </a:prstGeom>
        </p:spPr>
        <p:txBody>
          <a:bodyPr vert="horz" lIns="91440" tIns="45720" rIns="91440" bIns="45720" rtlCol="0">
            <a:normAutofit/>
          </a:bodyPr>
          <a:lstStyle/>
          <a:p>
            <a:pPr>
              <a:lnSpc>
                <a:spcPct val="90000"/>
              </a:lnSpc>
              <a:spcBef>
                <a:spcPts val="1000"/>
              </a:spcBef>
            </a:pPr>
            <a:r>
              <a:rPr lang="en-US" sz="1600" b="1" dirty="0"/>
              <a:t>REGEXP_INSTR()</a:t>
            </a:r>
          </a:p>
        </p:txBody>
      </p:sp>
      <p:sp>
        <p:nvSpPr>
          <p:cNvPr id="15" name="Rectangle 1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256B3A19-F9C8-4A3C-8995-3E9C335F11FE}"/>
              </a:ext>
            </a:extLst>
          </p:cNvPr>
          <p:cNvSpPr txBox="1"/>
          <p:nvPr/>
        </p:nvSpPr>
        <p:spPr>
          <a:xfrm>
            <a:off x="1295401" y="2975821"/>
            <a:ext cx="6096000" cy="646331"/>
          </a:xfrm>
          <a:prstGeom prst="rect">
            <a:avLst/>
          </a:prstGeom>
          <a:noFill/>
        </p:spPr>
        <p:txBody>
          <a:bodyPr wrap="square">
            <a:spAutoFit/>
          </a:bodyPr>
          <a:lstStyle/>
          <a:p>
            <a:r>
              <a:rPr lang="es-ES" dirty="0"/>
              <a:t>El operador MySQL RLIKE realiza una coincidencia de patrón de una expresión de cadena con un patrón. </a:t>
            </a:r>
            <a:endParaRPr lang="en-US" dirty="0"/>
          </a:p>
        </p:txBody>
      </p:sp>
    </p:spTree>
    <p:extLst>
      <p:ext uri="{BB962C8B-B14F-4D97-AF65-F5344CB8AC3E}">
        <p14:creationId xmlns:p14="http://schemas.microsoft.com/office/powerpoint/2010/main" val="3956469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4D1A5667-FFF6-41FE-98F1-4359689EF050}"/>
              </a:ext>
            </a:extLst>
          </p:cNvPr>
          <p:cNvPicPr>
            <a:picLocks noChangeAspect="1"/>
          </p:cNvPicPr>
          <p:nvPr/>
        </p:nvPicPr>
        <p:blipFill rotWithShape="1">
          <a:blip r:embed="rId2"/>
          <a:srcRect l="16352" t="31042" r="45933" b="59815"/>
          <a:stretch/>
        </p:blipFill>
        <p:spPr>
          <a:xfrm>
            <a:off x="1995624" y="1680892"/>
            <a:ext cx="8379372" cy="1142641"/>
          </a:xfrm>
          <a:prstGeom prst="rect">
            <a:avLst/>
          </a:prstGeom>
        </p:spPr>
      </p:pic>
      <p:pic>
        <p:nvPicPr>
          <p:cNvPr id="14" name="Imagen 13">
            <a:extLst>
              <a:ext uri="{FF2B5EF4-FFF2-40B4-BE49-F238E27FC236}">
                <a16:creationId xmlns:a16="http://schemas.microsoft.com/office/drawing/2014/main" id="{D626EF96-09E4-4B6D-955B-5A863CF0A572}"/>
              </a:ext>
            </a:extLst>
          </p:cNvPr>
          <p:cNvPicPr>
            <a:picLocks noChangeAspect="1"/>
          </p:cNvPicPr>
          <p:nvPr/>
        </p:nvPicPr>
        <p:blipFill rotWithShape="1">
          <a:blip r:embed="rId3"/>
          <a:srcRect l="12857" t="57599" r="42762" b="26339"/>
          <a:stretch/>
        </p:blipFill>
        <p:spPr>
          <a:xfrm>
            <a:off x="627318" y="3058737"/>
            <a:ext cx="11115984" cy="2262937"/>
          </a:xfrm>
          <a:prstGeom prst="rect">
            <a:avLst/>
          </a:prstGeom>
        </p:spPr>
      </p:pic>
    </p:spTree>
    <p:extLst>
      <p:ext uri="{BB962C8B-B14F-4D97-AF65-F5344CB8AC3E}">
        <p14:creationId xmlns:p14="http://schemas.microsoft.com/office/powerpoint/2010/main" val="555567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a:extLst>
              <a:ext uri="{FF2B5EF4-FFF2-40B4-BE49-F238E27FC236}">
                <a16:creationId xmlns:a16="http://schemas.microsoft.com/office/drawing/2014/main" id="{E7DA5855-9D12-4575-9F76-A932B2B9C428}"/>
              </a:ext>
            </a:extLst>
          </p:cNvPr>
          <p:cNvSpPr/>
          <p:nvPr/>
        </p:nvSpPr>
        <p:spPr>
          <a:xfrm>
            <a:off x="9036543" y="2005647"/>
            <a:ext cx="3807282"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dirty="0">
                <a:ln w="22225">
                  <a:solidFill>
                    <a:schemeClr val="accent2"/>
                  </a:solidFill>
                  <a:prstDash val="solid"/>
                </a:ln>
                <a:latin typeface="+mj-lt"/>
                <a:ea typeface="+mj-ea"/>
                <a:cs typeface="+mj-cs"/>
              </a:rPr>
              <a:t>REGEXP_SUBSTR()</a:t>
            </a:r>
          </a:p>
        </p:txBody>
      </p:sp>
      <p:sp>
        <p:nvSpPr>
          <p:cNvPr id="8" name="CuadroTexto 7">
            <a:extLst>
              <a:ext uri="{FF2B5EF4-FFF2-40B4-BE49-F238E27FC236}">
                <a16:creationId xmlns:a16="http://schemas.microsoft.com/office/drawing/2014/main" id="{5CA86ED3-D4B1-4C89-BC19-5E78F7798217}"/>
              </a:ext>
            </a:extLst>
          </p:cNvPr>
          <p:cNvSpPr txBox="1"/>
          <p:nvPr/>
        </p:nvSpPr>
        <p:spPr>
          <a:xfrm>
            <a:off x="9672803" y="4684974"/>
            <a:ext cx="2446465" cy="1178298"/>
          </a:xfrm>
          <a:prstGeom prst="rect">
            <a:avLst/>
          </a:prstGeom>
        </p:spPr>
        <p:txBody>
          <a:bodyPr vert="horz" lIns="91440" tIns="45720" rIns="91440" bIns="45720" rtlCol="0">
            <a:normAutofit/>
          </a:bodyPr>
          <a:lstStyle/>
          <a:p>
            <a:pPr>
              <a:lnSpc>
                <a:spcPct val="90000"/>
              </a:lnSpc>
              <a:spcBef>
                <a:spcPts val="1000"/>
              </a:spcBef>
            </a:pPr>
            <a:r>
              <a:rPr lang="en-US" sz="1600" b="1" dirty="0"/>
              <a:t>REGEXP_INSTR()</a:t>
            </a:r>
          </a:p>
        </p:txBody>
      </p:sp>
      <p:sp>
        <p:nvSpPr>
          <p:cNvPr id="15" name="Rectangle 1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256B3A19-F9C8-4A3C-8995-3E9C335F11FE}"/>
              </a:ext>
            </a:extLst>
          </p:cNvPr>
          <p:cNvSpPr txBox="1"/>
          <p:nvPr/>
        </p:nvSpPr>
        <p:spPr>
          <a:xfrm>
            <a:off x="1343064" y="2459734"/>
            <a:ext cx="6096000" cy="1477328"/>
          </a:xfrm>
          <a:prstGeom prst="rect">
            <a:avLst/>
          </a:prstGeom>
          <a:noFill/>
        </p:spPr>
        <p:txBody>
          <a:bodyPr wrap="square">
            <a:spAutoFit/>
          </a:bodyPr>
          <a:lstStyle/>
          <a:p>
            <a:r>
              <a:rPr lang="es-ES" sz="1800" dirty="0"/>
              <a:t>Se usa para devolver la subcadena que coincide con una expresión regular dentro de una cadena. Esta función devuelve NULL cuando no se encuentran coincidencias. Esta función puede devolver una cadena vacía si la expresión regular coincide con una cadena de longitud cero.</a:t>
            </a:r>
          </a:p>
        </p:txBody>
      </p:sp>
    </p:spTree>
    <p:extLst>
      <p:ext uri="{BB962C8B-B14F-4D97-AF65-F5344CB8AC3E}">
        <p14:creationId xmlns:p14="http://schemas.microsoft.com/office/powerpoint/2010/main" val="2803647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Imagen 11">
            <a:extLst>
              <a:ext uri="{FF2B5EF4-FFF2-40B4-BE49-F238E27FC236}">
                <a16:creationId xmlns:a16="http://schemas.microsoft.com/office/drawing/2014/main" id="{CB6FD1E1-0D6A-42BD-8E11-871FDB83E301}"/>
              </a:ext>
            </a:extLst>
          </p:cNvPr>
          <p:cNvPicPr>
            <a:picLocks noChangeAspect="1"/>
          </p:cNvPicPr>
          <p:nvPr/>
        </p:nvPicPr>
        <p:blipFill rotWithShape="1">
          <a:blip r:embed="rId2"/>
          <a:srcRect l="12857" t="55553" r="43905" b="28540"/>
          <a:stretch/>
        </p:blipFill>
        <p:spPr>
          <a:xfrm>
            <a:off x="837449" y="2675677"/>
            <a:ext cx="10517101" cy="2176460"/>
          </a:xfrm>
          <a:prstGeom prst="rect">
            <a:avLst/>
          </a:prstGeom>
        </p:spPr>
      </p:pic>
      <p:pic>
        <p:nvPicPr>
          <p:cNvPr id="16" name="Imagen 15">
            <a:extLst>
              <a:ext uri="{FF2B5EF4-FFF2-40B4-BE49-F238E27FC236}">
                <a16:creationId xmlns:a16="http://schemas.microsoft.com/office/drawing/2014/main" id="{8F9B1398-178A-4842-9C01-3706FD0126B3}"/>
              </a:ext>
            </a:extLst>
          </p:cNvPr>
          <p:cNvPicPr>
            <a:picLocks noChangeAspect="1"/>
          </p:cNvPicPr>
          <p:nvPr/>
        </p:nvPicPr>
        <p:blipFill rotWithShape="1">
          <a:blip r:embed="rId3"/>
          <a:srcRect l="13619" t="28286" r="42191" b="66296"/>
          <a:stretch/>
        </p:blipFill>
        <p:spPr>
          <a:xfrm>
            <a:off x="2398799" y="1888682"/>
            <a:ext cx="8628732" cy="595086"/>
          </a:xfrm>
          <a:prstGeom prst="rect">
            <a:avLst/>
          </a:prstGeom>
        </p:spPr>
      </p:pic>
    </p:spTree>
    <p:extLst>
      <p:ext uri="{BB962C8B-B14F-4D97-AF65-F5344CB8AC3E}">
        <p14:creationId xmlns:p14="http://schemas.microsoft.com/office/powerpoint/2010/main" val="1683358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a:extLst>
              <a:ext uri="{FF2B5EF4-FFF2-40B4-BE49-F238E27FC236}">
                <a16:creationId xmlns:a16="http://schemas.microsoft.com/office/drawing/2014/main" id="{E7DA5855-9D12-4575-9F76-A932B2B9C428}"/>
              </a:ext>
            </a:extLst>
          </p:cNvPr>
          <p:cNvSpPr/>
          <p:nvPr/>
        </p:nvSpPr>
        <p:spPr>
          <a:xfrm>
            <a:off x="9267909"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a:ln w="22225">
                  <a:solidFill>
                    <a:schemeClr val="accent2"/>
                  </a:solidFill>
                  <a:prstDash val="solid"/>
                </a:ln>
                <a:latin typeface="+mj-lt"/>
                <a:ea typeface="+mj-ea"/>
                <a:cs typeface="+mj-cs"/>
              </a:rPr>
              <a:t>REGEXP</a:t>
            </a:r>
            <a:endParaRPr lang="en-US" sz="3700" b="1" cap="none" spc="0">
              <a:ln w="22225">
                <a:solidFill>
                  <a:schemeClr val="accent2"/>
                </a:solidFill>
                <a:prstDash val="solid"/>
              </a:ln>
              <a:effectLst/>
              <a:latin typeface="+mj-lt"/>
              <a:ea typeface="+mj-ea"/>
              <a:cs typeface="+mj-cs"/>
            </a:endParaRPr>
          </a:p>
        </p:txBody>
      </p:sp>
      <p:sp>
        <p:nvSpPr>
          <p:cNvPr id="8" name="CuadroTexto 7">
            <a:extLst>
              <a:ext uri="{FF2B5EF4-FFF2-40B4-BE49-F238E27FC236}">
                <a16:creationId xmlns:a16="http://schemas.microsoft.com/office/drawing/2014/main" id="{64AD11C8-F225-402F-BC97-8E87F4C43CC5}"/>
              </a:ext>
            </a:extLst>
          </p:cNvPr>
          <p:cNvSpPr txBox="1"/>
          <p:nvPr/>
        </p:nvSpPr>
        <p:spPr>
          <a:xfrm>
            <a:off x="9235249" y="4280031"/>
            <a:ext cx="2446465" cy="1178298"/>
          </a:xfrm>
          <a:prstGeom prst="rect">
            <a:avLst/>
          </a:prstGeom>
        </p:spPr>
        <p:txBody>
          <a:bodyPr vert="horz" lIns="91440" tIns="45720" rIns="91440" bIns="45720" rtlCol="0">
            <a:normAutofit/>
          </a:bodyPr>
          <a:lstStyle/>
          <a:p>
            <a:pPr>
              <a:lnSpc>
                <a:spcPct val="90000"/>
              </a:lnSpc>
              <a:spcBef>
                <a:spcPts val="1000"/>
              </a:spcBef>
            </a:pPr>
            <a:r>
              <a:rPr lang="en-US" sz="2000" b="1" dirty="0"/>
              <a:t>expr REGEXP pat</a:t>
            </a:r>
          </a:p>
        </p:txBody>
      </p:sp>
      <p:sp>
        <p:nvSpPr>
          <p:cNvPr id="15" name="Rectangle 1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9EEC3E17-95D2-4781-9722-014EBA8A2D9A}"/>
              </a:ext>
            </a:extLst>
          </p:cNvPr>
          <p:cNvSpPr txBox="1"/>
          <p:nvPr/>
        </p:nvSpPr>
        <p:spPr>
          <a:xfrm>
            <a:off x="1242884" y="2522815"/>
            <a:ext cx="6097656" cy="923330"/>
          </a:xfrm>
          <a:prstGeom prst="rect">
            <a:avLst/>
          </a:prstGeom>
          <a:noFill/>
        </p:spPr>
        <p:txBody>
          <a:bodyPr wrap="square">
            <a:spAutoFit/>
          </a:bodyPr>
          <a:lstStyle/>
          <a:p>
            <a:pPr algn="ctr">
              <a:spcAft>
                <a:spcPts val="600"/>
              </a:spcAft>
            </a:pPr>
            <a:r>
              <a:rPr lang="es-PE" dirty="0"/>
              <a:t>Devuelve 1 si la cadena </a:t>
            </a:r>
            <a:r>
              <a:rPr lang="es-PE" b="1" dirty="0" err="1"/>
              <a:t>expr</a:t>
            </a:r>
            <a:r>
              <a:rPr lang="es-PE" dirty="0"/>
              <a:t> coincide con la expresión regular especificada por el patrón </a:t>
            </a:r>
            <a:r>
              <a:rPr lang="es-PE" b="1" dirty="0" err="1"/>
              <a:t>pat</a:t>
            </a:r>
            <a:r>
              <a:rPr lang="es-PE" dirty="0"/>
              <a:t>, 0 en caso contrario. Si </a:t>
            </a:r>
            <a:r>
              <a:rPr lang="es-PE" b="1" dirty="0" err="1"/>
              <a:t>expr</a:t>
            </a:r>
            <a:r>
              <a:rPr lang="es-PE" dirty="0"/>
              <a:t> o </a:t>
            </a:r>
            <a:r>
              <a:rPr lang="es-PE" b="1" dirty="0" err="1"/>
              <a:t>pat</a:t>
            </a:r>
            <a:r>
              <a:rPr lang="es-PE" dirty="0"/>
              <a:t> es NULL, el valor de retorno es NULL.</a:t>
            </a:r>
          </a:p>
        </p:txBody>
      </p:sp>
    </p:spTree>
    <p:extLst>
      <p:ext uri="{BB962C8B-B14F-4D97-AF65-F5344CB8AC3E}">
        <p14:creationId xmlns:p14="http://schemas.microsoft.com/office/powerpoint/2010/main" val="2485802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73954A41-87F9-4C1F-8552-555EFE10CDE2}"/>
              </a:ext>
            </a:extLst>
          </p:cNvPr>
          <p:cNvPicPr>
            <a:picLocks noChangeAspect="1"/>
          </p:cNvPicPr>
          <p:nvPr/>
        </p:nvPicPr>
        <p:blipFill rotWithShape="1">
          <a:blip r:embed="rId2"/>
          <a:srcRect r="24645" b="74390"/>
          <a:stretch/>
        </p:blipFill>
        <p:spPr>
          <a:xfrm>
            <a:off x="643467" y="1388425"/>
            <a:ext cx="10905066" cy="4081148"/>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8711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DA610222-727F-4B21-97BE-1053503ECCBE}"/>
              </a:ext>
            </a:extLst>
          </p:cNvPr>
          <p:cNvPicPr>
            <a:picLocks noChangeAspect="1"/>
          </p:cNvPicPr>
          <p:nvPr/>
        </p:nvPicPr>
        <p:blipFill rotWithShape="1">
          <a:blip r:embed="rId2"/>
          <a:srcRect t="48958" r="28239" b="25432"/>
          <a:stretch/>
        </p:blipFill>
        <p:spPr>
          <a:xfrm>
            <a:off x="643467" y="1286225"/>
            <a:ext cx="10905066" cy="4285549"/>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146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5BF2418E-4AD2-42D6-A669-568C483ED2D1}"/>
              </a:ext>
            </a:extLst>
          </p:cNvPr>
          <p:cNvPicPr>
            <a:picLocks noChangeAspect="1"/>
          </p:cNvPicPr>
          <p:nvPr/>
        </p:nvPicPr>
        <p:blipFill rotWithShape="1">
          <a:blip r:embed="rId2"/>
          <a:srcRect t="24491" b="49899"/>
          <a:stretch/>
        </p:blipFill>
        <p:spPr>
          <a:xfrm>
            <a:off x="643467" y="1891324"/>
            <a:ext cx="10905066" cy="3075351"/>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3055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F275E5B0-D0AD-4275-82E9-A138D1052C31}"/>
              </a:ext>
            </a:extLst>
          </p:cNvPr>
          <p:cNvPicPr>
            <a:picLocks noChangeAspect="1"/>
          </p:cNvPicPr>
          <p:nvPr/>
        </p:nvPicPr>
        <p:blipFill rotWithShape="1">
          <a:blip r:embed="rId2"/>
          <a:srcRect l="1130" t="73763" r="1007" b="627"/>
          <a:stretch/>
        </p:blipFill>
        <p:spPr>
          <a:xfrm>
            <a:off x="643467" y="1857747"/>
            <a:ext cx="10905066" cy="3142506"/>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939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a:extLst>
              <a:ext uri="{FF2B5EF4-FFF2-40B4-BE49-F238E27FC236}">
                <a16:creationId xmlns:a16="http://schemas.microsoft.com/office/drawing/2014/main" id="{E7DA5855-9D12-4575-9F76-A932B2B9C428}"/>
              </a:ext>
            </a:extLst>
          </p:cNvPr>
          <p:cNvSpPr/>
          <p:nvPr/>
        </p:nvSpPr>
        <p:spPr>
          <a:xfrm>
            <a:off x="9267909"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a:ln w="22225">
                  <a:solidFill>
                    <a:schemeClr val="accent2"/>
                  </a:solidFill>
                  <a:prstDash val="solid"/>
                </a:ln>
                <a:latin typeface="+mj-lt"/>
                <a:ea typeface="+mj-ea"/>
                <a:cs typeface="+mj-cs"/>
              </a:rPr>
              <a:t>NOT REGEXP</a:t>
            </a:r>
            <a:endParaRPr lang="en-US" sz="3700" b="1" cap="none" spc="0">
              <a:ln w="22225">
                <a:solidFill>
                  <a:schemeClr val="accent2"/>
                </a:solidFill>
                <a:prstDash val="solid"/>
              </a:ln>
              <a:effectLst/>
              <a:latin typeface="+mj-lt"/>
              <a:ea typeface="+mj-ea"/>
              <a:cs typeface="+mj-cs"/>
            </a:endParaRPr>
          </a:p>
        </p:txBody>
      </p:sp>
      <p:sp>
        <p:nvSpPr>
          <p:cNvPr id="13"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A6242C0E-79C7-4210-82CF-DBC65157DEFD}"/>
              </a:ext>
            </a:extLst>
          </p:cNvPr>
          <p:cNvSpPr txBox="1"/>
          <p:nvPr/>
        </p:nvSpPr>
        <p:spPr>
          <a:xfrm>
            <a:off x="9069203" y="4586921"/>
            <a:ext cx="2246384" cy="369332"/>
          </a:xfrm>
          <a:prstGeom prst="rect">
            <a:avLst/>
          </a:prstGeom>
          <a:noFill/>
        </p:spPr>
        <p:txBody>
          <a:bodyPr wrap="none" rtlCol="0">
            <a:spAutoFit/>
          </a:bodyPr>
          <a:lstStyle/>
          <a:p>
            <a:pPr>
              <a:spcAft>
                <a:spcPts val="600"/>
              </a:spcAft>
            </a:pPr>
            <a:r>
              <a:rPr lang="en-US" b="1" dirty="0"/>
              <a:t>expr NOT REGEXP pat</a:t>
            </a:r>
            <a:endParaRPr lang="es-PE" b="1" dirty="0"/>
          </a:p>
        </p:txBody>
      </p:sp>
      <p:sp>
        <p:nvSpPr>
          <p:cNvPr id="5" name="CuadroTexto 4">
            <a:extLst>
              <a:ext uri="{FF2B5EF4-FFF2-40B4-BE49-F238E27FC236}">
                <a16:creationId xmlns:a16="http://schemas.microsoft.com/office/drawing/2014/main" id="{BB3DB723-C578-4CAB-BEB2-D33E754AFF03}"/>
              </a:ext>
            </a:extLst>
          </p:cNvPr>
          <p:cNvSpPr txBox="1"/>
          <p:nvPr/>
        </p:nvSpPr>
        <p:spPr>
          <a:xfrm>
            <a:off x="2591235" y="2606738"/>
            <a:ext cx="3214479" cy="1980183"/>
          </a:xfrm>
          <a:prstGeom prst="rect">
            <a:avLst/>
          </a:prstGeom>
        </p:spPr>
        <p:txBody>
          <a:bodyPr vert="horz" lIns="91440" tIns="45720" rIns="91440" bIns="45720" rtlCol="0">
            <a:normAutofit/>
          </a:bodyPr>
          <a:lstStyle/>
          <a:p>
            <a:pPr algn="ctr">
              <a:lnSpc>
                <a:spcPct val="90000"/>
              </a:lnSpc>
              <a:spcBef>
                <a:spcPts val="1000"/>
              </a:spcBef>
            </a:pPr>
            <a:r>
              <a:rPr lang="en-US" dirty="0" err="1"/>
              <a:t>Esto</a:t>
            </a:r>
            <a:r>
              <a:rPr lang="en-US" dirty="0"/>
              <a:t> es lo </a:t>
            </a:r>
            <a:r>
              <a:rPr lang="en-US" dirty="0" err="1"/>
              <a:t>mismo</a:t>
            </a:r>
            <a:r>
              <a:rPr lang="en-US" dirty="0"/>
              <a:t> que NOT (expr REGEXP pat).</a:t>
            </a:r>
          </a:p>
        </p:txBody>
      </p:sp>
    </p:spTree>
    <p:extLst>
      <p:ext uri="{BB962C8B-B14F-4D97-AF65-F5344CB8AC3E}">
        <p14:creationId xmlns:p14="http://schemas.microsoft.com/office/powerpoint/2010/main" val="10879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a:extLst>
              <a:ext uri="{FF2B5EF4-FFF2-40B4-BE49-F238E27FC236}">
                <a16:creationId xmlns:a16="http://schemas.microsoft.com/office/drawing/2014/main" id="{E7DA5855-9D12-4575-9F76-A932B2B9C428}"/>
              </a:ext>
            </a:extLst>
          </p:cNvPr>
          <p:cNvSpPr/>
          <p:nvPr/>
        </p:nvSpPr>
        <p:spPr>
          <a:xfrm>
            <a:off x="9267909"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a:ln w="22225">
                  <a:solidFill>
                    <a:schemeClr val="accent2"/>
                  </a:solidFill>
                  <a:prstDash val="solid"/>
                </a:ln>
                <a:latin typeface="+mj-lt"/>
                <a:ea typeface="+mj-ea"/>
                <a:cs typeface="+mj-cs"/>
              </a:rPr>
              <a:t>REGEXP_INSTR()</a:t>
            </a:r>
            <a:endParaRPr lang="en-US" sz="3700" b="1" cap="none" spc="0">
              <a:ln w="22225">
                <a:solidFill>
                  <a:schemeClr val="accent2"/>
                </a:solidFill>
                <a:prstDash val="solid"/>
              </a:ln>
              <a:effectLst/>
              <a:latin typeface="+mj-lt"/>
              <a:ea typeface="+mj-ea"/>
              <a:cs typeface="+mj-cs"/>
            </a:endParaRPr>
          </a:p>
        </p:txBody>
      </p:sp>
      <p:sp>
        <p:nvSpPr>
          <p:cNvPr id="8" name="CuadroTexto 7">
            <a:extLst>
              <a:ext uri="{FF2B5EF4-FFF2-40B4-BE49-F238E27FC236}">
                <a16:creationId xmlns:a16="http://schemas.microsoft.com/office/drawing/2014/main" id="{5CA86ED3-D4B1-4C89-BC19-5E78F7798217}"/>
              </a:ext>
            </a:extLst>
          </p:cNvPr>
          <p:cNvSpPr txBox="1"/>
          <p:nvPr/>
        </p:nvSpPr>
        <p:spPr>
          <a:xfrm>
            <a:off x="9672803" y="4684974"/>
            <a:ext cx="2446465" cy="1178298"/>
          </a:xfrm>
          <a:prstGeom prst="rect">
            <a:avLst/>
          </a:prstGeom>
        </p:spPr>
        <p:txBody>
          <a:bodyPr vert="horz" lIns="91440" tIns="45720" rIns="91440" bIns="45720" rtlCol="0">
            <a:normAutofit/>
          </a:bodyPr>
          <a:lstStyle/>
          <a:p>
            <a:pPr>
              <a:lnSpc>
                <a:spcPct val="90000"/>
              </a:lnSpc>
              <a:spcBef>
                <a:spcPts val="1000"/>
              </a:spcBef>
            </a:pPr>
            <a:r>
              <a:rPr lang="en-US" sz="1600" b="1" dirty="0"/>
              <a:t>REGEXP_INSTR()</a:t>
            </a:r>
          </a:p>
        </p:txBody>
      </p:sp>
      <p:sp>
        <p:nvSpPr>
          <p:cNvPr id="15" name="Rectangle 1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256B3A19-F9C8-4A3C-8995-3E9C335F11FE}"/>
              </a:ext>
            </a:extLst>
          </p:cNvPr>
          <p:cNvSpPr txBox="1"/>
          <p:nvPr/>
        </p:nvSpPr>
        <p:spPr>
          <a:xfrm>
            <a:off x="1190172" y="1951672"/>
            <a:ext cx="6096000" cy="1477328"/>
          </a:xfrm>
          <a:prstGeom prst="rect">
            <a:avLst/>
          </a:prstGeom>
          <a:noFill/>
        </p:spPr>
        <p:txBody>
          <a:bodyPr wrap="square">
            <a:spAutoFit/>
          </a:bodyPr>
          <a:lstStyle/>
          <a:p>
            <a:pPr>
              <a:spcAft>
                <a:spcPts val="600"/>
              </a:spcAft>
            </a:pPr>
            <a:r>
              <a:rPr lang="es-ES" dirty="0"/>
              <a:t>Devuelve el índice inicial de la subcadena de la cadena </a:t>
            </a:r>
            <a:r>
              <a:rPr lang="es-ES" b="1" dirty="0" err="1"/>
              <a:t>expr</a:t>
            </a:r>
            <a:r>
              <a:rPr lang="es-ES" dirty="0"/>
              <a:t> que coincide con la expresión regular especificada por el patrón </a:t>
            </a:r>
            <a:r>
              <a:rPr lang="es-ES" b="1" dirty="0" err="1"/>
              <a:t>pat</a:t>
            </a:r>
            <a:r>
              <a:rPr lang="es-ES" dirty="0"/>
              <a:t>, 0 si no hay coincidencia. Si </a:t>
            </a:r>
            <a:r>
              <a:rPr lang="es-ES" b="1" dirty="0" err="1"/>
              <a:t>expr</a:t>
            </a:r>
            <a:r>
              <a:rPr lang="es-ES" dirty="0"/>
              <a:t> o </a:t>
            </a:r>
            <a:r>
              <a:rPr lang="es-ES" b="1" dirty="0" err="1"/>
              <a:t>pat</a:t>
            </a:r>
            <a:r>
              <a:rPr lang="es-ES" dirty="0"/>
              <a:t> es </a:t>
            </a:r>
            <a:r>
              <a:rPr lang="es-ES" b="1" dirty="0"/>
              <a:t>NULL</a:t>
            </a:r>
            <a:r>
              <a:rPr lang="es-ES" dirty="0"/>
              <a:t>, el valor de retorno es </a:t>
            </a:r>
            <a:r>
              <a:rPr lang="es-ES" b="1" dirty="0"/>
              <a:t>NULL</a:t>
            </a:r>
            <a:r>
              <a:rPr lang="es-ES" dirty="0"/>
              <a:t>. Los índices de caracteres comienzan en 1.</a:t>
            </a:r>
            <a:endParaRPr lang="es-PE" dirty="0"/>
          </a:p>
        </p:txBody>
      </p:sp>
    </p:spTree>
    <p:extLst>
      <p:ext uri="{BB962C8B-B14F-4D97-AF65-F5344CB8AC3E}">
        <p14:creationId xmlns:p14="http://schemas.microsoft.com/office/powerpoint/2010/main" val="189760882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664</Words>
  <Application>Microsoft Office PowerPoint</Application>
  <PresentationFormat>Panorámica</PresentationFormat>
  <Paragraphs>58</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Hairton Andreé Anchi Dueñas</dc:creator>
  <cp:lastModifiedBy>Hairton Andreé Anchi Dueñas</cp:lastModifiedBy>
  <cp:revision>8</cp:revision>
  <dcterms:created xsi:type="dcterms:W3CDTF">2021-05-06T15:20:50Z</dcterms:created>
  <dcterms:modified xsi:type="dcterms:W3CDTF">2021-05-11T23:55:20Z</dcterms:modified>
</cp:coreProperties>
</file>