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 id="214748369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IBM Plex Sans"/>
      <p:regular r:id="rId29"/>
      <p:bold r:id="rId30"/>
      <p:italic r:id="rId31"/>
      <p:boldItalic r:id="rId32"/>
    </p:embeddedFont>
    <p:embeddedFont>
      <p:font typeface="IBM Plex Sans Light"/>
      <p:regular r:id="rId33"/>
      <p:bold r:id="rId34"/>
      <p:italic r:id="rId35"/>
      <p:boldItalic r:id="rId36"/>
    </p:embeddedFont>
    <p:embeddedFont>
      <p:font typeface="Saira Condensed SemiBold"/>
      <p:regular r:id="rId37"/>
      <p:bold r:id="rId38"/>
    </p:embeddedFont>
    <p:embeddedFont>
      <p:font typeface="Saira Condensed Light"/>
      <p:regular r:id="rId39"/>
      <p:bold r:id="rId40"/>
    </p:embeddedFont>
    <p:embeddedFont>
      <p:font typeface="IBM Plex Sans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iraCondensedLight-bold.fntdata"/><Relationship Id="rId20" Type="http://schemas.openxmlformats.org/officeDocument/2006/relationships/slide" Target="slides/slide14.xml"/><Relationship Id="rId42" Type="http://schemas.openxmlformats.org/officeDocument/2006/relationships/font" Target="fonts/IBMPlexSansSemiBold-bold.fntdata"/><Relationship Id="rId41" Type="http://schemas.openxmlformats.org/officeDocument/2006/relationships/font" Target="fonts/IBMPlexSansSemiBold-regular.fntdata"/><Relationship Id="rId22" Type="http://schemas.openxmlformats.org/officeDocument/2006/relationships/slide" Target="slides/slide16.xml"/><Relationship Id="rId44" Type="http://schemas.openxmlformats.org/officeDocument/2006/relationships/font" Target="fonts/IBMPlexSansSemiBold-boldItalic.fntdata"/><Relationship Id="rId21" Type="http://schemas.openxmlformats.org/officeDocument/2006/relationships/slide" Target="slides/slide15.xml"/><Relationship Id="rId43" Type="http://schemas.openxmlformats.org/officeDocument/2006/relationships/font" Target="fonts/IBMPlexSansSemi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BMPlex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italic.fntdata"/><Relationship Id="rId30" Type="http://schemas.openxmlformats.org/officeDocument/2006/relationships/font" Target="fonts/IBMPlexSans-bold.fntdata"/><Relationship Id="rId11" Type="http://schemas.openxmlformats.org/officeDocument/2006/relationships/slide" Target="slides/slide5.xml"/><Relationship Id="rId33" Type="http://schemas.openxmlformats.org/officeDocument/2006/relationships/font" Target="fonts/IBMPlexSansLight-regular.fntdata"/><Relationship Id="rId10" Type="http://schemas.openxmlformats.org/officeDocument/2006/relationships/slide" Target="slides/slide4.xml"/><Relationship Id="rId32" Type="http://schemas.openxmlformats.org/officeDocument/2006/relationships/font" Target="fonts/IBMPlexSans-boldItalic.fntdata"/><Relationship Id="rId13" Type="http://schemas.openxmlformats.org/officeDocument/2006/relationships/slide" Target="slides/slide7.xml"/><Relationship Id="rId35" Type="http://schemas.openxmlformats.org/officeDocument/2006/relationships/font" Target="fonts/IBMPlexSansLight-italic.fntdata"/><Relationship Id="rId12" Type="http://schemas.openxmlformats.org/officeDocument/2006/relationships/slide" Target="slides/slide6.xml"/><Relationship Id="rId34" Type="http://schemas.openxmlformats.org/officeDocument/2006/relationships/font" Target="fonts/IBMPlexSansLight-bold.fntdata"/><Relationship Id="rId15" Type="http://schemas.openxmlformats.org/officeDocument/2006/relationships/slide" Target="slides/slide9.xml"/><Relationship Id="rId37" Type="http://schemas.openxmlformats.org/officeDocument/2006/relationships/font" Target="fonts/SairaCondensedSemiBold-regular.fntdata"/><Relationship Id="rId14" Type="http://schemas.openxmlformats.org/officeDocument/2006/relationships/slide" Target="slides/slide8.xml"/><Relationship Id="rId36" Type="http://schemas.openxmlformats.org/officeDocument/2006/relationships/font" Target="fonts/IBMPlexSansLight-boldItalic.fntdata"/><Relationship Id="rId17" Type="http://schemas.openxmlformats.org/officeDocument/2006/relationships/slide" Target="slides/slide11.xml"/><Relationship Id="rId39" Type="http://schemas.openxmlformats.org/officeDocument/2006/relationships/font" Target="fonts/SairaCondensedLight-regular.fntdata"/><Relationship Id="rId16" Type="http://schemas.openxmlformats.org/officeDocument/2006/relationships/slide" Target="slides/slide10.xml"/><Relationship Id="rId38" Type="http://schemas.openxmlformats.org/officeDocument/2006/relationships/font" Target="fonts/SairaCondensed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f718bebe0_1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9f718bebe0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f697453f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f697453f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800"/>
              </a:spcBef>
              <a:spcAft>
                <a:spcPts val="0"/>
              </a:spcAft>
              <a:buNone/>
            </a:pPr>
            <a:r>
              <a:rPr lang="en" sz="1400">
                <a:solidFill>
                  <a:srgbClr val="363D45"/>
                </a:solidFill>
                <a:latin typeface="IBM Plex Sans"/>
                <a:ea typeface="IBM Plex Sans"/>
                <a:cs typeface="IBM Plex Sans"/>
                <a:sym typeface="IBM Plex Sans"/>
              </a:rPr>
              <a:t>Harshal</a:t>
            </a:r>
            <a:endParaRPr sz="1400">
              <a:solidFill>
                <a:srgbClr val="363D45"/>
              </a:solidFill>
              <a:latin typeface="IBM Plex Sans"/>
              <a:ea typeface="IBM Plex Sans"/>
              <a:cs typeface="IBM Plex Sans"/>
              <a:sym typeface="IBM Plex Sans"/>
            </a:endParaRPr>
          </a:p>
          <a:p>
            <a:pPr indent="-304800" lvl="0" marL="457200" rtl="0" algn="l">
              <a:lnSpc>
                <a:spcPct val="90000"/>
              </a:lnSpc>
              <a:spcBef>
                <a:spcPts val="800"/>
              </a:spcBef>
              <a:spcAft>
                <a:spcPts val="0"/>
              </a:spcAft>
              <a:buClr>
                <a:srgbClr val="E6832E"/>
              </a:buClr>
              <a:buSzPts val="1200"/>
              <a:buFont typeface="Noto Sans Symbols"/>
              <a:buChar char="●"/>
            </a:pPr>
            <a:r>
              <a:rPr lang="en" sz="1200">
                <a:solidFill>
                  <a:srgbClr val="363D45"/>
                </a:solidFill>
                <a:latin typeface="IBM Plex Sans"/>
                <a:ea typeface="IBM Plex Sans"/>
                <a:cs typeface="IBM Plex Sans"/>
                <a:sym typeface="IBM Plex Sans"/>
              </a:rPr>
              <a:t>Makes sense </a:t>
            </a:r>
            <a:r>
              <a:rPr lang="en" sz="1200">
                <a:solidFill>
                  <a:srgbClr val="363D45"/>
                </a:solidFill>
                <a:latin typeface="IBM Plex Sans"/>
                <a:ea typeface="IBM Plex Sans"/>
                <a:cs typeface="IBM Plex Sans"/>
                <a:sym typeface="IBM Plex Sans"/>
              </a:rPr>
              <a:t>as the number of true low-risk incorrectly predicted as high risk was relatively small (opposite for low-risk predictions)</a:t>
            </a:r>
            <a:br>
              <a:rPr lang="en" sz="1200">
                <a:solidFill>
                  <a:srgbClr val="363D45"/>
                </a:solidFill>
                <a:latin typeface="IBM Plex Sans"/>
                <a:ea typeface="IBM Plex Sans"/>
                <a:cs typeface="IBM Plex Sans"/>
                <a:sym typeface="IBM Plex Sans"/>
              </a:rPr>
            </a:br>
            <a:endParaRPr>
              <a:solidFill>
                <a:schemeClr val="dk1"/>
              </a:solidFill>
            </a:endParaRPr>
          </a:p>
          <a:p>
            <a:pPr indent="-304800" lvl="0" marL="457200" rtl="0" algn="l">
              <a:spcBef>
                <a:spcPts val="0"/>
              </a:spcBef>
              <a:spcAft>
                <a:spcPts val="0"/>
              </a:spcAft>
              <a:buClr>
                <a:srgbClr val="E6832E"/>
              </a:buClr>
              <a:buSzPts val="1200"/>
              <a:buFont typeface="Noto Sans Symbols"/>
              <a:buChar char="●"/>
            </a:pPr>
            <a:r>
              <a:rPr lang="en">
                <a:solidFill>
                  <a:schemeClr val="dk1"/>
                </a:solidFill>
              </a:rPr>
              <a:t>'uniform', 'distance'</a:t>
            </a:r>
            <a:endParaRPr>
              <a:solidFill>
                <a:schemeClr val="dk1"/>
              </a:solidFill>
            </a:endParaRPr>
          </a:p>
          <a:p>
            <a:pPr indent="-304800" lvl="0" marL="457200" rtl="0" algn="l">
              <a:lnSpc>
                <a:spcPct val="90000"/>
              </a:lnSpc>
              <a:spcBef>
                <a:spcPts val="0"/>
              </a:spcBef>
              <a:spcAft>
                <a:spcPts val="0"/>
              </a:spcAft>
              <a:buClr>
                <a:srgbClr val="363D45"/>
              </a:buClr>
              <a:buSzPts val="1200"/>
              <a:buFont typeface="IBM Plex Sans"/>
              <a:buChar char="●"/>
            </a:pPr>
            <a:r>
              <a:t/>
            </a:r>
            <a:endParaRPr sz="1200">
              <a:solidFill>
                <a:srgbClr val="363D45"/>
              </a:solidFill>
              <a:latin typeface="IBM Plex Sans"/>
              <a:ea typeface="IBM Plex Sans"/>
              <a:cs typeface="IBM Plex Sans"/>
              <a:sym typeface="IBM Plex Sans"/>
            </a:endParaRPr>
          </a:p>
          <a:p>
            <a:pPr indent="-304800" lvl="0" marL="457200" rtl="0" algn="l">
              <a:lnSpc>
                <a:spcPct val="90000"/>
              </a:lnSpc>
              <a:spcBef>
                <a:spcPts val="0"/>
              </a:spcBef>
              <a:spcAft>
                <a:spcPts val="0"/>
              </a:spcAft>
              <a:buClr>
                <a:srgbClr val="363D45"/>
              </a:buClr>
              <a:buSzPts val="1200"/>
              <a:buFont typeface="IBM Plex Sans"/>
              <a:buChar char="●"/>
            </a:pPr>
            <a:r>
              <a:rPr lang="en" sz="1200">
                <a:solidFill>
                  <a:srgbClr val="363D45"/>
                </a:solidFill>
                <a:latin typeface="IBM Plex Sans"/>
                <a:ea typeface="IBM Plex Sans"/>
                <a:cs typeface="IBM Plex Sans"/>
                <a:sym typeface="IBM Plex Sans"/>
              </a:rPr>
              <a:t>Let's look at our first model, the K-Nearest Neighbors, or KNN. This model classifies credit ratings by analyzing the most common classification among a data point's closest neighbors. To determine the best approach, we used grid search to optimize the number of neighbors, which is our 'k' value, and to decide on the weighting of these neighbors. The grid search yielded a 'k' value of 15 with a distance weighting scheme.</a:t>
            </a:r>
            <a:endParaRPr sz="1200">
              <a:solidFill>
                <a:srgbClr val="363D45"/>
              </a:solidFill>
              <a:latin typeface="IBM Plex Sans"/>
              <a:ea typeface="IBM Plex Sans"/>
              <a:cs typeface="IBM Plex Sans"/>
              <a:sym typeface="IBM Plex Sans"/>
            </a:endParaRPr>
          </a:p>
          <a:p>
            <a:pPr indent="-304800" lvl="0" marL="457200" rtl="0" algn="l">
              <a:lnSpc>
                <a:spcPct val="90000"/>
              </a:lnSpc>
              <a:spcBef>
                <a:spcPts val="0"/>
              </a:spcBef>
              <a:spcAft>
                <a:spcPts val="0"/>
              </a:spcAft>
              <a:buClr>
                <a:srgbClr val="363D45"/>
              </a:buClr>
              <a:buSzPts val="1200"/>
              <a:buFont typeface="IBM Plex Sans"/>
              <a:buChar char="●"/>
            </a:pPr>
            <a:r>
              <a:rPr lang="en" sz="1200">
                <a:solidFill>
                  <a:srgbClr val="363D45"/>
                </a:solidFill>
                <a:latin typeface="IBM Plex Sans"/>
                <a:ea typeface="IBM Plex Sans"/>
                <a:cs typeface="IBM Plex Sans"/>
                <a:sym typeface="IBM Plex Sans"/>
              </a:rPr>
              <a:t>The KNN model achieves a precision of 77% for 'HIGH-RISK' predictions but trades off with a 65% recall, while it recall 78% of 'LOW-RISK' instances but less precision.</a:t>
            </a:r>
            <a:endParaRPr sz="1200">
              <a:solidFill>
                <a:srgbClr val="363D45"/>
              </a:solidFill>
              <a:latin typeface="IBM Plex Sans"/>
              <a:ea typeface="IBM Plex Sans"/>
              <a:cs typeface="IBM Plex Sans"/>
              <a:sym typeface="IBM Plex Sans"/>
            </a:endParaRPr>
          </a:p>
          <a:p>
            <a:pPr indent="0" lvl="0" marL="457200" rtl="0" algn="l">
              <a:lnSpc>
                <a:spcPct val="90000"/>
              </a:lnSpc>
              <a:spcBef>
                <a:spcPts val="800"/>
              </a:spcBef>
              <a:spcAft>
                <a:spcPts val="0"/>
              </a:spcAft>
              <a:buNone/>
            </a:pPr>
            <a:r>
              <a:t/>
            </a:r>
            <a:endParaRPr sz="1200">
              <a:solidFill>
                <a:srgbClr val="363D45"/>
              </a:solidFill>
              <a:latin typeface="IBM Plex Sans"/>
              <a:ea typeface="IBM Plex Sans"/>
              <a:cs typeface="IBM Plex Sans"/>
              <a:sym typeface="IBM Plex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0778846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0778846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second is Naive Bayes, a probabilistic algorithm used for classification tasks and the data in each class is distributed according to a Gaussian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high-risk instances, the precision is 0.91, implying that when the model predicts an instance as high-risk, it is correct about 91% of the time. For low-risk instances, the precision is 0.60, meaning it correctly identifies about 60% of low-risk instances but it captures more of the actual Low risk instances (95%) compared to High Risk(43%).</a:t>
            </a:r>
            <a:endParaRPr/>
          </a:p>
          <a:p>
            <a:pPr indent="0" lvl="0" marL="0" rtl="0" algn="l">
              <a:spcBef>
                <a:spcPts val="0"/>
              </a:spcBef>
              <a:spcAft>
                <a:spcPts val="0"/>
              </a:spcAft>
              <a:buNone/>
            </a:pPr>
            <a:r>
              <a:rPr lang="en"/>
              <a:t>From the metrics, we can see that the model performs better in identifying low-risk instances compared to high-risk instances.</a:t>
            </a:r>
            <a:endParaRPr/>
          </a:p>
          <a:p>
            <a:pPr indent="0" lvl="0" marL="0" rtl="0" algn="l">
              <a:spcBef>
                <a:spcPts val="0"/>
              </a:spcBef>
              <a:spcAft>
                <a:spcPts val="0"/>
              </a:spcAft>
              <a:buNone/>
            </a:pPr>
            <a:r>
              <a:rPr lang="en"/>
              <a:t>The accuracy of the model is pretty low and our other models give a much better result compared to this one. One reason could be that Gaussian Naive Bayes performs well, especially when the features are not highly correlated. This could mean that the data we are working with needs a model which can capture more intricacies compared to a simple Naive Bayes.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778846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0778846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0778846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0778846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we have the Support Vector Machine or SVM. This powerful model works by finding the best-separating hyperplane between different classes. Using grid search, we optimized the SVM parameters, including the regularization parameter C, the kernel type, and gamma.</a:t>
            </a:r>
            <a:endParaRPr/>
          </a:p>
          <a:p>
            <a:pPr indent="0" lvl="0" marL="457200" rtl="0" algn="l">
              <a:spcBef>
                <a:spcPts val="0"/>
              </a:spcBef>
              <a:spcAft>
                <a:spcPts val="0"/>
              </a:spcAft>
              <a:buNone/>
            </a:pPr>
            <a:r>
              <a:rPr lang="en"/>
              <a:t>And found these parameters to be the best combination.</a:t>
            </a:r>
            <a:endParaRPr/>
          </a:p>
          <a:p>
            <a:pPr indent="-298450" lvl="0" marL="457200" rtl="0" algn="l">
              <a:spcBef>
                <a:spcPts val="0"/>
              </a:spcBef>
              <a:spcAft>
                <a:spcPts val="0"/>
              </a:spcAft>
              <a:buSzPts val="1100"/>
              <a:buChar char="●"/>
            </a:pPr>
            <a:r>
              <a:rPr lang="en"/>
              <a:t>The model showed a strong ability to identify high-risk and low-risk credit ratings, which is crucial for risk assessment in finance.</a:t>
            </a:r>
            <a:endParaRPr/>
          </a:p>
          <a:p>
            <a:pPr indent="0" lvl="0" marL="457200" rtl="0" algn="l">
              <a:spcBef>
                <a:spcPts val="0"/>
              </a:spcBef>
              <a:spcAft>
                <a:spcPts val="0"/>
              </a:spcAft>
              <a:buNone/>
            </a:pPr>
            <a:r>
              <a:t/>
            </a:r>
            <a:endParaRPr/>
          </a:p>
          <a:p>
            <a:pPr indent="0" lvl="0" marL="457200" rtl="0" algn="l">
              <a:spcBef>
                <a:spcPts val="0"/>
              </a:spcBef>
              <a:spcAft>
                <a:spcPts val="0"/>
              </a:spcAft>
              <a:buNone/>
            </a:pPr>
            <a:br>
              <a:rPr lang="en"/>
            </a:br>
            <a:r>
              <a:rPr lang="en"/>
              <a:t>'linear', 'rbf', 'poly','sigmoid'</a:t>
            </a:r>
            <a:endParaRPr/>
          </a:p>
          <a:p>
            <a:pPr indent="0" lvl="0" marL="45720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Support Vector Machine, or SVM, finds a hyperplane that best separates the classes by maximizing the margin between them. It’s especially powerful when the data is not linearly separable.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our credit risk evaluation, we tuned the SVM with a polynomial kernel, achieving an accuracy of over 76%. This model is strong at identifying low-risk individuals, which is crucial for lending institutions to minimize risk.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With SVM, we’ve obtained a model that not only performs well but also provides a clear margin of confidence in its predictions, making it a reliable tool for credit rating.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0778846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0778846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a:p>
            <a:pPr indent="-298450" lvl="0" marL="457200" rtl="0" algn="l">
              <a:spcBef>
                <a:spcPts val="0"/>
              </a:spcBef>
              <a:spcAft>
                <a:spcPts val="0"/>
              </a:spcAft>
              <a:buSzPts val="1100"/>
              <a:buChar char="●"/>
            </a:pPr>
            <a:r>
              <a:rPr lang="en"/>
              <a:t>Moving on to the Neural Network model. Our model is designed with two hidden layers and dropout regularization, aimed at capturing complex relationships in the data. We trained it over 100 epochs and a validation split of 20% achieving around 75% accuracy. </a:t>
            </a:r>
            <a:r>
              <a:rPr lang="en">
                <a:solidFill>
                  <a:schemeClr val="dk1"/>
                </a:solidFill>
              </a:rPr>
              <a:t>While Neural Networks are not deterministic / stochastic in nature and can yield slightly different results upon each training, they still offer powerful predictive capabilities.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Neural Networks are akin to a web of neurons that can model complex relationships. Our network, with two hidden layers and dropout regularization, learns from the data in a deep and nuanced way.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trained our model with a rigorous 100 epochs and achieved an accuracy of approximately 75%. While Neural Networks are not deterministic and can yield slightly different results upon each training, they still offer powerful predictive capabilities.</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2a43c826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2a43c826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Sufyan</a:t>
            </a:r>
            <a:endParaRPr/>
          </a:p>
          <a:p>
            <a:pPr indent="0" lvl="0" marL="0" rtl="0" algn="l">
              <a:spcBef>
                <a:spcPts val="0"/>
              </a:spcBef>
              <a:spcAft>
                <a:spcPts val="0"/>
              </a:spcAft>
              <a:buNone/>
            </a:pPr>
            <a:r>
              <a:rPr lang="en"/>
              <a:t>We tried another NN model, with a deeper architecture and utilized regularization. This new model performs much better compared to the previous one.</a:t>
            </a:r>
            <a:endParaRPr/>
          </a:p>
          <a:p>
            <a:pPr indent="0" lvl="0" marL="0" rtl="0" algn="l">
              <a:spcBef>
                <a:spcPts val="0"/>
              </a:spcBef>
              <a:spcAft>
                <a:spcPts val="0"/>
              </a:spcAft>
              <a:buNone/>
            </a:pPr>
            <a:r>
              <a:rPr lang="en"/>
              <a:t>We tried three different values of Lambda  (0.001,0.01and 1) during training, model performed consistently better with 0.001 and a dropout rate of 0.5 (0.3 previous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reasons of the previous model performing slightly worse than this one could be </a:t>
            </a:r>
            <a:endParaRPr/>
          </a:p>
          <a:p>
            <a:pPr indent="-298450" lvl="0" marL="457200" rtl="0" algn="l">
              <a:spcBef>
                <a:spcPts val="0"/>
              </a:spcBef>
              <a:spcAft>
                <a:spcPts val="0"/>
              </a:spcAft>
              <a:buSzPts val="1100"/>
              <a:buChar char="●"/>
            </a:pPr>
            <a:r>
              <a:rPr lang="en"/>
              <a:t>Overfitting - Adding regularization penalizes the loss function and thus this model avoided learning overly complex patterns and reducing the influence of less important features.</a:t>
            </a:r>
            <a:endParaRPr/>
          </a:p>
          <a:p>
            <a:pPr indent="-298450" lvl="0" marL="457200" rtl="0" algn="l">
              <a:spcBef>
                <a:spcPts val="0"/>
              </a:spcBef>
              <a:spcAft>
                <a:spcPts val="0"/>
              </a:spcAft>
              <a:buSzPts val="1100"/>
              <a:buChar char="●"/>
            </a:pPr>
            <a:r>
              <a:rPr lang="en"/>
              <a:t>Deeper architecture - Deeper networks can capture more intricate relationships within the data, potentially improving the model's ability to learn complex patterns.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0778846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0778846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a:p>
            <a:pPr indent="-298450" lvl="0" marL="457200" rtl="0" algn="l">
              <a:spcBef>
                <a:spcPts val="0"/>
              </a:spcBef>
              <a:spcAft>
                <a:spcPts val="0"/>
              </a:spcAft>
              <a:buSzPts val="1100"/>
              <a:buChar char="●"/>
            </a:pPr>
            <a:r>
              <a:rPr lang="en"/>
              <a:t>Now, let’s focus on the XGBoost Classifier. XGBoost, which stands for Extreme Gradient Boosting, excels in managing tabular data due to its efficiency. After fine-tuning through grid search, we established optimal settings for parameters such as the learning rate, maximum depth, and the number of estimators. Our XGBoost model stands out with an accuracy of 78.4%, showcasing its reliability in credit risk classification. A key advantage over models like Neural Networks is XGBoost’s determinism, ensuring consistent results under the same conditions—a vital feature for reproducibility in financial risk assessment.</a:t>
            </a:r>
            <a:br>
              <a:rPr lang="en"/>
            </a:br>
            <a:br>
              <a:rPr lang="en"/>
            </a:br>
            <a:r>
              <a:rPr lang="en"/>
              <a:t> </a:t>
            </a:r>
            <a:endParaRPr/>
          </a:p>
          <a:p>
            <a:pPr indent="-298450" lvl="0" marL="457200" rtl="0" algn="l">
              <a:spcBef>
                <a:spcPts val="0"/>
              </a:spcBef>
              <a:spcAft>
                <a:spcPts val="0"/>
              </a:spcAft>
              <a:buSzPts val="1100"/>
              <a:buChar char="●"/>
            </a:pPr>
            <a:r>
              <a:rPr lang="en"/>
              <a:t>  'max_depth': [3, 4, 5, 6],</a:t>
            </a:r>
            <a:endParaRPr/>
          </a:p>
          <a:p>
            <a:pPr indent="-298450" lvl="0" marL="457200" rtl="0" algn="l">
              <a:spcBef>
                <a:spcPts val="0"/>
              </a:spcBef>
              <a:spcAft>
                <a:spcPts val="0"/>
              </a:spcAft>
              <a:buSzPts val="1100"/>
              <a:buChar char="●"/>
            </a:pPr>
            <a:r>
              <a:rPr lang="en"/>
              <a:t>    'n_estimators': [50, 100, 150, 250],</a:t>
            </a:r>
            <a:endParaRPr/>
          </a:p>
          <a:p>
            <a:pPr indent="-298450" lvl="0" marL="457200" rtl="0" algn="l">
              <a:spcBef>
                <a:spcPts val="0"/>
              </a:spcBef>
              <a:spcAft>
                <a:spcPts val="0"/>
              </a:spcAft>
              <a:buSzPts val="1100"/>
              <a:buChar char="●"/>
            </a:pPr>
            <a:r>
              <a:rPr lang="en"/>
              <a:t>    'learning_rate': [0.01, 0.05, 0.1, 0.15]</a:t>
            </a:r>
            <a:br>
              <a:rPr lang="en"/>
            </a:br>
            <a:endParaRPr/>
          </a:p>
          <a:p>
            <a:pPr indent="-298450" lvl="0" marL="457200" rtl="0" algn="l">
              <a:spcBef>
                <a:spcPts val="0"/>
              </a:spcBef>
              <a:spcAft>
                <a:spcPts val="0"/>
              </a:spcAft>
              <a:buSzPts val="1100"/>
              <a:buChar char="●"/>
            </a:pPr>
            <a:r>
              <a:rPr lang="en"/>
              <a:t>XGBoost stands for Extreme Gradient Boosting. It’s a decision-tree-based ensemble that uses a gradient boosting framework and is known for its performance and speed.</a:t>
            </a:r>
            <a:endParaRPr/>
          </a:p>
          <a:p>
            <a:pPr indent="-298450" lvl="0" marL="457200" rtl="0" algn="l">
              <a:spcBef>
                <a:spcPts val="0"/>
              </a:spcBef>
              <a:spcAft>
                <a:spcPts val="0"/>
              </a:spcAft>
              <a:buSzPts val="1100"/>
              <a:buChar char="●"/>
            </a:pPr>
            <a:r>
              <a:rPr lang="en"/>
              <a:t>Our XGBoost model achieved an accuracy of almost 78.4%, reflecting its robustness and reliable performance in classifying credit risk.</a:t>
            </a:r>
            <a:endParaRPr/>
          </a:p>
          <a:p>
            <a:pPr indent="-298450" lvl="0" marL="457200" rtl="0" algn="l">
              <a:spcBef>
                <a:spcPts val="0"/>
              </a:spcBef>
              <a:spcAft>
                <a:spcPts val="0"/>
              </a:spcAft>
              <a:buSzPts val="1100"/>
              <a:buChar char="●"/>
            </a:pPr>
            <a:r>
              <a:rPr lang="en"/>
              <a:t>Unlike Neural Networks, XGBoost is deterministic, meaning it will produce the same results every time we run it with the same parameters and training data. This predictability is crucial in risk management.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0778846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0778846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a:p>
            <a:pPr indent="-298450" lvl="0" marL="457200" rtl="0" algn="l">
              <a:spcBef>
                <a:spcPts val="0"/>
              </a:spcBef>
              <a:spcAft>
                <a:spcPts val="0"/>
              </a:spcAft>
              <a:buSzPts val="1100"/>
              <a:buChar char="●"/>
            </a:pPr>
            <a:r>
              <a:rPr lang="en"/>
              <a:t>Next</a:t>
            </a:r>
            <a:r>
              <a:rPr lang="en"/>
              <a:t>, we tried the LightGBM Classifier. LightGBM stands for Light Gradient Boosting Machine and is known for its speed and efficiency, especially with large datasets. We used grid search for hyperparameter tuning, focusing on the number of leaves, max depth, learning rate, and estimators.</a:t>
            </a:r>
            <a:endParaRPr/>
          </a:p>
          <a:p>
            <a:pPr indent="-298450" lvl="0" marL="457200" rtl="0" algn="l">
              <a:spcBef>
                <a:spcPts val="0"/>
              </a:spcBef>
              <a:spcAft>
                <a:spcPts val="0"/>
              </a:spcAft>
              <a:buClr>
                <a:schemeClr val="dk1"/>
              </a:buClr>
              <a:buSzPts val="1100"/>
              <a:buChar char="●"/>
            </a:pPr>
            <a:r>
              <a:rPr lang="en">
                <a:solidFill>
                  <a:schemeClr val="dk1"/>
                </a:solidFill>
              </a:rPr>
              <a:t>The balanced classification capabilities of LightGBM ensure that it is adept at recognizing both high-risk and low-risk categories, making it an essential tool for financial institutions.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LightGBM is a gradient-boosting framework that builds trees leaf-wise. This method is highly efficient, leading to faster training and better accuracy.</a:t>
            </a:r>
            <a:endParaRPr/>
          </a:p>
          <a:p>
            <a:pPr indent="-298450" lvl="0" marL="457200" rtl="0" algn="l">
              <a:spcBef>
                <a:spcPts val="0"/>
              </a:spcBef>
              <a:spcAft>
                <a:spcPts val="0"/>
              </a:spcAft>
              <a:buSzPts val="1100"/>
              <a:buChar char="●"/>
            </a:pPr>
            <a:r>
              <a:rPr lang="en"/>
              <a:t>With a learning rate of 0.1 and a depth of 5, our LightGBM model offers strong predictive performance with an accuracy of over 77%, showcasing its capacity to handle the complexities of credit rating predictions.</a:t>
            </a:r>
            <a:endParaRPr/>
          </a:p>
          <a:p>
            <a:pPr indent="-298450" lvl="0" marL="457200" rtl="0" algn="l">
              <a:spcBef>
                <a:spcPts val="0"/>
              </a:spcBef>
              <a:spcAft>
                <a:spcPts val="0"/>
              </a:spcAft>
              <a:buSzPts val="1100"/>
              <a:buChar char="●"/>
            </a:pPr>
            <a:r>
              <a:rPr lang="en"/>
              <a:t>The balanced classification capabilities of LightGBM ensure that it is adept at recognizing both high-risk and low-risk categories, making it an essential tool for financial institutions.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0bfccf4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a0bfccf4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363D45"/>
                </a:solidFill>
                <a:latin typeface="IBM Plex Sans"/>
                <a:ea typeface="IBM Plex Sans"/>
                <a:cs typeface="IBM Plex Sans"/>
                <a:sym typeface="IBM Plex Sans"/>
              </a:rPr>
              <a:t>Sid</a:t>
            </a:r>
            <a:endParaRPr sz="1400">
              <a:solidFill>
                <a:srgbClr val="363D45"/>
              </a:solidFill>
              <a:latin typeface="IBM Plex Sans"/>
              <a:ea typeface="IBM Plex Sans"/>
              <a:cs typeface="IBM Plex Sans"/>
              <a:sym typeface="IBM Plex Sans"/>
            </a:endParaRPr>
          </a:p>
          <a:p>
            <a:pPr indent="-317500" lvl="0" marL="457200" rtl="0" algn="l">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Ideal for cases where multiple well-trained models can be combined to balance out individual weaknesses to improve overall performance</a:t>
            </a:r>
            <a:endParaRPr sz="1400">
              <a:solidFill>
                <a:srgbClr val="363D45"/>
              </a:solidFill>
              <a:latin typeface="IBM Plex Sans"/>
              <a:ea typeface="IBM Plex Sans"/>
              <a:cs typeface="IBM Plex Sans"/>
              <a:sym typeface="IBM Plex Sans"/>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9f83e31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9f83e31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800"/>
              </a:spcBef>
              <a:spcAft>
                <a:spcPts val="0"/>
              </a:spcAft>
              <a:buNone/>
            </a:pPr>
            <a:r>
              <a:rPr lang="en" sz="1400">
                <a:solidFill>
                  <a:srgbClr val="363D45"/>
                </a:solidFill>
                <a:latin typeface="IBM Plex Sans"/>
                <a:ea typeface="IBM Plex Sans"/>
                <a:cs typeface="IBM Plex Sans"/>
                <a:sym typeface="IBM Plex Sans"/>
              </a:rPr>
              <a:t>Sufyan</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80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K-means clustering aims to minimize inertia between the centroids of the data cluster</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Inertia - </a:t>
            </a:r>
            <a:r>
              <a:rPr lang="en" sz="1400">
                <a:solidFill>
                  <a:srgbClr val="363D45"/>
                </a:solidFill>
                <a:latin typeface="IBM Plex Sans"/>
                <a:ea typeface="IBM Plex Sans"/>
                <a:cs typeface="IBM Plex Sans"/>
                <a:sym typeface="IBM Plex Sans"/>
              </a:rPr>
              <a:t>sum of squared distances of all the points within a cluster from the centroid of that cluster</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We wanted to determine if this clustering methodology results in a set of 2 clusters that are highly correlated with the split of Low and High Risk</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Using K means, we can see the model fails to separate the data points as intended, possible reasons could be the model failing to capture enough information from the data due to the influence of less important features. </a:t>
            </a:r>
            <a:endParaRPr sz="1400">
              <a:solidFill>
                <a:srgbClr val="363D45"/>
              </a:solidFill>
              <a:latin typeface="IBM Plex Sans"/>
              <a:ea typeface="IBM Plex Sans"/>
              <a:cs typeface="IBM Plex Sans"/>
              <a:sym typeface="IBM Plex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f718bebe0_1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9f718bebe0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0778846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0778846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80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Sufayan</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We wanted to determine if this clustering methodology results in a set of 2 clusters that are highly correlated with the split of Low and High Risk</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Agglomerative (bottom up approach) </a:t>
            </a:r>
            <a:r>
              <a:rPr lang="en" sz="1050">
                <a:solidFill>
                  <a:srgbClr val="202122"/>
                </a:solidFill>
                <a:highlight>
                  <a:srgbClr val="FFFFFF"/>
                </a:highlight>
              </a:rPr>
              <a:t>at each step combining two clusters that contain the closest pair of elements not yet belonging to the same cluster as each other</a:t>
            </a:r>
            <a:endParaRPr sz="1400">
              <a:solidFill>
                <a:srgbClr val="363D45"/>
              </a:solidFill>
              <a:latin typeface="IBM Plex Sans"/>
              <a:ea typeface="IBM Plex Sans"/>
              <a:cs typeface="IBM Plex Sans"/>
              <a:sym typeface="IBM Plex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9f697453f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9f697453f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f718bebe0_1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9f718bebe0_1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f697453f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f697453f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90000"/>
              </a:lnSpc>
              <a:spcBef>
                <a:spcPts val="400"/>
              </a:spcBef>
              <a:spcAft>
                <a:spcPts val="0"/>
              </a:spcAft>
              <a:buClr>
                <a:srgbClr val="E6832E"/>
              </a:buClr>
              <a:buSzPts val="1100"/>
              <a:buFont typeface="NTR"/>
              <a:buChar char="○"/>
            </a:pPr>
            <a:r>
              <a:rPr lang="en">
                <a:solidFill>
                  <a:srgbClr val="363D45"/>
                </a:solidFill>
                <a:latin typeface="IBM Plex Sans"/>
                <a:ea typeface="IBM Plex Sans"/>
                <a:cs typeface="IBM Plex Sans"/>
                <a:sym typeface="IBM Plex Sans"/>
              </a:rPr>
              <a:t>Harshil</a:t>
            </a:r>
            <a:endParaRPr>
              <a:solidFill>
                <a:srgbClr val="363D45"/>
              </a:solidFill>
              <a:latin typeface="IBM Plex Sans"/>
              <a:ea typeface="IBM Plex Sans"/>
              <a:cs typeface="IBM Plex Sans"/>
              <a:sym typeface="IBM Plex Sans"/>
            </a:endParaRPr>
          </a:p>
          <a:p>
            <a:pPr indent="-298450" lvl="1" marL="914400" rtl="0" algn="l">
              <a:lnSpc>
                <a:spcPct val="90000"/>
              </a:lnSpc>
              <a:spcBef>
                <a:spcPts val="0"/>
              </a:spcBef>
              <a:spcAft>
                <a:spcPts val="0"/>
              </a:spcAft>
              <a:buClr>
                <a:srgbClr val="E6832E"/>
              </a:buClr>
              <a:buSzPts val="1100"/>
              <a:buFont typeface="NTR"/>
              <a:buChar char="○"/>
            </a:pPr>
            <a:r>
              <a:rPr lang="en">
                <a:solidFill>
                  <a:srgbClr val="363D45"/>
                </a:solidFill>
                <a:latin typeface="IBM Plex Sans"/>
                <a:ea typeface="IBM Plex Sans"/>
                <a:cs typeface="IBM Plex Sans"/>
                <a:sym typeface="IBM Plex Sans"/>
              </a:rPr>
              <a:t>Leads to positioning yourself on the correct side of trades</a:t>
            </a:r>
            <a:endParaRPr>
              <a:solidFill>
                <a:srgbClr val="363D45"/>
              </a:solidFill>
              <a:latin typeface="IBM Plex Sans"/>
              <a:ea typeface="IBM Plex Sans"/>
              <a:cs typeface="IBM Plex Sans"/>
              <a:sym typeface="IBM Plex Sans"/>
            </a:endParaRPr>
          </a:p>
          <a:p>
            <a:pPr indent="-298450" lvl="1" marL="914400" rtl="0" algn="l">
              <a:lnSpc>
                <a:spcPct val="90000"/>
              </a:lnSpc>
              <a:spcBef>
                <a:spcPts val="0"/>
              </a:spcBef>
              <a:spcAft>
                <a:spcPts val="0"/>
              </a:spcAft>
              <a:buClr>
                <a:srgbClr val="E6832E"/>
              </a:buClr>
              <a:buSzPts val="1100"/>
              <a:buFont typeface="NTR"/>
              <a:buChar char="○"/>
            </a:pPr>
            <a:r>
              <a:rPr lang="en">
                <a:solidFill>
                  <a:srgbClr val="363D45"/>
                </a:solidFill>
                <a:latin typeface="IBM Plex Sans"/>
                <a:ea typeface="IBM Plex Sans"/>
                <a:cs typeface="IBM Plex Sans"/>
                <a:sym typeface="IBM Plex Sans"/>
              </a:rPr>
              <a:t>Trading and financial firms have teams designed for this exact purpose of predicting credit ratings</a:t>
            </a:r>
            <a:endParaRPr>
              <a:solidFill>
                <a:srgbClr val="363D45"/>
              </a:solidFill>
              <a:latin typeface="IBM Plex Sans"/>
              <a:ea typeface="IBM Plex Sans"/>
              <a:cs typeface="IBM Plex Sans"/>
              <a:sym typeface="IBM Plex Sans"/>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f697453f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f697453f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f697453f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f697453f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80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Harshil</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which tracks more than $100 trillion in global market debt</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b="1" lang="en" sz="1400">
                <a:solidFill>
                  <a:srgbClr val="363D45"/>
                </a:solidFill>
                <a:latin typeface="IBM Plex Sans"/>
                <a:ea typeface="IBM Plex Sans"/>
                <a:cs typeface="IBM Plex Sans"/>
                <a:sym typeface="IBM Plex Sans"/>
              </a:rPr>
              <a:t>HY Ratings:</a:t>
            </a:r>
            <a:r>
              <a:rPr lang="en" sz="1400">
                <a:solidFill>
                  <a:srgbClr val="363D45"/>
                </a:solidFill>
                <a:latin typeface="IBM Plex Sans"/>
                <a:ea typeface="IBM Plex Sans"/>
                <a:cs typeface="IBM Plex Sans"/>
                <a:sym typeface="IBM Plex Sans"/>
              </a:rPr>
              <a:t> BB1, BB2, BB3, B1, B2, B3, CCC1, CCC2, CCC3, CC, C</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Glossary of features: https://www.ice.com/publicdocs/data/Bond_Index_Methodologies.pdf (page 73)</a:t>
            </a:r>
            <a:endParaRPr sz="1400">
              <a:solidFill>
                <a:srgbClr val="363D45"/>
              </a:solidFill>
              <a:latin typeface="IBM Plex Sans"/>
              <a:ea typeface="IBM Plex Sans"/>
              <a:cs typeface="IBM Plex Sans"/>
              <a:sym typeface="IBM Plex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f697453f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f697453f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800"/>
              </a:spcBef>
              <a:spcAft>
                <a:spcPts val="0"/>
              </a:spcAft>
              <a:buNone/>
            </a:pPr>
            <a:r>
              <a:rPr lang="en" sz="1400">
                <a:solidFill>
                  <a:srgbClr val="363D45"/>
                </a:solidFill>
                <a:latin typeface="IBM Plex Sans"/>
                <a:ea typeface="IBM Plex Sans"/>
                <a:cs typeface="IBM Plex Sans"/>
                <a:sym typeface="IBM Plex Sans"/>
              </a:rPr>
              <a:t>Sid</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800"/>
              </a:spcBef>
              <a:spcAft>
                <a:spcPts val="0"/>
              </a:spcAft>
              <a:buClr>
                <a:srgbClr val="E6832E"/>
              </a:buClr>
              <a:buSzPts val="1400"/>
              <a:buFont typeface="Noto Sans Symbols"/>
              <a:buAutoNum type="arabicPeriod"/>
            </a:pPr>
            <a:r>
              <a:rPr lang="en" sz="1400">
                <a:solidFill>
                  <a:srgbClr val="363D45"/>
                </a:solidFill>
                <a:latin typeface="IBM Plex Sans"/>
                <a:ea typeface="IBM Plex Sans"/>
                <a:cs typeface="IBM Plex Sans"/>
                <a:sym typeface="IBM Plex Sans"/>
              </a:rPr>
              <a:t> (Unique identifiers for each bond)</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E6832E"/>
              </a:buClr>
              <a:buSzPts val="1400"/>
              <a:buFont typeface="Noto Sans Symbols"/>
              <a:buAutoNum type="arabicPeriod"/>
            </a:pPr>
            <a:r>
              <a:rPr lang="en" sz="1400">
                <a:solidFill>
                  <a:srgbClr val="363D45"/>
                </a:solidFill>
                <a:latin typeface="IBM Plex Sans"/>
                <a:ea typeface="IBM Plex Sans"/>
                <a:cs typeface="IBM Plex Sans"/>
                <a:sym typeface="IBM Plex Sans"/>
              </a:rPr>
              <a:t> (Same value in each row)</a:t>
            </a:r>
            <a:endParaRPr sz="1400">
              <a:solidFill>
                <a:srgbClr val="363D45"/>
              </a:solidFill>
              <a:latin typeface="IBM Plex Sans"/>
              <a:ea typeface="IBM Plex Sans"/>
              <a:cs typeface="IBM Plex Sans"/>
              <a:sym typeface="IBM Plex Sans"/>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f697453f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f697453f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a:t>
            </a:r>
            <a:endParaRPr/>
          </a:p>
          <a:p>
            <a:pPr indent="0" lvl="0" marL="0" rtl="0" algn="l">
              <a:spcBef>
                <a:spcPts val="0"/>
              </a:spcBef>
              <a:spcAft>
                <a:spcPts val="0"/>
              </a:spcAft>
              <a:buNone/>
            </a:pPr>
            <a:r>
              <a:rPr lang="en"/>
              <a:t>Problem: </a:t>
            </a:r>
            <a:r>
              <a:rPr lang="en" sz="1400">
                <a:solidFill>
                  <a:srgbClr val="363D45"/>
                </a:solidFill>
                <a:latin typeface="IBM Plex Sans"/>
                <a:ea typeface="IBM Plex Sans"/>
                <a:cs typeface="IBM Plex Sans"/>
                <a:sym typeface="IBM Plex Sans"/>
              </a:rPr>
              <a:t>Undermines the statistical significance of features and makes models harder to interpret. Typically a problem in regression, but in classification not as much affecting predictions rather negatively impacts model interpretability. Important step for extracting feature importances.</a:t>
            </a:r>
            <a:endParaRPr sz="1400">
              <a:solidFill>
                <a:srgbClr val="363D45"/>
              </a:solidFill>
              <a:latin typeface="IBM Plex Sans"/>
              <a:ea typeface="IBM Plex Sans"/>
              <a:cs typeface="IBM Plex Sans"/>
              <a:sym typeface="IBM Plex Sans"/>
            </a:endParaRPr>
          </a:p>
          <a:p>
            <a:pPr indent="0" lvl="0" marL="0" rtl="0" algn="l">
              <a:lnSpc>
                <a:spcPct val="90000"/>
              </a:lnSpc>
              <a:spcBef>
                <a:spcPts val="400"/>
              </a:spcBef>
              <a:spcAft>
                <a:spcPts val="0"/>
              </a:spcAft>
              <a:buNone/>
            </a:pPr>
            <a:r>
              <a:rPr lang="en" sz="1400">
                <a:solidFill>
                  <a:srgbClr val="363D45"/>
                </a:solidFill>
                <a:latin typeface="IBM Plex Sans"/>
                <a:ea typeface="IBM Plex Sans"/>
                <a:cs typeface="IBM Plex Sans"/>
                <a:sym typeface="IBM Plex Sans"/>
              </a:rPr>
              <a:t>Solution: (Drop one feature from each unique pair where correlation &gt; 0.9)</a:t>
            </a:r>
            <a:endParaRPr sz="1400">
              <a:solidFill>
                <a:srgbClr val="363D45"/>
              </a:solidFill>
              <a:latin typeface="IBM Plex Sans"/>
              <a:ea typeface="IBM Plex Sans"/>
              <a:cs typeface="IBM Plex Sans"/>
              <a:sym typeface="IBM Plex Sans"/>
            </a:endParaRPr>
          </a:p>
          <a:p>
            <a:pPr indent="0" lvl="0" marL="0" rtl="0" algn="l">
              <a:spcBef>
                <a:spcPts val="0"/>
              </a:spcBef>
              <a:spcAft>
                <a:spcPts val="0"/>
              </a:spcAft>
              <a:buNone/>
            </a:pPr>
            <a:r>
              <a:rPr lang="en"/>
              <a:t>One-Hot Encoding: </a:t>
            </a:r>
            <a:r>
              <a:rPr lang="en" sz="1400">
                <a:solidFill>
                  <a:srgbClr val="363D45"/>
                </a:solidFill>
                <a:latin typeface="IBM Plex Sans"/>
                <a:ea typeface="IBM Plex Sans"/>
                <a:cs typeface="IBM Plex Sans"/>
                <a:sym typeface="IBM Plex Sans"/>
              </a:rPr>
              <a:t>Constructs column for each unique categorical value and treats column as binary variable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f697453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f697453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800"/>
              </a:spcBef>
              <a:spcAft>
                <a:spcPts val="0"/>
              </a:spcAft>
              <a:buNone/>
            </a:pPr>
            <a:r>
              <a:rPr lang="en" sz="1600">
                <a:solidFill>
                  <a:srgbClr val="363D45"/>
                </a:solidFill>
                <a:latin typeface="IBM Plex Sans"/>
                <a:ea typeface="IBM Plex Sans"/>
                <a:cs typeface="IBM Plex Sans"/>
                <a:sym typeface="IBM Plex Sans"/>
              </a:rPr>
              <a:t>Sid</a:t>
            </a:r>
            <a:endParaRPr sz="1600">
              <a:solidFill>
                <a:srgbClr val="363D45"/>
              </a:solidFill>
              <a:latin typeface="IBM Plex Sans"/>
              <a:ea typeface="IBM Plex Sans"/>
              <a:cs typeface="IBM Plex Sans"/>
              <a:sym typeface="IBM Plex Sans"/>
            </a:endParaRPr>
          </a:p>
          <a:p>
            <a:pPr indent="-330200" lvl="0" marL="457200" rtl="0" algn="l">
              <a:lnSpc>
                <a:spcPct val="90000"/>
              </a:lnSpc>
              <a:spcBef>
                <a:spcPts val="800"/>
              </a:spcBef>
              <a:spcAft>
                <a:spcPts val="0"/>
              </a:spcAft>
              <a:buClr>
                <a:srgbClr val="E6832E"/>
              </a:buClr>
              <a:buSzPts val="1600"/>
              <a:buFont typeface="Noto Sans Symbols"/>
              <a:buChar char="●"/>
            </a:pPr>
            <a:r>
              <a:rPr lang="en" sz="1600">
                <a:solidFill>
                  <a:srgbClr val="363D45"/>
                </a:solidFill>
                <a:latin typeface="IBM Plex Sans"/>
                <a:ea typeface="IBM Plex Sans"/>
                <a:cs typeface="IBM Plex Sans"/>
                <a:sym typeface="IBM Plex Sans"/>
              </a:rPr>
              <a:t>which helps in feature selection in identifying irrelevant/unimportant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f697453f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f697453f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0000"/>
              </a:lnSpc>
              <a:spcBef>
                <a:spcPts val="800"/>
              </a:spcBef>
              <a:spcAft>
                <a:spcPts val="0"/>
              </a:spcAft>
              <a:buNone/>
            </a:pPr>
            <a:r>
              <a:rPr lang="en" sz="1400">
                <a:solidFill>
                  <a:srgbClr val="363D45"/>
                </a:solidFill>
                <a:latin typeface="IBM Plex Sans"/>
                <a:ea typeface="IBM Plex Sans"/>
                <a:cs typeface="IBM Plex Sans"/>
                <a:sym typeface="IBM Plex Sans"/>
              </a:rPr>
              <a:t>Sid</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800"/>
              </a:spcBef>
              <a:spcAft>
                <a:spcPts val="0"/>
              </a:spcAft>
              <a:buClr>
                <a:srgbClr val="E6832E"/>
              </a:buClr>
              <a:buSzPts val="1400"/>
              <a:buFont typeface="Noto Sans Symbols"/>
              <a:buChar char="●"/>
            </a:pPr>
            <a:r>
              <a:rPr lang="en" sz="1400">
                <a:solidFill>
                  <a:srgbClr val="363D45"/>
                </a:solidFill>
                <a:latin typeface="IBM Plex Sans"/>
                <a:ea typeface="IBM Plex Sans"/>
                <a:cs typeface="IBM Plex Sans"/>
                <a:sym typeface="IBM Plex Sans"/>
              </a:rPr>
              <a:t>High ratio indicates feature is used in a high percentage of splits, indicating it is important for the model</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All financial ratios that intuitively should be deterministic for credit ratings, ex: excess returns, coupon rate, bond yield)</a:t>
            </a:r>
            <a:endParaRPr sz="1400">
              <a:solidFill>
                <a:srgbClr val="363D45"/>
              </a:solidFill>
              <a:latin typeface="IBM Plex Sans"/>
              <a:ea typeface="IBM Plex Sans"/>
              <a:cs typeface="IBM Plex Sans"/>
              <a:sym typeface="IBM Plex Sans"/>
            </a:endParaRPr>
          </a:p>
          <a:p>
            <a:pPr indent="-317500" lvl="0" marL="457200" rtl="0" algn="l">
              <a:lnSpc>
                <a:spcPct val="90000"/>
              </a:lnSpc>
              <a:spcBef>
                <a:spcPts val="0"/>
              </a:spcBef>
              <a:spcAft>
                <a:spcPts val="0"/>
              </a:spcAft>
              <a:buClr>
                <a:srgbClr val="363D45"/>
              </a:buClr>
              <a:buSzPts val="1400"/>
              <a:buFont typeface="IBM Plex Sans"/>
              <a:buChar char="●"/>
            </a:pPr>
            <a:r>
              <a:rPr lang="en" sz="1400">
                <a:solidFill>
                  <a:srgbClr val="363D45"/>
                </a:solidFill>
                <a:latin typeface="IBM Plex Sans"/>
                <a:ea typeface="IBM Plex Sans"/>
                <a:cs typeface="IBM Plex Sans"/>
                <a:sym typeface="IBM Plex Sans"/>
              </a:rPr>
              <a:t>Most important feature: LiborOAS - Bond’s OAS vs underlying swap curve</a:t>
            </a:r>
            <a:endParaRPr sz="1400">
              <a:solidFill>
                <a:srgbClr val="363D45"/>
              </a:solidFill>
              <a:latin typeface="IBM Plex Sans"/>
              <a:ea typeface="IBM Plex Sans"/>
              <a:cs typeface="IBM Plex Sans"/>
              <a:sym typeface="IBM Plex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4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4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pic>
        <p:nvPicPr>
          <p:cNvPr descr="Background pattern&#10;&#10;Description automatically generated" id="11" name="Google Shape;11;p2"/>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12" name="Google Shape;12;p2"/>
          <p:cNvSpPr txBox="1"/>
          <p:nvPr>
            <p:ph type="ctrTitle"/>
          </p:nvPr>
        </p:nvSpPr>
        <p:spPr>
          <a:xfrm>
            <a:off x="3187411" y="1878691"/>
            <a:ext cx="5460600" cy="15462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3366655" y="3443527"/>
            <a:ext cx="5281200" cy="701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2" type="body"/>
          </p:nvPr>
        </p:nvSpPr>
        <p:spPr>
          <a:xfrm>
            <a:off x="3506932" y="4267564"/>
            <a:ext cx="5141100" cy="3168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 name="Google Shape;15;p2"/>
          <p:cNvSpPr txBox="1"/>
          <p:nvPr>
            <p:ph idx="10" type="dt"/>
          </p:nvPr>
        </p:nvSpPr>
        <p:spPr>
          <a:xfrm>
            <a:off x="7812157" y="4756525"/>
            <a:ext cx="835800" cy="184800"/>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61" name="Shape 61"/>
        <p:cNvGrpSpPr/>
        <p:nvPr/>
      </p:nvGrpSpPr>
      <p:grpSpPr>
        <a:xfrm>
          <a:off x="0" y="0"/>
          <a:ext cx="0" cy="0"/>
          <a:chOff x="0" y="0"/>
          <a:chExt cx="0" cy="0"/>
        </a:xfrm>
      </p:grpSpPr>
      <p:sp>
        <p:nvSpPr>
          <p:cNvPr id="62" name="Google Shape;62;p11"/>
          <p:cNvSpPr txBox="1"/>
          <p:nvPr>
            <p:ph type="title"/>
          </p:nvPr>
        </p:nvSpPr>
        <p:spPr>
          <a:xfrm>
            <a:off x="484769" y="273845"/>
            <a:ext cx="8031900" cy="551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1"/>
          <p:cNvSpPr txBox="1"/>
          <p:nvPr>
            <p:ph idx="1" type="body"/>
          </p:nvPr>
        </p:nvSpPr>
        <p:spPr>
          <a:xfrm>
            <a:off x="483578" y="1009112"/>
            <a:ext cx="8031900" cy="55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1"/>
          <p:cNvSpPr txBox="1"/>
          <p:nvPr>
            <p:ph idx="2" type="body"/>
          </p:nvPr>
        </p:nvSpPr>
        <p:spPr>
          <a:xfrm>
            <a:off x="483580" y="1744377"/>
            <a:ext cx="2472600" cy="2888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1"/>
          <p:cNvSpPr txBox="1"/>
          <p:nvPr>
            <p:ph idx="3" type="body"/>
          </p:nvPr>
        </p:nvSpPr>
        <p:spPr>
          <a:xfrm>
            <a:off x="3263717" y="1744377"/>
            <a:ext cx="2472600" cy="2888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1"/>
          <p:cNvSpPr txBox="1"/>
          <p:nvPr>
            <p:ph idx="4" type="body"/>
          </p:nvPr>
        </p:nvSpPr>
        <p:spPr>
          <a:xfrm>
            <a:off x="6043853" y="1744377"/>
            <a:ext cx="2472600" cy="2888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1"/>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68" name="Shape 68"/>
        <p:cNvGrpSpPr/>
        <p:nvPr/>
      </p:nvGrpSpPr>
      <p:grpSpPr>
        <a:xfrm>
          <a:off x="0" y="0"/>
          <a:ext cx="0" cy="0"/>
          <a:chOff x="0" y="0"/>
          <a:chExt cx="0" cy="0"/>
        </a:xfrm>
      </p:grpSpPr>
      <p:sp>
        <p:nvSpPr>
          <p:cNvPr id="69" name="Google Shape;69;p12"/>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2"/>
          <p:cNvSpPr txBox="1"/>
          <p:nvPr>
            <p:ph idx="1" type="body"/>
          </p:nvPr>
        </p:nvSpPr>
        <p:spPr>
          <a:xfrm>
            <a:off x="483395" y="1471764"/>
            <a:ext cx="3715800" cy="1371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2"/>
          <p:cNvSpPr txBox="1"/>
          <p:nvPr>
            <p:ph idx="2" type="body"/>
          </p:nvPr>
        </p:nvSpPr>
        <p:spPr>
          <a:xfrm>
            <a:off x="4800602" y="1471764"/>
            <a:ext cx="3715800" cy="1371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2"/>
          <p:cNvSpPr txBox="1"/>
          <p:nvPr>
            <p:ph idx="3" type="body"/>
          </p:nvPr>
        </p:nvSpPr>
        <p:spPr>
          <a:xfrm>
            <a:off x="483395" y="3089760"/>
            <a:ext cx="3715800" cy="1371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2"/>
          <p:cNvSpPr txBox="1"/>
          <p:nvPr>
            <p:ph idx="4" type="body"/>
          </p:nvPr>
        </p:nvSpPr>
        <p:spPr>
          <a:xfrm>
            <a:off x="4800602" y="3089760"/>
            <a:ext cx="3715800" cy="1371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2"/>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75" name="Shape 75"/>
        <p:cNvGrpSpPr/>
        <p:nvPr/>
      </p:nvGrpSpPr>
      <p:grpSpPr>
        <a:xfrm>
          <a:off x="0" y="0"/>
          <a:ext cx="0" cy="0"/>
          <a:chOff x="0" y="0"/>
          <a:chExt cx="0" cy="0"/>
        </a:xfrm>
      </p:grpSpPr>
      <p:sp>
        <p:nvSpPr>
          <p:cNvPr id="76" name="Google Shape;76;p13"/>
          <p:cNvSpPr txBox="1"/>
          <p:nvPr>
            <p:ph type="title"/>
          </p:nvPr>
        </p:nvSpPr>
        <p:spPr>
          <a:xfrm>
            <a:off x="484769" y="273845"/>
            <a:ext cx="8031900" cy="551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3"/>
          <p:cNvSpPr txBox="1"/>
          <p:nvPr>
            <p:ph idx="1" type="body"/>
          </p:nvPr>
        </p:nvSpPr>
        <p:spPr>
          <a:xfrm>
            <a:off x="483578" y="1009112"/>
            <a:ext cx="8031900" cy="55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3"/>
          <p:cNvSpPr txBox="1"/>
          <p:nvPr>
            <p:ph idx="2" type="body"/>
          </p:nvPr>
        </p:nvSpPr>
        <p:spPr>
          <a:xfrm>
            <a:off x="483395" y="1674926"/>
            <a:ext cx="37158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3"/>
          <p:cNvSpPr txBox="1"/>
          <p:nvPr>
            <p:ph idx="3" type="body"/>
          </p:nvPr>
        </p:nvSpPr>
        <p:spPr>
          <a:xfrm>
            <a:off x="4800602" y="1674926"/>
            <a:ext cx="37158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3"/>
          <p:cNvSpPr txBox="1"/>
          <p:nvPr>
            <p:ph idx="4" type="body"/>
          </p:nvPr>
        </p:nvSpPr>
        <p:spPr>
          <a:xfrm>
            <a:off x="483395" y="3336331"/>
            <a:ext cx="37158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3"/>
          <p:cNvSpPr txBox="1"/>
          <p:nvPr>
            <p:ph idx="5" type="body"/>
          </p:nvPr>
        </p:nvSpPr>
        <p:spPr>
          <a:xfrm>
            <a:off x="4800602" y="3336331"/>
            <a:ext cx="37158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3"/>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83" name="Shape 83"/>
        <p:cNvGrpSpPr/>
        <p:nvPr/>
      </p:nvGrpSpPr>
      <p:grpSpPr>
        <a:xfrm>
          <a:off x="0" y="0"/>
          <a:ext cx="0" cy="0"/>
          <a:chOff x="0" y="0"/>
          <a:chExt cx="0" cy="0"/>
        </a:xfrm>
      </p:grpSpPr>
      <p:sp>
        <p:nvSpPr>
          <p:cNvPr id="84" name="Google Shape;84;p14"/>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4"/>
          <p:cNvSpPr txBox="1"/>
          <p:nvPr>
            <p:ph idx="1" type="body"/>
          </p:nvPr>
        </p:nvSpPr>
        <p:spPr>
          <a:xfrm>
            <a:off x="483578" y="1657561"/>
            <a:ext cx="3429000" cy="2917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4"/>
          <p:cNvSpPr txBox="1"/>
          <p:nvPr>
            <p:ph idx="2" type="body"/>
          </p:nvPr>
        </p:nvSpPr>
        <p:spPr>
          <a:xfrm>
            <a:off x="4019999" y="1657564"/>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4"/>
          <p:cNvSpPr txBox="1"/>
          <p:nvPr>
            <p:ph idx="3" type="body"/>
          </p:nvPr>
        </p:nvSpPr>
        <p:spPr>
          <a:xfrm>
            <a:off x="6321981" y="1657565"/>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4"/>
          <p:cNvSpPr txBox="1"/>
          <p:nvPr>
            <p:ph idx="4" type="body"/>
          </p:nvPr>
        </p:nvSpPr>
        <p:spPr>
          <a:xfrm>
            <a:off x="4019999" y="3336329"/>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4"/>
          <p:cNvSpPr txBox="1"/>
          <p:nvPr>
            <p:ph idx="5" type="body"/>
          </p:nvPr>
        </p:nvSpPr>
        <p:spPr>
          <a:xfrm>
            <a:off x="6321981" y="3336331"/>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4"/>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91" name="Shape 91"/>
        <p:cNvGrpSpPr/>
        <p:nvPr/>
      </p:nvGrpSpPr>
      <p:grpSpPr>
        <a:xfrm>
          <a:off x="0" y="0"/>
          <a:ext cx="0" cy="0"/>
          <a:chOff x="0" y="0"/>
          <a:chExt cx="0" cy="0"/>
        </a:xfrm>
      </p:grpSpPr>
      <p:sp>
        <p:nvSpPr>
          <p:cNvPr id="92" name="Google Shape;92;p15"/>
          <p:cNvSpPr txBox="1"/>
          <p:nvPr>
            <p:ph type="title"/>
          </p:nvPr>
        </p:nvSpPr>
        <p:spPr>
          <a:xfrm>
            <a:off x="484769" y="273845"/>
            <a:ext cx="8031900" cy="551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5"/>
          <p:cNvSpPr txBox="1"/>
          <p:nvPr>
            <p:ph idx="1" type="body"/>
          </p:nvPr>
        </p:nvSpPr>
        <p:spPr>
          <a:xfrm>
            <a:off x="483578" y="1009112"/>
            <a:ext cx="8031900" cy="55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5"/>
          <p:cNvSpPr txBox="1"/>
          <p:nvPr>
            <p:ph idx="2" type="body"/>
          </p:nvPr>
        </p:nvSpPr>
        <p:spPr>
          <a:xfrm>
            <a:off x="483578" y="1657561"/>
            <a:ext cx="3429000" cy="2917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5"/>
          <p:cNvSpPr txBox="1"/>
          <p:nvPr>
            <p:ph idx="3" type="body"/>
          </p:nvPr>
        </p:nvSpPr>
        <p:spPr>
          <a:xfrm>
            <a:off x="4019404" y="1657565"/>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5"/>
          <p:cNvSpPr txBox="1"/>
          <p:nvPr>
            <p:ph idx="4" type="body"/>
          </p:nvPr>
        </p:nvSpPr>
        <p:spPr>
          <a:xfrm>
            <a:off x="6320790" y="1657565"/>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5"/>
          <p:cNvSpPr txBox="1"/>
          <p:nvPr>
            <p:ph idx="5" type="body"/>
          </p:nvPr>
        </p:nvSpPr>
        <p:spPr>
          <a:xfrm>
            <a:off x="4019404" y="3336331"/>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5"/>
          <p:cNvSpPr txBox="1"/>
          <p:nvPr>
            <p:ph idx="6" type="body"/>
          </p:nvPr>
        </p:nvSpPr>
        <p:spPr>
          <a:xfrm>
            <a:off x="6320790" y="3336331"/>
            <a:ext cx="2194500" cy="12390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5"/>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100" name="Shape 100"/>
        <p:cNvGrpSpPr/>
        <p:nvPr/>
      </p:nvGrpSpPr>
      <p:grpSpPr>
        <a:xfrm>
          <a:off x="0" y="0"/>
          <a:ext cx="0" cy="0"/>
          <a:chOff x="0" y="0"/>
          <a:chExt cx="0" cy="0"/>
        </a:xfrm>
      </p:grpSpPr>
      <p:sp>
        <p:nvSpPr>
          <p:cNvPr id="101" name="Google Shape;101;p16"/>
          <p:cNvSpPr txBox="1"/>
          <p:nvPr>
            <p:ph type="title"/>
          </p:nvPr>
        </p:nvSpPr>
        <p:spPr>
          <a:xfrm>
            <a:off x="484769" y="273845"/>
            <a:ext cx="8031900" cy="551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6"/>
          <p:cNvSpPr txBox="1"/>
          <p:nvPr>
            <p:ph idx="1" type="body"/>
          </p:nvPr>
        </p:nvSpPr>
        <p:spPr>
          <a:xfrm>
            <a:off x="483578" y="1009112"/>
            <a:ext cx="8031900" cy="55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16"/>
          <p:cNvSpPr txBox="1"/>
          <p:nvPr>
            <p:ph idx="2" type="body"/>
          </p:nvPr>
        </p:nvSpPr>
        <p:spPr>
          <a:xfrm>
            <a:off x="483577" y="1744377"/>
            <a:ext cx="3886200" cy="2888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16"/>
          <p:cNvSpPr txBox="1"/>
          <p:nvPr>
            <p:ph idx="3" type="body"/>
          </p:nvPr>
        </p:nvSpPr>
        <p:spPr>
          <a:xfrm>
            <a:off x="4629150" y="1744377"/>
            <a:ext cx="3886200" cy="2888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6"/>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6" name="Shape 106"/>
        <p:cNvGrpSpPr/>
        <p:nvPr/>
      </p:nvGrpSpPr>
      <p:grpSpPr>
        <a:xfrm>
          <a:off x="0" y="0"/>
          <a:ext cx="0" cy="0"/>
          <a:chOff x="0" y="0"/>
          <a:chExt cx="0" cy="0"/>
        </a:xfrm>
      </p:grpSpPr>
      <p:sp>
        <p:nvSpPr>
          <p:cNvPr id="107" name="Google Shape;107;p17"/>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7"/>
          <p:cNvSpPr txBox="1"/>
          <p:nvPr>
            <p:ph idx="1" type="body"/>
          </p:nvPr>
        </p:nvSpPr>
        <p:spPr>
          <a:xfrm>
            <a:off x="483579"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9" name="Google Shape;109;p17"/>
          <p:cNvSpPr txBox="1"/>
          <p:nvPr>
            <p:ph idx="2" type="body"/>
          </p:nvPr>
        </p:nvSpPr>
        <p:spPr>
          <a:xfrm>
            <a:off x="483579"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17"/>
          <p:cNvSpPr txBox="1"/>
          <p:nvPr>
            <p:ph idx="3" type="body"/>
          </p:nvPr>
        </p:nvSpPr>
        <p:spPr>
          <a:xfrm>
            <a:off x="4629152"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1" name="Google Shape;111;p17"/>
          <p:cNvSpPr txBox="1"/>
          <p:nvPr>
            <p:ph idx="4" type="body"/>
          </p:nvPr>
        </p:nvSpPr>
        <p:spPr>
          <a:xfrm>
            <a:off x="4629152"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7"/>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18"/>
          <p:cNvSpPr txBox="1"/>
          <p:nvPr>
            <p:ph type="title"/>
          </p:nvPr>
        </p:nvSpPr>
        <p:spPr>
          <a:xfrm>
            <a:off x="483578" y="273844"/>
            <a:ext cx="80319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8"/>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9"/>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18" name="Shape 118"/>
        <p:cNvGrpSpPr/>
        <p:nvPr/>
      </p:nvGrpSpPr>
      <p:grpSpPr>
        <a:xfrm>
          <a:off x="0" y="0"/>
          <a:ext cx="0" cy="0"/>
          <a:chOff x="0" y="0"/>
          <a:chExt cx="0" cy="0"/>
        </a:xfrm>
      </p:grpSpPr>
      <p:sp>
        <p:nvSpPr>
          <p:cNvPr id="119" name="Google Shape;119;p2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pic>
        <p:nvPicPr>
          <p:cNvPr descr="A statue of a person riding a horse&#10;&#10;Description automatically generated with medium confidence" id="17" name="Google Shape;17;p3"/>
          <p:cNvPicPr preferRelativeResize="0"/>
          <p:nvPr/>
        </p:nvPicPr>
        <p:blipFill rotWithShape="1">
          <a:blip r:embed="rId2">
            <a:alphaModFix/>
          </a:blip>
          <a:srcRect b="0" l="16253" r="0" t="0"/>
          <a:stretch/>
        </p:blipFill>
        <p:spPr>
          <a:xfrm>
            <a:off x="1" y="0"/>
            <a:ext cx="6477255" cy="5143500"/>
          </a:xfrm>
          <a:prstGeom prst="rect">
            <a:avLst/>
          </a:prstGeom>
          <a:noFill/>
          <a:ln>
            <a:noFill/>
          </a:ln>
        </p:spPr>
      </p:pic>
      <p:pic>
        <p:nvPicPr>
          <p:cNvPr descr="A picture containing shape&#10;&#10;Description automatically generated" id="18" name="Google Shape;18;p3"/>
          <p:cNvPicPr preferRelativeResize="0"/>
          <p:nvPr/>
        </p:nvPicPr>
        <p:blipFill rotWithShape="1">
          <a:blip r:embed="rId3">
            <a:alphaModFix/>
          </a:blip>
          <a:srcRect b="0" l="0" r="0" t="0"/>
          <a:stretch/>
        </p:blipFill>
        <p:spPr>
          <a:xfrm>
            <a:off x="223838" y="0"/>
            <a:ext cx="8920160" cy="5143499"/>
          </a:xfrm>
          <a:prstGeom prst="rect">
            <a:avLst/>
          </a:prstGeom>
          <a:noFill/>
          <a:ln>
            <a:noFill/>
          </a:ln>
        </p:spPr>
      </p:pic>
      <p:sp>
        <p:nvSpPr>
          <p:cNvPr id="19" name="Google Shape;19;p3"/>
          <p:cNvSpPr txBox="1"/>
          <p:nvPr>
            <p:ph type="ctrTitle"/>
          </p:nvPr>
        </p:nvSpPr>
        <p:spPr>
          <a:xfrm>
            <a:off x="4743452" y="1878691"/>
            <a:ext cx="3904500" cy="15462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 type="subTitle"/>
          </p:nvPr>
        </p:nvSpPr>
        <p:spPr>
          <a:xfrm>
            <a:off x="4962526" y="3443527"/>
            <a:ext cx="3685500" cy="701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1" name="Google Shape;21;p3"/>
          <p:cNvSpPr txBox="1"/>
          <p:nvPr>
            <p:ph idx="2" type="body"/>
          </p:nvPr>
        </p:nvSpPr>
        <p:spPr>
          <a:xfrm>
            <a:off x="5095876" y="4267564"/>
            <a:ext cx="3552000" cy="3168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804702" y="4756525"/>
            <a:ext cx="843300" cy="184800"/>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21"/>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ph idx="1" type="body"/>
          </p:nvPr>
        </p:nvSpPr>
        <p:spPr>
          <a:xfrm>
            <a:off x="3887391" y="740571"/>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3" name="Google Shape;123;p21"/>
          <p:cNvSpPr txBox="1"/>
          <p:nvPr>
            <p:ph idx="2" type="body"/>
          </p:nvPr>
        </p:nvSpPr>
        <p:spPr>
          <a:xfrm>
            <a:off x="483580" y="1543052"/>
            <a:ext cx="30954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4" name="Google Shape;124;p21"/>
          <p:cNvSpPr txBox="1"/>
          <p:nvPr>
            <p:ph type="title"/>
          </p:nvPr>
        </p:nvSpPr>
        <p:spPr>
          <a:xfrm>
            <a:off x="483580" y="342900"/>
            <a:ext cx="30954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2"/>
          <p:cNvSpPr txBox="1"/>
          <p:nvPr>
            <p:ph type="title"/>
          </p:nvPr>
        </p:nvSpPr>
        <p:spPr>
          <a:xfrm>
            <a:off x="483580" y="342900"/>
            <a:ext cx="30954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2"/>
          <p:cNvSpPr txBox="1"/>
          <p:nvPr>
            <p:ph idx="1" type="body"/>
          </p:nvPr>
        </p:nvSpPr>
        <p:spPr>
          <a:xfrm>
            <a:off x="483580" y="1543052"/>
            <a:ext cx="30954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8" name="Google Shape;128;p22"/>
          <p:cNvSpPr/>
          <p:nvPr>
            <p:ph idx="2" type="pic"/>
          </p:nvPr>
        </p:nvSpPr>
        <p:spPr>
          <a:xfrm>
            <a:off x="3887391" y="740571"/>
            <a:ext cx="4629300" cy="3655200"/>
          </a:xfrm>
          <a:prstGeom prst="rect">
            <a:avLst/>
          </a:prstGeom>
          <a:noFill/>
          <a:ln>
            <a:noFill/>
          </a:ln>
        </p:spPr>
      </p:sp>
      <p:sp>
        <p:nvSpPr>
          <p:cNvPr id="129" name="Google Shape;129;p22"/>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3"/>
          <p:cNvSpPr txBox="1"/>
          <p:nvPr>
            <p:ph type="title"/>
          </p:nvPr>
        </p:nvSpPr>
        <p:spPr>
          <a:xfrm>
            <a:off x="483578" y="273844"/>
            <a:ext cx="80319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3"/>
          <p:cNvSpPr txBox="1"/>
          <p:nvPr>
            <p:ph idx="1" type="body"/>
          </p:nvPr>
        </p:nvSpPr>
        <p:spPr>
          <a:xfrm rot="5400000">
            <a:off x="2911202" y="-1058531"/>
            <a:ext cx="3176400" cy="8031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rot="5400000">
            <a:off x="5350052" y="1467545"/>
            <a:ext cx="4359000" cy="19716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4"/>
          <p:cNvSpPr txBox="1"/>
          <p:nvPr>
            <p:ph idx="1" type="body"/>
          </p:nvPr>
        </p:nvSpPr>
        <p:spPr>
          <a:xfrm rot="5400000">
            <a:off x="1277025" y="-519505"/>
            <a:ext cx="4359000" cy="5945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25"/>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8" name="Google Shape;138;p25"/>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139" name="Google Shape;139;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5" name="Shape 145"/>
        <p:cNvGrpSpPr/>
        <p:nvPr/>
      </p:nvGrpSpPr>
      <p:grpSpPr>
        <a:xfrm>
          <a:off x="0" y="0"/>
          <a:ext cx="0" cy="0"/>
          <a:chOff x="0" y="0"/>
          <a:chExt cx="0" cy="0"/>
        </a:xfrm>
      </p:grpSpPr>
      <p:pic>
        <p:nvPicPr>
          <p:cNvPr descr="Background pattern&#10;&#10;Description automatically generated" id="146" name="Google Shape;146;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7" name="Google Shape;147;p27"/>
          <p:cNvSpPr txBox="1"/>
          <p:nvPr>
            <p:ph type="ctrTitle"/>
          </p:nvPr>
        </p:nvSpPr>
        <p:spPr>
          <a:xfrm>
            <a:off x="3187411" y="1878691"/>
            <a:ext cx="5460550" cy="1546148"/>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8" name="Google Shape;148;p27"/>
          <p:cNvSpPr txBox="1"/>
          <p:nvPr>
            <p:ph idx="1" type="subTitle"/>
          </p:nvPr>
        </p:nvSpPr>
        <p:spPr>
          <a:xfrm>
            <a:off x="3366655" y="3443527"/>
            <a:ext cx="5281306" cy="700976"/>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9" name="Google Shape;149;p27"/>
          <p:cNvSpPr txBox="1"/>
          <p:nvPr>
            <p:ph idx="2" type="body"/>
          </p:nvPr>
        </p:nvSpPr>
        <p:spPr>
          <a:xfrm>
            <a:off x="3506932" y="4267564"/>
            <a:ext cx="5141031" cy="31688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7"/>
          <p:cNvSpPr txBox="1"/>
          <p:nvPr>
            <p:ph idx="10" type="dt"/>
          </p:nvPr>
        </p:nvSpPr>
        <p:spPr>
          <a:xfrm>
            <a:off x="7812157" y="4756525"/>
            <a:ext cx="835804" cy="184666"/>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1" name="Shape 151"/>
        <p:cNvGrpSpPr/>
        <p:nvPr/>
      </p:nvGrpSpPr>
      <p:grpSpPr>
        <a:xfrm>
          <a:off x="0" y="0"/>
          <a:ext cx="0" cy="0"/>
          <a:chOff x="0" y="0"/>
          <a:chExt cx="0" cy="0"/>
        </a:xfrm>
      </p:grpSpPr>
      <p:pic>
        <p:nvPicPr>
          <p:cNvPr descr="A statue of a person riding a horse&#10;&#10;Description automatically generated with medium confidence" id="152" name="Google Shape;152;p28"/>
          <p:cNvPicPr preferRelativeResize="0"/>
          <p:nvPr/>
        </p:nvPicPr>
        <p:blipFill rotWithShape="1">
          <a:blip r:embed="rId2">
            <a:alphaModFix/>
          </a:blip>
          <a:srcRect b="0" l="16253" r="0" t="0"/>
          <a:stretch/>
        </p:blipFill>
        <p:spPr>
          <a:xfrm>
            <a:off x="1" y="0"/>
            <a:ext cx="6477255" cy="5143500"/>
          </a:xfrm>
          <a:prstGeom prst="rect">
            <a:avLst/>
          </a:prstGeom>
          <a:noFill/>
          <a:ln>
            <a:noFill/>
          </a:ln>
        </p:spPr>
      </p:pic>
      <p:pic>
        <p:nvPicPr>
          <p:cNvPr descr="A picture containing shape&#10;&#10;Description automatically generated" id="153" name="Google Shape;153;p28"/>
          <p:cNvPicPr preferRelativeResize="0"/>
          <p:nvPr/>
        </p:nvPicPr>
        <p:blipFill rotWithShape="1">
          <a:blip r:embed="rId3">
            <a:alphaModFix/>
          </a:blip>
          <a:srcRect b="0" l="0" r="0" t="0"/>
          <a:stretch/>
        </p:blipFill>
        <p:spPr>
          <a:xfrm>
            <a:off x="223838" y="0"/>
            <a:ext cx="8920163" cy="5143500"/>
          </a:xfrm>
          <a:prstGeom prst="rect">
            <a:avLst/>
          </a:prstGeom>
          <a:noFill/>
          <a:ln>
            <a:noFill/>
          </a:ln>
        </p:spPr>
      </p:pic>
      <p:sp>
        <p:nvSpPr>
          <p:cNvPr id="154" name="Google Shape;154;p28"/>
          <p:cNvSpPr txBox="1"/>
          <p:nvPr>
            <p:ph type="ctrTitle"/>
          </p:nvPr>
        </p:nvSpPr>
        <p:spPr>
          <a:xfrm>
            <a:off x="4743452" y="1878691"/>
            <a:ext cx="3904511" cy="1546148"/>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8"/>
          <p:cNvSpPr txBox="1"/>
          <p:nvPr>
            <p:ph idx="1" type="subTitle"/>
          </p:nvPr>
        </p:nvSpPr>
        <p:spPr>
          <a:xfrm>
            <a:off x="4962526" y="3443527"/>
            <a:ext cx="3685436" cy="700976"/>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6" name="Google Shape;156;p28"/>
          <p:cNvSpPr txBox="1"/>
          <p:nvPr>
            <p:ph idx="2" type="body"/>
          </p:nvPr>
        </p:nvSpPr>
        <p:spPr>
          <a:xfrm>
            <a:off x="5095876" y="4267564"/>
            <a:ext cx="3552086" cy="31688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28"/>
          <p:cNvSpPr txBox="1"/>
          <p:nvPr>
            <p:ph idx="10" type="dt"/>
          </p:nvPr>
        </p:nvSpPr>
        <p:spPr>
          <a:xfrm>
            <a:off x="7804702" y="4756525"/>
            <a:ext cx="843259" cy="184666"/>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158" name="Shape 158"/>
        <p:cNvGrpSpPr/>
        <p:nvPr/>
      </p:nvGrpSpPr>
      <p:grpSpPr>
        <a:xfrm>
          <a:off x="0" y="0"/>
          <a:ext cx="0" cy="0"/>
          <a:chOff x="0" y="0"/>
          <a:chExt cx="0" cy="0"/>
        </a:xfrm>
      </p:grpSpPr>
      <p:pic>
        <p:nvPicPr>
          <p:cNvPr id="159" name="Google Shape;159;p29"/>
          <p:cNvPicPr preferRelativeResize="0"/>
          <p:nvPr/>
        </p:nvPicPr>
        <p:blipFill rotWithShape="1">
          <a:blip r:embed="rId2">
            <a:alphaModFix/>
          </a:blip>
          <a:srcRect b="0" l="103" r="14569" t="0"/>
          <a:stretch/>
        </p:blipFill>
        <p:spPr>
          <a:xfrm>
            <a:off x="-1525092" y="0"/>
            <a:ext cx="7794304" cy="5143500"/>
          </a:xfrm>
          <a:prstGeom prst="rect">
            <a:avLst/>
          </a:prstGeom>
          <a:noFill/>
          <a:ln>
            <a:noFill/>
          </a:ln>
        </p:spPr>
      </p:pic>
      <p:pic>
        <p:nvPicPr>
          <p:cNvPr descr="A picture containing shape&#10;&#10;Description automatically generated" id="160" name="Google Shape;160;p29"/>
          <p:cNvPicPr preferRelativeResize="0"/>
          <p:nvPr/>
        </p:nvPicPr>
        <p:blipFill rotWithShape="1">
          <a:blip r:embed="rId3">
            <a:alphaModFix/>
          </a:blip>
          <a:srcRect b="0" l="0" r="0" t="0"/>
          <a:stretch/>
        </p:blipFill>
        <p:spPr>
          <a:xfrm>
            <a:off x="223837" y="0"/>
            <a:ext cx="8920163" cy="5143500"/>
          </a:xfrm>
          <a:prstGeom prst="rect">
            <a:avLst/>
          </a:prstGeom>
          <a:noFill/>
          <a:ln>
            <a:noFill/>
          </a:ln>
        </p:spPr>
      </p:pic>
      <p:sp>
        <p:nvSpPr>
          <p:cNvPr id="161" name="Google Shape;161;p29"/>
          <p:cNvSpPr txBox="1"/>
          <p:nvPr>
            <p:ph type="ctrTitle"/>
          </p:nvPr>
        </p:nvSpPr>
        <p:spPr>
          <a:xfrm>
            <a:off x="4743452" y="1878691"/>
            <a:ext cx="3904511" cy="1546148"/>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9"/>
          <p:cNvSpPr txBox="1"/>
          <p:nvPr>
            <p:ph idx="1" type="subTitle"/>
          </p:nvPr>
        </p:nvSpPr>
        <p:spPr>
          <a:xfrm>
            <a:off x="4962526" y="3443527"/>
            <a:ext cx="3685436" cy="700976"/>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3" name="Google Shape;163;p29"/>
          <p:cNvSpPr txBox="1"/>
          <p:nvPr>
            <p:ph idx="10" type="dt"/>
          </p:nvPr>
        </p:nvSpPr>
        <p:spPr>
          <a:xfrm>
            <a:off x="7834519" y="4771639"/>
            <a:ext cx="813443" cy="184666"/>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4" name="Google Shape;164;p29"/>
          <p:cNvSpPr txBox="1"/>
          <p:nvPr>
            <p:ph idx="2" type="body"/>
          </p:nvPr>
        </p:nvSpPr>
        <p:spPr>
          <a:xfrm>
            <a:off x="5095876" y="4267564"/>
            <a:ext cx="3552086" cy="31688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9"/>
          <p:cNvSpPr txBox="1"/>
          <p:nvPr/>
        </p:nvSpPr>
        <p:spPr>
          <a:xfrm>
            <a:off x="684612" y="994268"/>
            <a:ext cx="3161832" cy="385158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dk1"/>
                </a:solidFill>
                <a:latin typeface="IBM Plex Sans"/>
                <a:ea typeface="IBM Plex Sans"/>
                <a:cs typeface="IBM Plex Sans"/>
                <a:sym typeface="IBM Plex Sans"/>
              </a:rPr>
              <a:t>INSTRUCTIONS TO REPLACE IMAGE:</a:t>
            </a:r>
            <a:endParaRPr sz="1100"/>
          </a:p>
          <a:p>
            <a:pPr indent="0" lvl="0" marL="0" marR="0" rtl="0" algn="l">
              <a:spcBef>
                <a:spcPts val="0"/>
              </a:spcBef>
              <a:spcAft>
                <a:spcPts val="0"/>
              </a:spcAft>
              <a:buNone/>
            </a:pPr>
            <a:r>
              <a:t/>
            </a:r>
            <a:endParaRPr b="1" sz="1400">
              <a:solidFill>
                <a:schemeClr val="dk1"/>
              </a:solidFill>
              <a:latin typeface="IBM Plex Sans"/>
              <a:ea typeface="IBM Plex Sans"/>
              <a:cs typeface="IBM Plex Sans"/>
              <a:sym typeface="IBM Plex Sans"/>
            </a:endParaRPr>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Go to View&gt;Slide Master</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Locate this layout and duplicate it</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Right-click the orange circle on the far-left side of this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Scroll to “Change Picture”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Select “From File” (note that your version of PowerPoint may use different menu language)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Select desired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Resize and crop image as necessary</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Make sure image is sent to back (right click on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sz="1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pic>
        <p:nvPicPr>
          <p:cNvPr descr="A body of water with buildings along it&#10;&#10;Description automatically generated with medium confidence" id="167" name="Google Shape;167;p30"/>
          <p:cNvPicPr preferRelativeResize="0"/>
          <p:nvPr/>
        </p:nvPicPr>
        <p:blipFill rotWithShape="1">
          <a:blip r:embed="rId2">
            <a:alphaModFix/>
          </a:blip>
          <a:srcRect b="0" l="0" r="0" t="0"/>
          <a:stretch/>
        </p:blipFill>
        <p:spPr>
          <a:xfrm>
            <a:off x="0" y="0"/>
            <a:ext cx="9067800" cy="5143500"/>
          </a:xfrm>
          <a:prstGeom prst="rect">
            <a:avLst/>
          </a:prstGeom>
          <a:noFill/>
          <a:ln>
            <a:noFill/>
          </a:ln>
        </p:spPr>
      </p:pic>
      <p:pic>
        <p:nvPicPr>
          <p:cNvPr descr="A picture containing shape&#10;&#10;Description automatically generated" id="168" name="Google Shape;168;p30"/>
          <p:cNvPicPr preferRelativeResize="0"/>
          <p:nvPr/>
        </p:nvPicPr>
        <p:blipFill rotWithShape="1">
          <a:blip r:embed="rId3">
            <a:alphaModFix/>
          </a:blip>
          <a:srcRect b="0" l="0" r="0" t="0"/>
          <a:stretch/>
        </p:blipFill>
        <p:spPr>
          <a:xfrm>
            <a:off x="223838" y="0"/>
            <a:ext cx="8920163" cy="5143500"/>
          </a:xfrm>
          <a:prstGeom prst="rect">
            <a:avLst/>
          </a:prstGeom>
          <a:noFill/>
          <a:ln>
            <a:noFill/>
          </a:ln>
        </p:spPr>
      </p:pic>
      <p:sp>
        <p:nvSpPr>
          <p:cNvPr id="169" name="Google Shape;169;p30"/>
          <p:cNvSpPr txBox="1"/>
          <p:nvPr>
            <p:ph type="title"/>
          </p:nvPr>
        </p:nvSpPr>
        <p:spPr>
          <a:xfrm>
            <a:off x="4963030" y="730528"/>
            <a:ext cx="3684932" cy="3190772"/>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1"/>
              </a:buClr>
              <a:buSzPts val="4100"/>
              <a:buFont typeface="Saira Condensed SemiBold"/>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30"/>
          <p:cNvSpPr txBox="1"/>
          <p:nvPr>
            <p:ph idx="1" type="body"/>
          </p:nvPr>
        </p:nvSpPr>
        <p:spPr>
          <a:xfrm>
            <a:off x="5143502" y="4046224"/>
            <a:ext cx="3504461" cy="698624"/>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500"/>
              <a:buNone/>
              <a:defRPr b="0" i="0" sz="1500">
                <a:solidFill>
                  <a:schemeClr val="dk1"/>
                </a:solidFill>
                <a:latin typeface="IBM Plex Sans"/>
                <a:ea typeface="IBM Plex Sans"/>
                <a:cs typeface="IBM Plex Sans"/>
                <a:sym typeface="IBM Plex Sans"/>
              </a:defRPr>
            </a:lvl1pPr>
            <a:lvl2pPr indent="-228600" lvl="1" marL="914400" algn="l">
              <a:lnSpc>
                <a:spcPct val="90000"/>
              </a:lnSpc>
              <a:spcBef>
                <a:spcPts val="400"/>
              </a:spcBef>
              <a:spcAft>
                <a:spcPts val="0"/>
              </a:spcAft>
              <a:buSzPts val="1500"/>
              <a:buNone/>
              <a:defRPr sz="1500">
                <a:solidFill>
                  <a:srgbClr val="8E8F92"/>
                </a:solidFill>
              </a:defRPr>
            </a:lvl2pPr>
            <a:lvl3pPr indent="-228600" lvl="2" marL="1371600" algn="l">
              <a:lnSpc>
                <a:spcPct val="90000"/>
              </a:lnSpc>
              <a:spcBef>
                <a:spcPts val="400"/>
              </a:spcBef>
              <a:spcAft>
                <a:spcPts val="0"/>
              </a:spcAft>
              <a:buSzPts val="1400"/>
              <a:buNone/>
              <a:defRPr sz="1400">
                <a:solidFill>
                  <a:srgbClr val="8E8F92"/>
                </a:solidFill>
              </a:defRPr>
            </a:lvl3pPr>
            <a:lvl4pPr indent="-228600" lvl="3" marL="1828800" algn="l">
              <a:lnSpc>
                <a:spcPct val="90000"/>
              </a:lnSpc>
              <a:spcBef>
                <a:spcPts val="400"/>
              </a:spcBef>
              <a:spcAft>
                <a:spcPts val="0"/>
              </a:spcAft>
              <a:buSzPts val="1200"/>
              <a:buNone/>
              <a:defRPr sz="1200">
                <a:solidFill>
                  <a:srgbClr val="8E8F92"/>
                </a:solidFill>
              </a:defRPr>
            </a:lvl4pPr>
            <a:lvl5pPr indent="-228600" lvl="4" marL="2286000" algn="l">
              <a:lnSpc>
                <a:spcPct val="90000"/>
              </a:lnSpc>
              <a:spcBef>
                <a:spcPts val="400"/>
              </a:spcBef>
              <a:spcAft>
                <a:spcPts val="0"/>
              </a:spcAft>
              <a:buSzPts val="1200"/>
              <a:buNone/>
              <a:defRPr sz="1200">
                <a:solidFill>
                  <a:srgbClr val="8E8F92"/>
                </a:solidFill>
              </a:defRPr>
            </a:lvl5pPr>
            <a:lvl6pPr indent="-228600" lvl="5" marL="2743200" algn="l">
              <a:lnSpc>
                <a:spcPct val="90000"/>
              </a:lnSpc>
              <a:spcBef>
                <a:spcPts val="400"/>
              </a:spcBef>
              <a:spcAft>
                <a:spcPts val="0"/>
              </a:spcAft>
              <a:buClr>
                <a:srgbClr val="8E8F92"/>
              </a:buClr>
              <a:buSzPts val="1200"/>
              <a:buNone/>
              <a:defRPr sz="1200">
                <a:solidFill>
                  <a:srgbClr val="8E8F92"/>
                </a:solidFill>
              </a:defRPr>
            </a:lvl6pPr>
            <a:lvl7pPr indent="-228600" lvl="6" marL="3200400" algn="l">
              <a:lnSpc>
                <a:spcPct val="90000"/>
              </a:lnSpc>
              <a:spcBef>
                <a:spcPts val="400"/>
              </a:spcBef>
              <a:spcAft>
                <a:spcPts val="0"/>
              </a:spcAft>
              <a:buClr>
                <a:srgbClr val="8E8F92"/>
              </a:buClr>
              <a:buSzPts val="1200"/>
              <a:buNone/>
              <a:defRPr sz="1200">
                <a:solidFill>
                  <a:srgbClr val="8E8F92"/>
                </a:solidFill>
              </a:defRPr>
            </a:lvl7pPr>
            <a:lvl8pPr indent="-228600" lvl="7" marL="3657600" algn="l">
              <a:lnSpc>
                <a:spcPct val="90000"/>
              </a:lnSpc>
              <a:spcBef>
                <a:spcPts val="400"/>
              </a:spcBef>
              <a:spcAft>
                <a:spcPts val="0"/>
              </a:spcAft>
              <a:buClr>
                <a:srgbClr val="8E8F92"/>
              </a:buClr>
              <a:buSzPts val="1200"/>
              <a:buNone/>
              <a:defRPr sz="1200">
                <a:solidFill>
                  <a:srgbClr val="8E8F92"/>
                </a:solidFill>
              </a:defRPr>
            </a:lvl8pPr>
            <a:lvl9pPr indent="-228600" lvl="8" marL="4114800" algn="l">
              <a:lnSpc>
                <a:spcPct val="90000"/>
              </a:lnSpc>
              <a:spcBef>
                <a:spcPts val="400"/>
              </a:spcBef>
              <a:spcAft>
                <a:spcPts val="0"/>
              </a:spcAft>
              <a:buClr>
                <a:srgbClr val="8E8F92"/>
              </a:buClr>
              <a:buSzPts val="1200"/>
              <a:buNone/>
              <a:defRPr sz="1200">
                <a:solidFill>
                  <a:srgbClr val="8E8F9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171" name="Shape 171"/>
        <p:cNvGrpSpPr/>
        <p:nvPr/>
      </p:nvGrpSpPr>
      <p:grpSpPr>
        <a:xfrm>
          <a:off x="0" y="0"/>
          <a:ext cx="0" cy="0"/>
          <a:chOff x="0" y="0"/>
          <a:chExt cx="0" cy="0"/>
        </a:xfrm>
      </p:grpSpPr>
      <p:sp>
        <p:nvSpPr>
          <p:cNvPr id="172" name="Google Shape;172;p31"/>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3" name="Google Shape;173;p31"/>
          <p:cNvSpPr txBox="1"/>
          <p:nvPr>
            <p:ph idx="1" type="body"/>
          </p:nvPr>
        </p:nvSpPr>
        <p:spPr>
          <a:xfrm>
            <a:off x="483578" y="1009112"/>
            <a:ext cx="8031773" cy="55096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4" name="Google Shape;174;p31"/>
          <p:cNvSpPr txBox="1"/>
          <p:nvPr>
            <p:ph idx="2" type="body"/>
          </p:nvPr>
        </p:nvSpPr>
        <p:spPr>
          <a:xfrm>
            <a:off x="483578" y="1652155"/>
            <a:ext cx="8031773" cy="290945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31"/>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0" l="103" r="14569" t="0"/>
          <a:stretch/>
        </p:blipFill>
        <p:spPr>
          <a:xfrm>
            <a:off x="-1525092" y="0"/>
            <a:ext cx="7794307" cy="5143501"/>
          </a:xfrm>
          <a:prstGeom prst="rect">
            <a:avLst/>
          </a:prstGeom>
          <a:noFill/>
          <a:ln>
            <a:noFill/>
          </a:ln>
        </p:spPr>
      </p:pic>
      <p:pic>
        <p:nvPicPr>
          <p:cNvPr descr="A picture containing shape&#10;&#10;Description automatically generated" id="25" name="Google Shape;25;p4"/>
          <p:cNvPicPr preferRelativeResize="0"/>
          <p:nvPr/>
        </p:nvPicPr>
        <p:blipFill rotWithShape="1">
          <a:blip r:embed="rId3">
            <a:alphaModFix/>
          </a:blip>
          <a:srcRect b="0" l="0" r="0" t="0"/>
          <a:stretch/>
        </p:blipFill>
        <p:spPr>
          <a:xfrm>
            <a:off x="223837" y="0"/>
            <a:ext cx="8920160" cy="5143499"/>
          </a:xfrm>
          <a:prstGeom prst="rect">
            <a:avLst/>
          </a:prstGeom>
          <a:noFill/>
          <a:ln>
            <a:noFill/>
          </a:ln>
        </p:spPr>
      </p:pic>
      <p:sp>
        <p:nvSpPr>
          <p:cNvPr id="26" name="Google Shape;26;p4"/>
          <p:cNvSpPr txBox="1"/>
          <p:nvPr>
            <p:ph type="ctrTitle"/>
          </p:nvPr>
        </p:nvSpPr>
        <p:spPr>
          <a:xfrm>
            <a:off x="4743452" y="1878691"/>
            <a:ext cx="3904500" cy="15462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Saira Condensed Light"/>
              <a:buNone/>
              <a:defRPr b="0" i="0" sz="41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subTitle"/>
          </p:nvPr>
        </p:nvSpPr>
        <p:spPr>
          <a:xfrm>
            <a:off x="4962526" y="3443527"/>
            <a:ext cx="3685500" cy="701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SzPts val="1500"/>
              <a:buNone/>
              <a:defRPr b="0" i="0" sz="150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8" name="Google Shape;28;p4"/>
          <p:cNvSpPr txBox="1"/>
          <p:nvPr>
            <p:ph idx="10" type="dt"/>
          </p:nvPr>
        </p:nvSpPr>
        <p:spPr>
          <a:xfrm>
            <a:off x="7834520" y="4771639"/>
            <a:ext cx="813300" cy="184800"/>
          </a:xfrm>
          <a:prstGeom prst="rect">
            <a:avLst/>
          </a:prstGeom>
          <a:solidFill>
            <a:schemeClr val="accent1"/>
          </a:solidFill>
          <a:ln>
            <a:noFill/>
          </a:ln>
        </p:spPr>
        <p:txBody>
          <a:bodyPr anchorCtr="0" anchor="t" bIns="34275" lIns="68575" spcFirstLastPara="1" rIns="68575" wrap="square" tIns="34275">
            <a:spAutoFit/>
          </a:bodyPr>
          <a:lstStyle>
            <a:lvl1pPr lvl="0" marR="0" rtl="0" algn="r">
              <a:spcBef>
                <a:spcPts val="0"/>
              </a:spcBef>
              <a:spcAft>
                <a:spcPts val="0"/>
              </a:spcAft>
              <a:buSzPts val="1100"/>
              <a:buNone/>
              <a:defRPr b="1" i="0" sz="8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 name="Google Shape;29;p4"/>
          <p:cNvSpPr txBox="1"/>
          <p:nvPr>
            <p:ph idx="2" type="body"/>
          </p:nvPr>
        </p:nvSpPr>
        <p:spPr>
          <a:xfrm>
            <a:off x="5095876" y="4267564"/>
            <a:ext cx="3552000" cy="3168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400"/>
              <a:buNone/>
              <a:defRPr b="1" i="0" sz="14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400"/>
              </a:spcBef>
              <a:spcAft>
                <a:spcPts val="0"/>
              </a:spcAft>
              <a:buSzPts val="1400"/>
              <a:buNone/>
              <a:defRPr/>
            </a:lvl2pPr>
            <a:lvl3pPr indent="-228600" lvl="2" marL="1371600" algn="r">
              <a:lnSpc>
                <a:spcPct val="90000"/>
              </a:lnSpc>
              <a:spcBef>
                <a:spcPts val="400"/>
              </a:spcBef>
              <a:spcAft>
                <a:spcPts val="0"/>
              </a:spcAft>
              <a:buSzPts val="1200"/>
              <a:buNone/>
              <a:defRPr/>
            </a:lvl3pPr>
            <a:lvl4pPr indent="-228600" lvl="3" marL="1828800" algn="r">
              <a:lnSpc>
                <a:spcPct val="90000"/>
              </a:lnSpc>
              <a:spcBef>
                <a:spcPts val="400"/>
              </a:spcBef>
              <a:spcAft>
                <a:spcPts val="0"/>
              </a:spcAft>
              <a:buSzPts val="1200"/>
              <a:buNone/>
              <a:defRPr/>
            </a:lvl4pPr>
            <a:lvl5pPr indent="-228600" lvl="4" marL="2286000" algn="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p4"/>
          <p:cNvSpPr txBox="1"/>
          <p:nvPr/>
        </p:nvSpPr>
        <p:spPr>
          <a:xfrm>
            <a:off x="684612" y="994268"/>
            <a:ext cx="3161700" cy="4440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dk1"/>
                </a:solidFill>
                <a:latin typeface="IBM Plex Sans"/>
                <a:ea typeface="IBM Plex Sans"/>
                <a:cs typeface="IBM Plex Sans"/>
                <a:sym typeface="IBM Plex Sans"/>
              </a:rPr>
              <a:t>INSTRUCTIONS TO REPLACE IMAGE:</a:t>
            </a:r>
            <a:endParaRPr sz="1100"/>
          </a:p>
          <a:p>
            <a:pPr indent="0" lvl="0" marL="0" marR="0" rtl="0" algn="l">
              <a:spcBef>
                <a:spcPts val="0"/>
              </a:spcBef>
              <a:spcAft>
                <a:spcPts val="0"/>
              </a:spcAft>
              <a:buNone/>
            </a:pPr>
            <a:r>
              <a:t/>
            </a:r>
            <a:endParaRPr b="1" sz="1400">
              <a:solidFill>
                <a:schemeClr val="dk1"/>
              </a:solidFill>
              <a:latin typeface="IBM Plex Sans"/>
              <a:ea typeface="IBM Plex Sans"/>
              <a:cs typeface="IBM Plex Sans"/>
              <a:sym typeface="IBM Plex Sans"/>
            </a:endParaRPr>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Go to View&gt;Slide Master</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Locate this layout and duplicate it</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Right-click the orange circle on the far-left side of this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Scroll to “Change Picture”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Select “From File” (note that your version of PowerPoint may use different menu language)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Select desired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Resize and crop image as necessary</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Make sure image is sent to back (right click on image)</a:t>
            </a:r>
            <a:endParaRPr sz="1100"/>
          </a:p>
          <a:p>
            <a:pPr indent="-260350" lvl="0" marL="254000" marR="0" rtl="0" algn="l">
              <a:lnSpc>
                <a:spcPct val="150000"/>
              </a:lnSpc>
              <a:spcBef>
                <a:spcPts val="0"/>
              </a:spcBef>
              <a:spcAft>
                <a:spcPts val="0"/>
              </a:spcAft>
              <a:buClr>
                <a:schemeClr val="dk1"/>
              </a:buClr>
              <a:buSzPts val="1100"/>
              <a:buFont typeface="Calibri"/>
              <a:buAutoNum type="arabicPeriod"/>
            </a:pPr>
            <a:r>
              <a:rPr b="0" lang="en" sz="110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sz="11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76" name="Shape 176"/>
        <p:cNvGrpSpPr/>
        <p:nvPr/>
      </p:nvGrpSpPr>
      <p:grpSpPr>
        <a:xfrm>
          <a:off x="0" y="0"/>
          <a:ext cx="0" cy="0"/>
          <a:chOff x="0" y="0"/>
          <a:chExt cx="0" cy="0"/>
        </a:xfrm>
      </p:grpSpPr>
      <p:pic>
        <p:nvPicPr>
          <p:cNvPr descr="A picture containing person, crowd, event, several&#10;&#10;Description automatically generated" id="177" name="Google Shape;177;p32"/>
          <p:cNvPicPr preferRelativeResize="0"/>
          <p:nvPr/>
        </p:nvPicPr>
        <p:blipFill rotWithShape="1">
          <a:blip r:embed="rId2">
            <a:alphaModFix/>
          </a:blip>
          <a:srcRect b="0" l="28985" r="0" t="0"/>
          <a:stretch/>
        </p:blipFill>
        <p:spPr>
          <a:xfrm>
            <a:off x="1" y="0"/>
            <a:ext cx="5478945" cy="5143500"/>
          </a:xfrm>
          <a:prstGeom prst="rect">
            <a:avLst/>
          </a:prstGeom>
          <a:noFill/>
          <a:ln>
            <a:noFill/>
          </a:ln>
        </p:spPr>
      </p:pic>
      <p:pic>
        <p:nvPicPr>
          <p:cNvPr descr="A picture containing shape&#10;&#10;Description automatically generated" id="178" name="Google Shape;178;p3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9" name="Google Shape;179;p32"/>
          <p:cNvSpPr txBox="1"/>
          <p:nvPr/>
        </p:nvSpPr>
        <p:spPr>
          <a:xfrm>
            <a:off x="5463542" y="2358208"/>
            <a:ext cx="3184421" cy="69249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4100">
                <a:solidFill>
                  <a:schemeClr val="lt1"/>
                </a:solidFill>
                <a:latin typeface="Saira Condensed Light"/>
                <a:ea typeface="Saira Condensed Light"/>
                <a:cs typeface="Saira Condensed Light"/>
                <a:sym typeface="Saira Condensed Light"/>
              </a:rPr>
              <a:t>THANK </a:t>
            </a:r>
            <a:r>
              <a:rPr b="1" i="0" lang="en" sz="4100">
                <a:solidFill>
                  <a:schemeClr val="lt1"/>
                </a:solidFill>
                <a:latin typeface="Saira Condensed Light"/>
                <a:ea typeface="Saira Condensed Light"/>
                <a:cs typeface="Saira Condensed Light"/>
                <a:sym typeface="Saira Condensed Light"/>
              </a:rPr>
              <a:t>YOU</a:t>
            </a:r>
            <a:endParaRPr sz="1100"/>
          </a:p>
        </p:txBody>
      </p:sp>
      <p:sp>
        <p:nvSpPr>
          <p:cNvPr id="180" name="Google Shape;180;p32"/>
          <p:cNvSpPr txBox="1"/>
          <p:nvPr/>
        </p:nvSpPr>
        <p:spPr>
          <a:xfrm>
            <a:off x="4572002" y="3877814"/>
            <a:ext cx="4075961" cy="438581"/>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1200">
                <a:solidFill>
                  <a:schemeClr val="lt1"/>
                </a:solidFill>
                <a:latin typeface="IBM Plex Sans"/>
                <a:ea typeface="IBM Plex Sans"/>
                <a:cs typeface="IBM Plex Sans"/>
                <a:sym typeface="IBM Plex Sans"/>
              </a:rPr>
              <a:t>Stevens Institute of Technology</a:t>
            </a:r>
            <a:br>
              <a:rPr b="1" lang="en" sz="1200">
                <a:solidFill>
                  <a:schemeClr val="lt1"/>
                </a:solidFill>
                <a:latin typeface="IBM Plex Sans"/>
                <a:ea typeface="IBM Plex Sans"/>
                <a:cs typeface="IBM Plex Sans"/>
                <a:sym typeface="IBM Plex Sans"/>
              </a:rPr>
            </a:br>
            <a:r>
              <a:rPr lang="en" sz="1200">
                <a:solidFill>
                  <a:schemeClr val="lt1"/>
                </a:solidFill>
                <a:latin typeface="IBM Plex Sans"/>
                <a:ea typeface="IBM Plex Sans"/>
                <a:cs typeface="IBM Plex Sans"/>
                <a:sym typeface="IBM Plex Sans"/>
              </a:rPr>
              <a:t>1 Castle Point Terrace, Hoboken, NJ 07030</a:t>
            </a:r>
            <a:endParaRPr sz="1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1" name="Shape 181"/>
        <p:cNvGrpSpPr/>
        <p:nvPr/>
      </p:nvGrpSpPr>
      <p:grpSpPr>
        <a:xfrm>
          <a:off x="0" y="0"/>
          <a:ext cx="0" cy="0"/>
          <a:chOff x="0" y="0"/>
          <a:chExt cx="0" cy="0"/>
        </a:xfrm>
      </p:grpSpPr>
      <p:sp>
        <p:nvSpPr>
          <p:cNvPr id="182" name="Google Shape;182;p33"/>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3" name="Google Shape;183;p33"/>
          <p:cNvSpPr txBox="1"/>
          <p:nvPr>
            <p:ph idx="1" type="body"/>
          </p:nvPr>
        </p:nvSpPr>
        <p:spPr>
          <a:xfrm>
            <a:off x="483578" y="1369219"/>
            <a:ext cx="8031773" cy="3176382"/>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Font typeface="NTR"/>
              <a:buChar char="-"/>
              <a:defRPr/>
            </a:lvl2pPr>
            <a:lvl3pPr indent="-304800" lvl="2" marL="1371600" algn="l">
              <a:lnSpc>
                <a:spcPct val="90000"/>
              </a:lnSpc>
              <a:spcBef>
                <a:spcPts val="400"/>
              </a:spcBef>
              <a:spcAft>
                <a:spcPts val="0"/>
              </a:spcAft>
              <a:buSzPts val="1200"/>
              <a:buFont typeface="NTR"/>
              <a:buChar char="-"/>
              <a:defRPr/>
            </a:lvl3pPr>
            <a:lvl4pPr indent="-304800" lvl="3" marL="1828800" algn="l">
              <a:lnSpc>
                <a:spcPct val="90000"/>
              </a:lnSpc>
              <a:spcBef>
                <a:spcPts val="400"/>
              </a:spcBef>
              <a:spcAft>
                <a:spcPts val="0"/>
              </a:spcAft>
              <a:buSzPts val="1200"/>
              <a:buFont typeface="NTR"/>
              <a:buChar char="-"/>
              <a:defRPr/>
            </a:lvl4pPr>
            <a:lvl5pPr indent="-298450" lvl="4" marL="2286000" algn="l">
              <a:lnSpc>
                <a:spcPct val="90000"/>
              </a:lnSpc>
              <a:spcBef>
                <a:spcPts val="400"/>
              </a:spcBef>
              <a:spcAft>
                <a:spcPts val="0"/>
              </a:spcAft>
              <a:buSzPts val="1100"/>
              <a:buFont typeface="NTR"/>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4" name="Google Shape;184;p33"/>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5" name="Shape 185"/>
        <p:cNvGrpSpPr/>
        <p:nvPr/>
      </p:nvGrpSpPr>
      <p:grpSpPr>
        <a:xfrm>
          <a:off x="0" y="0"/>
          <a:ext cx="0" cy="0"/>
          <a:chOff x="0" y="0"/>
          <a:chExt cx="0" cy="0"/>
        </a:xfrm>
      </p:grpSpPr>
      <p:sp>
        <p:nvSpPr>
          <p:cNvPr id="186" name="Google Shape;186;p34"/>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7" name="Google Shape;187;p34"/>
          <p:cNvSpPr txBox="1"/>
          <p:nvPr>
            <p:ph idx="1" type="body"/>
          </p:nvPr>
        </p:nvSpPr>
        <p:spPr>
          <a:xfrm>
            <a:off x="483577"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8" name="Google Shape;188;p3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9" name="Google Shape;189;p34"/>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90" name="Shape 190"/>
        <p:cNvGrpSpPr/>
        <p:nvPr/>
      </p:nvGrpSpPr>
      <p:grpSpPr>
        <a:xfrm>
          <a:off x="0" y="0"/>
          <a:ext cx="0" cy="0"/>
          <a:chOff x="0" y="0"/>
          <a:chExt cx="0" cy="0"/>
        </a:xfrm>
      </p:grpSpPr>
      <p:sp>
        <p:nvSpPr>
          <p:cNvPr id="191" name="Google Shape;191;p35"/>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2" name="Google Shape;192;p35"/>
          <p:cNvSpPr txBox="1"/>
          <p:nvPr>
            <p:ph idx="1" type="body"/>
          </p:nvPr>
        </p:nvSpPr>
        <p:spPr>
          <a:xfrm>
            <a:off x="483580" y="1369219"/>
            <a:ext cx="2472689"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35"/>
          <p:cNvSpPr txBox="1"/>
          <p:nvPr>
            <p:ph idx="2" type="body"/>
          </p:nvPr>
        </p:nvSpPr>
        <p:spPr>
          <a:xfrm>
            <a:off x="3263717" y="1369219"/>
            <a:ext cx="2472689"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35"/>
          <p:cNvSpPr txBox="1"/>
          <p:nvPr>
            <p:ph idx="3" type="body"/>
          </p:nvPr>
        </p:nvSpPr>
        <p:spPr>
          <a:xfrm>
            <a:off x="6043853" y="1369219"/>
            <a:ext cx="2472689"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35"/>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196" name="Shape 196"/>
        <p:cNvGrpSpPr/>
        <p:nvPr/>
      </p:nvGrpSpPr>
      <p:grpSpPr>
        <a:xfrm>
          <a:off x="0" y="0"/>
          <a:ext cx="0" cy="0"/>
          <a:chOff x="0" y="0"/>
          <a:chExt cx="0" cy="0"/>
        </a:xfrm>
      </p:grpSpPr>
      <p:sp>
        <p:nvSpPr>
          <p:cNvPr id="197" name="Google Shape;197;p36"/>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8" name="Google Shape;198;p36"/>
          <p:cNvSpPr txBox="1"/>
          <p:nvPr>
            <p:ph idx="1" type="body"/>
          </p:nvPr>
        </p:nvSpPr>
        <p:spPr>
          <a:xfrm>
            <a:off x="483578" y="1009112"/>
            <a:ext cx="8031773" cy="55096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36"/>
          <p:cNvSpPr txBox="1"/>
          <p:nvPr>
            <p:ph idx="2" type="body"/>
          </p:nvPr>
        </p:nvSpPr>
        <p:spPr>
          <a:xfrm>
            <a:off x="483580" y="1744377"/>
            <a:ext cx="2472689" cy="288834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36"/>
          <p:cNvSpPr txBox="1"/>
          <p:nvPr>
            <p:ph idx="3" type="body"/>
          </p:nvPr>
        </p:nvSpPr>
        <p:spPr>
          <a:xfrm>
            <a:off x="3263717" y="1744377"/>
            <a:ext cx="2472689" cy="288834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36"/>
          <p:cNvSpPr txBox="1"/>
          <p:nvPr>
            <p:ph idx="4" type="body"/>
          </p:nvPr>
        </p:nvSpPr>
        <p:spPr>
          <a:xfrm>
            <a:off x="6043853" y="1744377"/>
            <a:ext cx="2472689" cy="288834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36"/>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203" name="Shape 203"/>
        <p:cNvGrpSpPr/>
        <p:nvPr/>
      </p:nvGrpSpPr>
      <p:grpSpPr>
        <a:xfrm>
          <a:off x="0" y="0"/>
          <a:ext cx="0" cy="0"/>
          <a:chOff x="0" y="0"/>
          <a:chExt cx="0" cy="0"/>
        </a:xfrm>
      </p:grpSpPr>
      <p:sp>
        <p:nvSpPr>
          <p:cNvPr id="204" name="Google Shape;204;p37"/>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5" name="Google Shape;205;p37"/>
          <p:cNvSpPr txBox="1"/>
          <p:nvPr>
            <p:ph idx="1" type="body"/>
          </p:nvPr>
        </p:nvSpPr>
        <p:spPr>
          <a:xfrm>
            <a:off x="483395" y="1471764"/>
            <a:ext cx="3715941" cy="1371124"/>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6" name="Google Shape;206;p37"/>
          <p:cNvSpPr txBox="1"/>
          <p:nvPr>
            <p:ph idx="2" type="body"/>
          </p:nvPr>
        </p:nvSpPr>
        <p:spPr>
          <a:xfrm>
            <a:off x="4800602" y="1471764"/>
            <a:ext cx="3715941" cy="1371124"/>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7" name="Google Shape;207;p37"/>
          <p:cNvSpPr txBox="1"/>
          <p:nvPr>
            <p:ph idx="3" type="body"/>
          </p:nvPr>
        </p:nvSpPr>
        <p:spPr>
          <a:xfrm>
            <a:off x="483395" y="3089760"/>
            <a:ext cx="3715941" cy="1371124"/>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8" name="Google Shape;208;p37"/>
          <p:cNvSpPr txBox="1"/>
          <p:nvPr>
            <p:ph idx="4" type="body"/>
          </p:nvPr>
        </p:nvSpPr>
        <p:spPr>
          <a:xfrm>
            <a:off x="4800602" y="3089760"/>
            <a:ext cx="3715941" cy="1371124"/>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9" name="Google Shape;209;p37"/>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210" name="Shape 210"/>
        <p:cNvGrpSpPr/>
        <p:nvPr/>
      </p:nvGrpSpPr>
      <p:grpSpPr>
        <a:xfrm>
          <a:off x="0" y="0"/>
          <a:ext cx="0" cy="0"/>
          <a:chOff x="0" y="0"/>
          <a:chExt cx="0" cy="0"/>
        </a:xfrm>
      </p:grpSpPr>
      <p:sp>
        <p:nvSpPr>
          <p:cNvPr id="211" name="Google Shape;211;p38"/>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2" name="Google Shape;212;p38"/>
          <p:cNvSpPr txBox="1"/>
          <p:nvPr>
            <p:ph idx="1" type="body"/>
          </p:nvPr>
        </p:nvSpPr>
        <p:spPr>
          <a:xfrm>
            <a:off x="483578" y="1009112"/>
            <a:ext cx="8031773" cy="55096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3" name="Google Shape;213;p38"/>
          <p:cNvSpPr txBox="1"/>
          <p:nvPr>
            <p:ph idx="2" type="body"/>
          </p:nvPr>
        </p:nvSpPr>
        <p:spPr>
          <a:xfrm>
            <a:off x="483395" y="1674926"/>
            <a:ext cx="3715941"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4" name="Google Shape;214;p38"/>
          <p:cNvSpPr txBox="1"/>
          <p:nvPr>
            <p:ph idx="3" type="body"/>
          </p:nvPr>
        </p:nvSpPr>
        <p:spPr>
          <a:xfrm>
            <a:off x="4800602" y="1674926"/>
            <a:ext cx="3715941"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38"/>
          <p:cNvSpPr txBox="1"/>
          <p:nvPr>
            <p:ph idx="4" type="body"/>
          </p:nvPr>
        </p:nvSpPr>
        <p:spPr>
          <a:xfrm>
            <a:off x="483395" y="3336331"/>
            <a:ext cx="3715941"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6" name="Google Shape;216;p38"/>
          <p:cNvSpPr txBox="1"/>
          <p:nvPr>
            <p:ph idx="5" type="body"/>
          </p:nvPr>
        </p:nvSpPr>
        <p:spPr>
          <a:xfrm>
            <a:off x="4800602" y="3336331"/>
            <a:ext cx="3715941"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38"/>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218" name="Shape 218"/>
        <p:cNvGrpSpPr/>
        <p:nvPr/>
      </p:nvGrpSpPr>
      <p:grpSpPr>
        <a:xfrm>
          <a:off x="0" y="0"/>
          <a:ext cx="0" cy="0"/>
          <a:chOff x="0" y="0"/>
          <a:chExt cx="0" cy="0"/>
        </a:xfrm>
      </p:grpSpPr>
      <p:sp>
        <p:nvSpPr>
          <p:cNvPr id="219" name="Google Shape;219;p39"/>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0" name="Google Shape;220;p39"/>
          <p:cNvSpPr txBox="1"/>
          <p:nvPr>
            <p:ph idx="1" type="body"/>
          </p:nvPr>
        </p:nvSpPr>
        <p:spPr>
          <a:xfrm>
            <a:off x="483578" y="1657561"/>
            <a:ext cx="3429000" cy="2917622"/>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1" name="Google Shape;221;p39"/>
          <p:cNvSpPr txBox="1"/>
          <p:nvPr>
            <p:ph idx="2" type="body"/>
          </p:nvPr>
        </p:nvSpPr>
        <p:spPr>
          <a:xfrm>
            <a:off x="4019999" y="1657564"/>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2" name="Google Shape;222;p39"/>
          <p:cNvSpPr txBox="1"/>
          <p:nvPr>
            <p:ph idx="3" type="body"/>
          </p:nvPr>
        </p:nvSpPr>
        <p:spPr>
          <a:xfrm>
            <a:off x="6321981" y="1657565"/>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9"/>
          <p:cNvSpPr txBox="1"/>
          <p:nvPr>
            <p:ph idx="4" type="body"/>
          </p:nvPr>
        </p:nvSpPr>
        <p:spPr>
          <a:xfrm>
            <a:off x="4019999" y="3336329"/>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4" name="Google Shape;224;p39"/>
          <p:cNvSpPr txBox="1"/>
          <p:nvPr>
            <p:ph idx="5" type="body"/>
          </p:nvPr>
        </p:nvSpPr>
        <p:spPr>
          <a:xfrm>
            <a:off x="6321981" y="3336331"/>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5" name="Google Shape;225;p39"/>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226" name="Shape 226"/>
        <p:cNvGrpSpPr/>
        <p:nvPr/>
      </p:nvGrpSpPr>
      <p:grpSpPr>
        <a:xfrm>
          <a:off x="0" y="0"/>
          <a:ext cx="0" cy="0"/>
          <a:chOff x="0" y="0"/>
          <a:chExt cx="0" cy="0"/>
        </a:xfrm>
      </p:grpSpPr>
      <p:sp>
        <p:nvSpPr>
          <p:cNvPr id="227" name="Google Shape;227;p40"/>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8" name="Google Shape;228;p40"/>
          <p:cNvSpPr txBox="1"/>
          <p:nvPr>
            <p:ph idx="1" type="body"/>
          </p:nvPr>
        </p:nvSpPr>
        <p:spPr>
          <a:xfrm>
            <a:off x="483578" y="1009112"/>
            <a:ext cx="8031773" cy="55096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9" name="Google Shape;229;p40"/>
          <p:cNvSpPr txBox="1"/>
          <p:nvPr>
            <p:ph idx="2" type="body"/>
          </p:nvPr>
        </p:nvSpPr>
        <p:spPr>
          <a:xfrm>
            <a:off x="483578" y="1657561"/>
            <a:ext cx="3429000" cy="2917622"/>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0" name="Google Shape;230;p40"/>
          <p:cNvSpPr txBox="1"/>
          <p:nvPr>
            <p:ph idx="3" type="body"/>
          </p:nvPr>
        </p:nvSpPr>
        <p:spPr>
          <a:xfrm>
            <a:off x="4019404" y="1657565"/>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1" name="Google Shape;231;p40"/>
          <p:cNvSpPr txBox="1"/>
          <p:nvPr>
            <p:ph idx="4" type="body"/>
          </p:nvPr>
        </p:nvSpPr>
        <p:spPr>
          <a:xfrm>
            <a:off x="6320790" y="1657565"/>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2" name="Google Shape;232;p40"/>
          <p:cNvSpPr txBox="1"/>
          <p:nvPr>
            <p:ph idx="5" type="body"/>
          </p:nvPr>
        </p:nvSpPr>
        <p:spPr>
          <a:xfrm>
            <a:off x="4019404" y="3336331"/>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3" name="Google Shape;233;p40"/>
          <p:cNvSpPr txBox="1"/>
          <p:nvPr>
            <p:ph idx="6" type="body"/>
          </p:nvPr>
        </p:nvSpPr>
        <p:spPr>
          <a:xfrm>
            <a:off x="6320790" y="3336331"/>
            <a:ext cx="2194560" cy="1238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SzPts val="1400"/>
              <a:buNone/>
              <a:defRPr/>
            </a:lvl1pPr>
            <a:lvl2pPr indent="-228600" lvl="1" marL="914400" algn="ctr">
              <a:lnSpc>
                <a:spcPct val="90000"/>
              </a:lnSpc>
              <a:spcBef>
                <a:spcPts val="400"/>
              </a:spcBef>
              <a:spcAft>
                <a:spcPts val="0"/>
              </a:spcAft>
              <a:buSzPts val="1400"/>
              <a:buNone/>
              <a:defRPr/>
            </a:lvl2pPr>
            <a:lvl3pPr indent="-228600" lvl="2" marL="1371600" algn="ctr">
              <a:lnSpc>
                <a:spcPct val="90000"/>
              </a:lnSpc>
              <a:spcBef>
                <a:spcPts val="400"/>
              </a:spcBef>
              <a:spcAft>
                <a:spcPts val="0"/>
              </a:spcAft>
              <a:buSzPts val="1200"/>
              <a:buNone/>
              <a:defRPr/>
            </a:lvl3pPr>
            <a:lvl4pPr indent="-228600" lvl="3" marL="1828800" algn="ctr">
              <a:lnSpc>
                <a:spcPct val="90000"/>
              </a:lnSpc>
              <a:spcBef>
                <a:spcPts val="400"/>
              </a:spcBef>
              <a:spcAft>
                <a:spcPts val="0"/>
              </a:spcAft>
              <a:buSzPts val="1200"/>
              <a:buNone/>
              <a:defRPr/>
            </a:lvl4pPr>
            <a:lvl5pPr indent="-228600" lvl="4" marL="2286000" algn="ctr">
              <a:lnSpc>
                <a:spcPct val="90000"/>
              </a:lnSpc>
              <a:spcBef>
                <a:spcPts val="400"/>
              </a:spcBef>
              <a:spcAft>
                <a:spcPts val="0"/>
              </a:spcAft>
              <a:buSzPts val="11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4" name="Google Shape;234;p40"/>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235" name="Shape 235"/>
        <p:cNvGrpSpPr/>
        <p:nvPr/>
      </p:nvGrpSpPr>
      <p:grpSpPr>
        <a:xfrm>
          <a:off x="0" y="0"/>
          <a:ext cx="0" cy="0"/>
          <a:chOff x="0" y="0"/>
          <a:chExt cx="0" cy="0"/>
        </a:xfrm>
      </p:grpSpPr>
      <p:sp>
        <p:nvSpPr>
          <p:cNvPr id="236" name="Google Shape;236;p41"/>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7" name="Google Shape;237;p41"/>
          <p:cNvSpPr txBox="1"/>
          <p:nvPr>
            <p:ph idx="1" type="body"/>
          </p:nvPr>
        </p:nvSpPr>
        <p:spPr>
          <a:xfrm>
            <a:off x="483578" y="1009112"/>
            <a:ext cx="8031773" cy="55096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8" name="Google Shape;238;p41"/>
          <p:cNvSpPr txBox="1"/>
          <p:nvPr>
            <p:ph idx="2" type="body"/>
          </p:nvPr>
        </p:nvSpPr>
        <p:spPr>
          <a:xfrm>
            <a:off x="483577" y="1744377"/>
            <a:ext cx="3886200" cy="288834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9" name="Google Shape;239;p41"/>
          <p:cNvSpPr txBox="1"/>
          <p:nvPr>
            <p:ph idx="3" type="body"/>
          </p:nvPr>
        </p:nvSpPr>
        <p:spPr>
          <a:xfrm>
            <a:off x="4629150" y="1744377"/>
            <a:ext cx="3886200" cy="288834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0" name="Google Shape;240;p41"/>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descr="A body of water with buildings along it&#10;&#10;Description automatically generated with medium confidence" id="32" name="Google Shape;32;p5"/>
          <p:cNvPicPr preferRelativeResize="0"/>
          <p:nvPr/>
        </p:nvPicPr>
        <p:blipFill rotWithShape="1">
          <a:blip r:embed="rId2">
            <a:alphaModFix/>
          </a:blip>
          <a:srcRect b="0" l="0" r="0" t="0"/>
          <a:stretch/>
        </p:blipFill>
        <p:spPr>
          <a:xfrm>
            <a:off x="0" y="0"/>
            <a:ext cx="9067800" cy="5143500"/>
          </a:xfrm>
          <a:prstGeom prst="rect">
            <a:avLst/>
          </a:prstGeom>
          <a:noFill/>
          <a:ln>
            <a:noFill/>
          </a:ln>
        </p:spPr>
      </p:pic>
      <p:pic>
        <p:nvPicPr>
          <p:cNvPr descr="A picture containing shape&#10;&#10;Description automatically generated" id="33" name="Google Shape;33;p5"/>
          <p:cNvPicPr preferRelativeResize="0"/>
          <p:nvPr/>
        </p:nvPicPr>
        <p:blipFill rotWithShape="1">
          <a:blip r:embed="rId3">
            <a:alphaModFix/>
          </a:blip>
          <a:srcRect b="0" l="0" r="0" t="0"/>
          <a:stretch/>
        </p:blipFill>
        <p:spPr>
          <a:xfrm>
            <a:off x="223838" y="0"/>
            <a:ext cx="8920160" cy="5143499"/>
          </a:xfrm>
          <a:prstGeom prst="rect">
            <a:avLst/>
          </a:prstGeom>
          <a:noFill/>
          <a:ln>
            <a:noFill/>
          </a:ln>
        </p:spPr>
      </p:pic>
      <p:sp>
        <p:nvSpPr>
          <p:cNvPr id="34" name="Google Shape;34;p5"/>
          <p:cNvSpPr txBox="1"/>
          <p:nvPr>
            <p:ph type="title"/>
          </p:nvPr>
        </p:nvSpPr>
        <p:spPr>
          <a:xfrm>
            <a:off x="4963030" y="730528"/>
            <a:ext cx="3684900" cy="31908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1"/>
              </a:buClr>
              <a:buSzPts val="4100"/>
              <a:buFont typeface="Saira Condensed SemiBold"/>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5"/>
          <p:cNvSpPr txBox="1"/>
          <p:nvPr>
            <p:ph idx="1" type="body"/>
          </p:nvPr>
        </p:nvSpPr>
        <p:spPr>
          <a:xfrm>
            <a:off x="5143502" y="4046224"/>
            <a:ext cx="3504600" cy="698700"/>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SzPts val="1500"/>
              <a:buNone/>
              <a:defRPr b="0" i="0" sz="1500">
                <a:solidFill>
                  <a:schemeClr val="dk1"/>
                </a:solidFill>
                <a:latin typeface="IBM Plex Sans"/>
                <a:ea typeface="IBM Plex Sans"/>
                <a:cs typeface="IBM Plex Sans"/>
                <a:sym typeface="IBM Plex Sans"/>
              </a:defRPr>
            </a:lvl1pPr>
            <a:lvl2pPr indent="-228600" lvl="1" marL="914400" algn="l">
              <a:lnSpc>
                <a:spcPct val="90000"/>
              </a:lnSpc>
              <a:spcBef>
                <a:spcPts val="400"/>
              </a:spcBef>
              <a:spcAft>
                <a:spcPts val="0"/>
              </a:spcAft>
              <a:buSzPts val="1500"/>
              <a:buNone/>
              <a:defRPr sz="1500">
                <a:solidFill>
                  <a:srgbClr val="8E8F92"/>
                </a:solidFill>
              </a:defRPr>
            </a:lvl2pPr>
            <a:lvl3pPr indent="-228600" lvl="2" marL="1371600" algn="l">
              <a:lnSpc>
                <a:spcPct val="90000"/>
              </a:lnSpc>
              <a:spcBef>
                <a:spcPts val="400"/>
              </a:spcBef>
              <a:spcAft>
                <a:spcPts val="0"/>
              </a:spcAft>
              <a:buSzPts val="1400"/>
              <a:buNone/>
              <a:defRPr sz="1400">
                <a:solidFill>
                  <a:srgbClr val="8E8F92"/>
                </a:solidFill>
              </a:defRPr>
            </a:lvl3pPr>
            <a:lvl4pPr indent="-228600" lvl="3" marL="1828800" algn="l">
              <a:lnSpc>
                <a:spcPct val="90000"/>
              </a:lnSpc>
              <a:spcBef>
                <a:spcPts val="400"/>
              </a:spcBef>
              <a:spcAft>
                <a:spcPts val="0"/>
              </a:spcAft>
              <a:buSzPts val="1200"/>
              <a:buNone/>
              <a:defRPr sz="1200">
                <a:solidFill>
                  <a:srgbClr val="8E8F92"/>
                </a:solidFill>
              </a:defRPr>
            </a:lvl4pPr>
            <a:lvl5pPr indent="-228600" lvl="4" marL="2286000" algn="l">
              <a:lnSpc>
                <a:spcPct val="90000"/>
              </a:lnSpc>
              <a:spcBef>
                <a:spcPts val="400"/>
              </a:spcBef>
              <a:spcAft>
                <a:spcPts val="0"/>
              </a:spcAft>
              <a:buSzPts val="1200"/>
              <a:buNone/>
              <a:defRPr sz="1200">
                <a:solidFill>
                  <a:srgbClr val="8E8F92"/>
                </a:solidFill>
              </a:defRPr>
            </a:lvl5pPr>
            <a:lvl6pPr indent="-228600" lvl="5" marL="2743200" algn="l">
              <a:lnSpc>
                <a:spcPct val="90000"/>
              </a:lnSpc>
              <a:spcBef>
                <a:spcPts val="400"/>
              </a:spcBef>
              <a:spcAft>
                <a:spcPts val="0"/>
              </a:spcAft>
              <a:buClr>
                <a:srgbClr val="8E8F92"/>
              </a:buClr>
              <a:buSzPts val="1200"/>
              <a:buNone/>
              <a:defRPr sz="1200">
                <a:solidFill>
                  <a:srgbClr val="8E8F92"/>
                </a:solidFill>
              </a:defRPr>
            </a:lvl6pPr>
            <a:lvl7pPr indent="-228600" lvl="6" marL="3200400" algn="l">
              <a:lnSpc>
                <a:spcPct val="90000"/>
              </a:lnSpc>
              <a:spcBef>
                <a:spcPts val="400"/>
              </a:spcBef>
              <a:spcAft>
                <a:spcPts val="0"/>
              </a:spcAft>
              <a:buClr>
                <a:srgbClr val="8E8F92"/>
              </a:buClr>
              <a:buSzPts val="1200"/>
              <a:buNone/>
              <a:defRPr sz="1200">
                <a:solidFill>
                  <a:srgbClr val="8E8F92"/>
                </a:solidFill>
              </a:defRPr>
            </a:lvl7pPr>
            <a:lvl8pPr indent="-228600" lvl="7" marL="3657600" algn="l">
              <a:lnSpc>
                <a:spcPct val="90000"/>
              </a:lnSpc>
              <a:spcBef>
                <a:spcPts val="400"/>
              </a:spcBef>
              <a:spcAft>
                <a:spcPts val="0"/>
              </a:spcAft>
              <a:buClr>
                <a:srgbClr val="8E8F92"/>
              </a:buClr>
              <a:buSzPts val="1200"/>
              <a:buNone/>
              <a:defRPr sz="1200">
                <a:solidFill>
                  <a:srgbClr val="8E8F92"/>
                </a:solidFill>
              </a:defRPr>
            </a:lvl8pPr>
            <a:lvl9pPr indent="-228600" lvl="8" marL="4114800" algn="l">
              <a:lnSpc>
                <a:spcPct val="90000"/>
              </a:lnSpc>
              <a:spcBef>
                <a:spcPts val="400"/>
              </a:spcBef>
              <a:spcAft>
                <a:spcPts val="0"/>
              </a:spcAft>
              <a:buClr>
                <a:srgbClr val="8E8F92"/>
              </a:buClr>
              <a:buSzPts val="1200"/>
              <a:buNone/>
              <a:defRPr sz="1200">
                <a:solidFill>
                  <a:srgbClr val="8E8F9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p42"/>
          <p:cNvSpPr txBox="1"/>
          <p:nvPr>
            <p:ph type="title"/>
          </p:nvPr>
        </p:nvSpPr>
        <p:spPr>
          <a:xfrm>
            <a:off x="483577" y="273844"/>
            <a:ext cx="8032964"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3" name="Google Shape;243;p42"/>
          <p:cNvSpPr txBox="1"/>
          <p:nvPr>
            <p:ph idx="1" type="body"/>
          </p:nvPr>
        </p:nvSpPr>
        <p:spPr>
          <a:xfrm>
            <a:off x="483579"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44" name="Google Shape;244;p42"/>
          <p:cNvSpPr txBox="1"/>
          <p:nvPr>
            <p:ph idx="2" type="body"/>
          </p:nvPr>
        </p:nvSpPr>
        <p:spPr>
          <a:xfrm>
            <a:off x="483579"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5" name="Google Shape;245;p42"/>
          <p:cNvSpPr txBox="1"/>
          <p:nvPr>
            <p:ph idx="3" type="body"/>
          </p:nvPr>
        </p:nvSpPr>
        <p:spPr>
          <a:xfrm>
            <a:off x="4629152"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46" name="Google Shape;246;p42"/>
          <p:cNvSpPr txBox="1"/>
          <p:nvPr>
            <p:ph idx="4" type="body"/>
          </p:nvPr>
        </p:nvSpPr>
        <p:spPr>
          <a:xfrm>
            <a:off x="4629152"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7" name="Google Shape;247;p42"/>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8" name="Shape 248"/>
        <p:cNvGrpSpPr/>
        <p:nvPr/>
      </p:nvGrpSpPr>
      <p:grpSpPr>
        <a:xfrm>
          <a:off x="0" y="0"/>
          <a:ext cx="0" cy="0"/>
          <a:chOff x="0" y="0"/>
          <a:chExt cx="0" cy="0"/>
        </a:xfrm>
      </p:grpSpPr>
      <p:sp>
        <p:nvSpPr>
          <p:cNvPr id="249" name="Google Shape;249;p43"/>
          <p:cNvSpPr txBox="1"/>
          <p:nvPr>
            <p:ph type="title"/>
          </p:nvPr>
        </p:nvSpPr>
        <p:spPr>
          <a:xfrm>
            <a:off x="483578" y="273844"/>
            <a:ext cx="8031773"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0" name="Google Shape;250;p43"/>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1" name="Shape 251"/>
        <p:cNvGrpSpPr/>
        <p:nvPr/>
      </p:nvGrpSpPr>
      <p:grpSpPr>
        <a:xfrm>
          <a:off x="0" y="0"/>
          <a:ext cx="0" cy="0"/>
          <a:chOff x="0" y="0"/>
          <a:chExt cx="0" cy="0"/>
        </a:xfrm>
      </p:grpSpPr>
      <p:sp>
        <p:nvSpPr>
          <p:cNvPr id="252" name="Google Shape;252;p44"/>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253" name="Shape 253"/>
        <p:cNvGrpSpPr/>
        <p:nvPr/>
      </p:nvGrpSpPr>
      <p:grpSpPr>
        <a:xfrm>
          <a:off x="0" y="0"/>
          <a:ext cx="0" cy="0"/>
          <a:chOff x="0" y="0"/>
          <a:chExt cx="0" cy="0"/>
        </a:xfrm>
      </p:grpSpPr>
      <p:sp>
        <p:nvSpPr>
          <p:cNvPr id="254" name="Google Shape;254;p4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5" name="Shape 255"/>
        <p:cNvGrpSpPr/>
        <p:nvPr/>
      </p:nvGrpSpPr>
      <p:grpSpPr>
        <a:xfrm>
          <a:off x="0" y="0"/>
          <a:ext cx="0" cy="0"/>
          <a:chOff x="0" y="0"/>
          <a:chExt cx="0" cy="0"/>
        </a:xfrm>
      </p:grpSpPr>
      <p:sp>
        <p:nvSpPr>
          <p:cNvPr id="256" name="Google Shape;256;p46"/>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46"/>
          <p:cNvSpPr txBox="1"/>
          <p:nvPr>
            <p:ph idx="1" type="body"/>
          </p:nvPr>
        </p:nvSpPr>
        <p:spPr>
          <a:xfrm>
            <a:off x="3887391" y="740571"/>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58" name="Google Shape;258;p46"/>
          <p:cNvSpPr txBox="1"/>
          <p:nvPr>
            <p:ph idx="2" type="body"/>
          </p:nvPr>
        </p:nvSpPr>
        <p:spPr>
          <a:xfrm>
            <a:off x="483580" y="1543052"/>
            <a:ext cx="3095441"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59" name="Google Shape;259;p46"/>
          <p:cNvSpPr txBox="1"/>
          <p:nvPr>
            <p:ph type="title"/>
          </p:nvPr>
        </p:nvSpPr>
        <p:spPr>
          <a:xfrm>
            <a:off x="483580" y="342900"/>
            <a:ext cx="3095441"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0" name="Shape 260"/>
        <p:cNvGrpSpPr/>
        <p:nvPr/>
      </p:nvGrpSpPr>
      <p:grpSpPr>
        <a:xfrm>
          <a:off x="0" y="0"/>
          <a:ext cx="0" cy="0"/>
          <a:chOff x="0" y="0"/>
          <a:chExt cx="0" cy="0"/>
        </a:xfrm>
      </p:grpSpPr>
      <p:sp>
        <p:nvSpPr>
          <p:cNvPr id="261" name="Google Shape;261;p47"/>
          <p:cNvSpPr txBox="1"/>
          <p:nvPr>
            <p:ph type="title"/>
          </p:nvPr>
        </p:nvSpPr>
        <p:spPr>
          <a:xfrm>
            <a:off x="483580" y="342900"/>
            <a:ext cx="3095441"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2" name="Google Shape;262;p47"/>
          <p:cNvSpPr txBox="1"/>
          <p:nvPr>
            <p:ph idx="1" type="body"/>
          </p:nvPr>
        </p:nvSpPr>
        <p:spPr>
          <a:xfrm>
            <a:off x="483580" y="1543052"/>
            <a:ext cx="3095441"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63" name="Google Shape;263;p47"/>
          <p:cNvSpPr/>
          <p:nvPr>
            <p:ph idx="2" type="pic"/>
          </p:nvPr>
        </p:nvSpPr>
        <p:spPr>
          <a:xfrm>
            <a:off x="3887391" y="740571"/>
            <a:ext cx="4629150" cy="3655219"/>
          </a:xfrm>
          <a:prstGeom prst="rect">
            <a:avLst/>
          </a:prstGeom>
          <a:noFill/>
          <a:ln>
            <a:noFill/>
          </a:ln>
        </p:spPr>
      </p:sp>
      <p:sp>
        <p:nvSpPr>
          <p:cNvPr id="264" name="Google Shape;264;p47"/>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5" name="Shape 265"/>
        <p:cNvGrpSpPr/>
        <p:nvPr/>
      </p:nvGrpSpPr>
      <p:grpSpPr>
        <a:xfrm>
          <a:off x="0" y="0"/>
          <a:ext cx="0" cy="0"/>
          <a:chOff x="0" y="0"/>
          <a:chExt cx="0" cy="0"/>
        </a:xfrm>
      </p:grpSpPr>
      <p:sp>
        <p:nvSpPr>
          <p:cNvPr id="266" name="Google Shape;266;p48"/>
          <p:cNvSpPr txBox="1"/>
          <p:nvPr>
            <p:ph type="title"/>
          </p:nvPr>
        </p:nvSpPr>
        <p:spPr>
          <a:xfrm>
            <a:off x="483578" y="273844"/>
            <a:ext cx="8031773"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7" name="Google Shape;267;p48"/>
          <p:cNvSpPr txBox="1"/>
          <p:nvPr>
            <p:ph idx="1" type="body"/>
          </p:nvPr>
        </p:nvSpPr>
        <p:spPr>
          <a:xfrm rot="5400000">
            <a:off x="2911274" y="-1058477"/>
            <a:ext cx="3176382" cy="8031773"/>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8" name="Shape 268"/>
        <p:cNvGrpSpPr/>
        <p:nvPr/>
      </p:nvGrpSpPr>
      <p:grpSpPr>
        <a:xfrm>
          <a:off x="0" y="0"/>
          <a:ext cx="0" cy="0"/>
          <a:chOff x="0" y="0"/>
          <a:chExt cx="0" cy="0"/>
        </a:xfrm>
      </p:grpSpPr>
      <p:sp>
        <p:nvSpPr>
          <p:cNvPr id="269" name="Google Shape;269;p49"/>
          <p:cNvSpPr txBox="1"/>
          <p:nvPr>
            <p:ph type="title"/>
          </p:nvPr>
        </p:nvSpPr>
        <p:spPr>
          <a:xfrm rot="5400000">
            <a:off x="5350074" y="1467447"/>
            <a:ext cx="4358879" cy="1971675"/>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0" name="Google Shape;270;p49"/>
          <p:cNvSpPr txBox="1"/>
          <p:nvPr>
            <p:ph idx="1" type="body"/>
          </p:nvPr>
        </p:nvSpPr>
        <p:spPr>
          <a:xfrm rot="5400000">
            <a:off x="1277036" y="-519614"/>
            <a:ext cx="4358879" cy="5945798"/>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36" name="Shape 36"/>
        <p:cNvGrpSpPr/>
        <p:nvPr/>
      </p:nvGrpSpPr>
      <p:grpSpPr>
        <a:xfrm>
          <a:off x="0" y="0"/>
          <a:ext cx="0" cy="0"/>
          <a:chOff x="0" y="0"/>
          <a:chExt cx="0" cy="0"/>
        </a:xfrm>
      </p:grpSpPr>
      <p:sp>
        <p:nvSpPr>
          <p:cNvPr id="37" name="Google Shape;37;p6"/>
          <p:cNvSpPr txBox="1"/>
          <p:nvPr>
            <p:ph type="title"/>
          </p:nvPr>
        </p:nvSpPr>
        <p:spPr>
          <a:xfrm>
            <a:off x="484769" y="273845"/>
            <a:ext cx="8031900" cy="551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483578" y="1009112"/>
            <a:ext cx="8031900" cy="55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500"/>
              <a:buNone/>
              <a:defRPr b="0" i="0" sz="15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6"/>
          <p:cNvSpPr txBox="1"/>
          <p:nvPr>
            <p:ph idx="2" type="body"/>
          </p:nvPr>
        </p:nvSpPr>
        <p:spPr>
          <a:xfrm>
            <a:off x="483578" y="1652156"/>
            <a:ext cx="8031900" cy="290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1" name="Shape 41"/>
        <p:cNvGrpSpPr/>
        <p:nvPr/>
      </p:nvGrpSpPr>
      <p:grpSpPr>
        <a:xfrm>
          <a:off x="0" y="0"/>
          <a:ext cx="0" cy="0"/>
          <a:chOff x="0" y="0"/>
          <a:chExt cx="0" cy="0"/>
        </a:xfrm>
      </p:grpSpPr>
      <p:pic>
        <p:nvPicPr>
          <p:cNvPr descr="A picture containing person, crowd, event, several&#10;&#10;Description automatically generated" id="42" name="Google Shape;42;p7"/>
          <p:cNvPicPr preferRelativeResize="0"/>
          <p:nvPr/>
        </p:nvPicPr>
        <p:blipFill rotWithShape="1">
          <a:blip r:embed="rId2">
            <a:alphaModFix/>
          </a:blip>
          <a:srcRect b="0" l="28985" r="0" t="0"/>
          <a:stretch/>
        </p:blipFill>
        <p:spPr>
          <a:xfrm>
            <a:off x="1" y="0"/>
            <a:ext cx="5478945" cy="5143500"/>
          </a:xfrm>
          <a:prstGeom prst="rect">
            <a:avLst/>
          </a:prstGeom>
          <a:noFill/>
          <a:ln>
            <a:noFill/>
          </a:ln>
        </p:spPr>
      </p:pic>
      <p:pic>
        <p:nvPicPr>
          <p:cNvPr descr="A picture containing shape&#10;&#10;Description automatically generated" id="43" name="Google Shape;43;p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4" name="Google Shape;44;p7"/>
          <p:cNvSpPr txBox="1"/>
          <p:nvPr/>
        </p:nvSpPr>
        <p:spPr>
          <a:xfrm>
            <a:off x="5463542" y="2358208"/>
            <a:ext cx="3184500" cy="700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4100">
                <a:solidFill>
                  <a:schemeClr val="lt1"/>
                </a:solidFill>
                <a:latin typeface="Saira Condensed Light"/>
                <a:ea typeface="Saira Condensed Light"/>
                <a:cs typeface="Saira Condensed Light"/>
                <a:sym typeface="Saira Condensed Light"/>
              </a:rPr>
              <a:t>THANK </a:t>
            </a:r>
            <a:r>
              <a:rPr b="1" i="0" lang="en" sz="4100">
                <a:solidFill>
                  <a:schemeClr val="lt1"/>
                </a:solidFill>
                <a:latin typeface="Saira Condensed Light"/>
                <a:ea typeface="Saira Condensed Light"/>
                <a:cs typeface="Saira Condensed Light"/>
                <a:sym typeface="Saira Condensed Light"/>
              </a:rPr>
              <a:t>YOU</a:t>
            </a:r>
            <a:endParaRPr sz="1100"/>
          </a:p>
        </p:txBody>
      </p:sp>
      <p:sp>
        <p:nvSpPr>
          <p:cNvPr id="45" name="Google Shape;45;p7"/>
          <p:cNvSpPr txBox="1"/>
          <p:nvPr/>
        </p:nvSpPr>
        <p:spPr>
          <a:xfrm>
            <a:off x="4572002" y="3877814"/>
            <a:ext cx="4076100" cy="4386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1200">
                <a:solidFill>
                  <a:schemeClr val="lt1"/>
                </a:solidFill>
                <a:latin typeface="IBM Plex Sans"/>
                <a:ea typeface="IBM Plex Sans"/>
                <a:cs typeface="IBM Plex Sans"/>
                <a:sym typeface="IBM Plex Sans"/>
              </a:rPr>
              <a:t>Stevens Institute of Technology</a:t>
            </a:r>
            <a:br>
              <a:rPr b="1" lang="en" sz="1200">
                <a:solidFill>
                  <a:schemeClr val="lt1"/>
                </a:solidFill>
                <a:latin typeface="IBM Plex Sans"/>
                <a:ea typeface="IBM Plex Sans"/>
                <a:cs typeface="IBM Plex Sans"/>
                <a:sym typeface="IBM Plex Sans"/>
              </a:rPr>
            </a:br>
            <a:r>
              <a:rPr lang="en" sz="1200">
                <a:solidFill>
                  <a:schemeClr val="lt1"/>
                </a:solidFill>
                <a:latin typeface="IBM Plex Sans"/>
                <a:ea typeface="IBM Plex Sans"/>
                <a:cs typeface="IBM Plex Sans"/>
                <a:sym typeface="IBM Plex Sans"/>
              </a:rPr>
              <a:t>1 Castle Point Terrace, Hoboken, NJ 07030</a:t>
            </a:r>
            <a:endParaRPr sz="1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 name="Shape 46"/>
        <p:cNvGrpSpPr/>
        <p:nvPr/>
      </p:nvGrpSpPr>
      <p:grpSpPr>
        <a:xfrm>
          <a:off x="0" y="0"/>
          <a:ext cx="0" cy="0"/>
          <a:chOff x="0" y="0"/>
          <a:chExt cx="0" cy="0"/>
        </a:xfrm>
      </p:grpSpPr>
      <p:sp>
        <p:nvSpPr>
          <p:cNvPr id="47" name="Google Shape;47;p8"/>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8"/>
          <p:cNvSpPr txBox="1"/>
          <p:nvPr>
            <p:ph idx="1" type="body"/>
          </p:nvPr>
        </p:nvSpPr>
        <p:spPr>
          <a:xfrm>
            <a:off x="483578" y="1369219"/>
            <a:ext cx="8031900" cy="3176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Font typeface="NTR"/>
              <a:buChar char="-"/>
              <a:defRPr/>
            </a:lvl2pPr>
            <a:lvl3pPr indent="-304800" lvl="2" marL="1371600" algn="l">
              <a:lnSpc>
                <a:spcPct val="90000"/>
              </a:lnSpc>
              <a:spcBef>
                <a:spcPts val="400"/>
              </a:spcBef>
              <a:spcAft>
                <a:spcPts val="0"/>
              </a:spcAft>
              <a:buSzPts val="1200"/>
              <a:buFont typeface="NTR"/>
              <a:buChar char="-"/>
              <a:defRPr/>
            </a:lvl3pPr>
            <a:lvl4pPr indent="-304800" lvl="3" marL="1828800" algn="l">
              <a:lnSpc>
                <a:spcPct val="90000"/>
              </a:lnSpc>
              <a:spcBef>
                <a:spcPts val="400"/>
              </a:spcBef>
              <a:spcAft>
                <a:spcPts val="0"/>
              </a:spcAft>
              <a:buSzPts val="1200"/>
              <a:buFont typeface="NTR"/>
              <a:buChar char="-"/>
              <a:defRPr/>
            </a:lvl4pPr>
            <a:lvl5pPr indent="-298450" lvl="4" marL="2286000" algn="l">
              <a:lnSpc>
                <a:spcPct val="90000"/>
              </a:lnSpc>
              <a:spcBef>
                <a:spcPts val="400"/>
              </a:spcBef>
              <a:spcAft>
                <a:spcPts val="0"/>
              </a:spcAft>
              <a:buSzPts val="1100"/>
              <a:buFont typeface="NTR"/>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8"/>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sp>
        <p:nvSpPr>
          <p:cNvPr id="51" name="Google Shape;51;p9"/>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9"/>
          <p:cNvSpPr txBox="1"/>
          <p:nvPr>
            <p:ph idx="1" type="body"/>
          </p:nvPr>
        </p:nvSpPr>
        <p:spPr>
          <a:xfrm>
            <a:off x="483577"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4" name="Google Shape;54;p9"/>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5" name="Shape 55"/>
        <p:cNvGrpSpPr/>
        <p:nvPr/>
      </p:nvGrpSpPr>
      <p:grpSpPr>
        <a:xfrm>
          <a:off x="0" y="0"/>
          <a:ext cx="0" cy="0"/>
          <a:chOff x="0" y="0"/>
          <a:chExt cx="0" cy="0"/>
        </a:xfrm>
      </p:grpSpPr>
      <p:sp>
        <p:nvSpPr>
          <p:cNvPr id="56" name="Google Shape;56;p10"/>
          <p:cNvSpPr txBox="1"/>
          <p:nvPr>
            <p:ph type="title"/>
          </p:nvPr>
        </p:nvSpPr>
        <p:spPr>
          <a:xfrm>
            <a:off x="483577" y="273844"/>
            <a:ext cx="8033100" cy="99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10"/>
          <p:cNvSpPr txBox="1"/>
          <p:nvPr>
            <p:ph idx="1" type="body"/>
          </p:nvPr>
        </p:nvSpPr>
        <p:spPr>
          <a:xfrm>
            <a:off x="483580" y="1369219"/>
            <a:ext cx="24726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0"/>
          <p:cNvSpPr txBox="1"/>
          <p:nvPr>
            <p:ph idx="2" type="body"/>
          </p:nvPr>
        </p:nvSpPr>
        <p:spPr>
          <a:xfrm>
            <a:off x="3263717" y="1369219"/>
            <a:ext cx="24726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0"/>
          <p:cNvSpPr txBox="1"/>
          <p:nvPr>
            <p:ph idx="3" type="body"/>
          </p:nvPr>
        </p:nvSpPr>
        <p:spPr>
          <a:xfrm>
            <a:off x="6043853" y="1369219"/>
            <a:ext cx="24726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0"/>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2.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slideLayout" Target="../slideLayouts/slideLayout47.xml"/><Relationship Id="rId23" Type="http://schemas.openxmlformats.org/officeDocument/2006/relationships/slideLayout" Target="../slideLayouts/slideLayout46.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25"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483578" y="273844"/>
            <a:ext cx="8031900" cy="994200"/>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Saira Condensed SemiBold"/>
              <a:buNone/>
              <a:defRPr b="1" i="0" sz="3000" u="none" cap="none" strike="noStrik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483578" y="1369219"/>
            <a:ext cx="8031900" cy="31764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90000"/>
              </a:lnSpc>
              <a:spcBef>
                <a:spcPts val="800"/>
              </a:spcBef>
              <a:spcAft>
                <a:spcPts val="0"/>
              </a:spcAft>
              <a:buClr>
                <a:schemeClr val="accent4"/>
              </a:buClr>
              <a:buSzPts val="1400"/>
              <a:buFont typeface="Noto Sans Symbols"/>
              <a:buChar char="▪"/>
              <a:defRPr b="0" i="0" sz="1400" u="none" cap="none" strike="noStrike">
                <a:solidFill>
                  <a:schemeClr val="dk1"/>
                </a:solidFill>
                <a:latin typeface="IBM Plex Sans"/>
                <a:ea typeface="IBM Plex Sans"/>
                <a:cs typeface="IBM Plex Sans"/>
                <a:sym typeface="IBM Plex Sans"/>
              </a:defRPr>
            </a:lvl1pPr>
            <a:lvl2pPr indent="-317500" lvl="1" marL="914400" marR="0" rtl="0" algn="l">
              <a:lnSpc>
                <a:spcPct val="90000"/>
              </a:lnSpc>
              <a:spcBef>
                <a:spcPts val="4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2pPr>
            <a:lvl3pPr indent="-304800" lvl="2" marL="1371600" marR="0" rtl="0" algn="l">
              <a:lnSpc>
                <a:spcPct val="90000"/>
              </a:lnSpc>
              <a:spcBef>
                <a:spcPts val="400"/>
              </a:spcBef>
              <a:spcAft>
                <a:spcPts val="0"/>
              </a:spcAft>
              <a:buClr>
                <a:schemeClr val="accent4"/>
              </a:buClr>
              <a:buSzPts val="1200"/>
              <a:buFont typeface="NTR"/>
              <a:buChar char="-"/>
              <a:defRPr b="0" i="0" sz="1200" u="none" cap="none" strike="noStrike">
                <a:solidFill>
                  <a:schemeClr val="dk1"/>
                </a:solidFill>
                <a:latin typeface="IBM Plex Sans"/>
                <a:ea typeface="IBM Plex Sans"/>
                <a:cs typeface="IBM Plex Sans"/>
                <a:sym typeface="IBM Plex Sans"/>
              </a:defRPr>
            </a:lvl3pPr>
            <a:lvl4pPr indent="-304800" lvl="3" marL="1828800" marR="0" rtl="0" algn="l">
              <a:lnSpc>
                <a:spcPct val="90000"/>
              </a:lnSpc>
              <a:spcBef>
                <a:spcPts val="400"/>
              </a:spcBef>
              <a:spcAft>
                <a:spcPts val="0"/>
              </a:spcAft>
              <a:buClr>
                <a:schemeClr val="accent4"/>
              </a:buClr>
              <a:buSzPts val="1200"/>
              <a:buFont typeface="NTR"/>
              <a:buChar char="-"/>
              <a:defRPr b="0" i="0" sz="1200" u="none" cap="none" strike="noStrike">
                <a:solidFill>
                  <a:schemeClr val="dk1"/>
                </a:solidFill>
                <a:latin typeface="IBM Plex Sans"/>
                <a:ea typeface="IBM Plex Sans"/>
                <a:cs typeface="IBM Plex Sans"/>
                <a:sym typeface="IBM Plex Sans"/>
              </a:defRPr>
            </a:lvl4pPr>
            <a:lvl5pPr indent="-298450" lvl="4" marL="2286000" marR="0" rtl="0" algn="l">
              <a:lnSpc>
                <a:spcPct val="90000"/>
              </a:lnSpc>
              <a:spcBef>
                <a:spcPts val="400"/>
              </a:spcBef>
              <a:spcAft>
                <a:spcPts val="0"/>
              </a:spcAft>
              <a:buClr>
                <a:schemeClr val="accent4"/>
              </a:buClr>
              <a:buSzPts val="1100"/>
              <a:buFont typeface="NTR"/>
              <a:buChar char="-"/>
              <a:defRPr b="0" i="0" sz="1100" u="none" cap="none" strike="noStrike">
                <a:solidFill>
                  <a:schemeClr val="dk1"/>
                </a:solidFill>
                <a:latin typeface="IBM Plex Sans"/>
                <a:ea typeface="IBM Plex Sans"/>
                <a:cs typeface="IBM Plex Sans"/>
                <a:sym typeface="IBM Plex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7031935" y="4707630"/>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chemeClr val="accent1"/>
                </a:solidFill>
                <a:latin typeface="IBM Plex Sans"/>
                <a:ea typeface="IBM Plex Sans"/>
                <a:cs typeface="IBM Plex Sans"/>
                <a:sym typeface="IBM Plex Sans"/>
              </a:defRPr>
            </a:lvl1pPr>
            <a:lvl2pPr indent="0" lvl="1" marL="0" marR="0" rtl="0" algn="r">
              <a:spcBef>
                <a:spcPts val="0"/>
              </a:spcBef>
              <a:buNone/>
              <a:defRPr b="1" i="0" sz="900" u="none" cap="none" strike="noStrike">
                <a:solidFill>
                  <a:schemeClr val="accent1"/>
                </a:solidFill>
                <a:latin typeface="IBM Plex Sans"/>
                <a:ea typeface="IBM Plex Sans"/>
                <a:cs typeface="IBM Plex Sans"/>
                <a:sym typeface="IBM Plex Sans"/>
              </a:defRPr>
            </a:lvl2pPr>
            <a:lvl3pPr indent="0" lvl="2" marL="0" marR="0" rtl="0" algn="r">
              <a:spcBef>
                <a:spcPts val="0"/>
              </a:spcBef>
              <a:buNone/>
              <a:defRPr b="1" i="0" sz="900" u="none" cap="none" strike="noStrike">
                <a:solidFill>
                  <a:schemeClr val="accent1"/>
                </a:solidFill>
                <a:latin typeface="IBM Plex Sans"/>
                <a:ea typeface="IBM Plex Sans"/>
                <a:cs typeface="IBM Plex Sans"/>
                <a:sym typeface="IBM Plex Sans"/>
              </a:defRPr>
            </a:lvl3pPr>
            <a:lvl4pPr indent="0" lvl="3" marL="0" marR="0" rtl="0" algn="r">
              <a:spcBef>
                <a:spcPts val="0"/>
              </a:spcBef>
              <a:buNone/>
              <a:defRPr b="1" i="0" sz="900" u="none" cap="none" strike="noStrike">
                <a:solidFill>
                  <a:schemeClr val="accent1"/>
                </a:solidFill>
                <a:latin typeface="IBM Plex Sans"/>
                <a:ea typeface="IBM Plex Sans"/>
                <a:cs typeface="IBM Plex Sans"/>
                <a:sym typeface="IBM Plex Sans"/>
              </a:defRPr>
            </a:lvl4pPr>
            <a:lvl5pPr indent="0" lvl="4" marL="0" marR="0" rtl="0" algn="r">
              <a:spcBef>
                <a:spcPts val="0"/>
              </a:spcBef>
              <a:buNone/>
              <a:defRPr b="1" i="0" sz="900" u="none" cap="none" strike="noStrike">
                <a:solidFill>
                  <a:schemeClr val="accent1"/>
                </a:solidFill>
                <a:latin typeface="IBM Plex Sans"/>
                <a:ea typeface="IBM Plex Sans"/>
                <a:cs typeface="IBM Plex Sans"/>
                <a:sym typeface="IBM Plex Sans"/>
              </a:defRPr>
            </a:lvl5pPr>
            <a:lvl6pPr indent="0" lvl="5" marL="0" marR="0" rtl="0" algn="r">
              <a:spcBef>
                <a:spcPts val="0"/>
              </a:spcBef>
              <a:buNone/>
              <a:defRPr b="1" i="0" sz="900" u="none" cap="none" strike="noStrike">
                <a:solidFill>
                  <a:schemeClr val="accent1"/>
                </a:solidFill>
                <a:latin typeface="IBM Plex Sans"/>
                <a:ea typeface="IBM Plex Sans"/>
                <a:cs typeface="IBM Plex Sans"/>
                <a:sym typeface="IBM Plex Sans"/>
              </a:defRPr>
            </a:lvl6pPr>
            <a:lvl7pPr indent="0" lvl="6" marL="0" marR="0" rtl="0" algn="r">
              <a:spcBef>
                <a:spcPts val="0"/>
              </a:spcBef>
              <a:buNone/>
              <a:defRPr b="1" i="0" sz="900" u="none" cap="none" strike="noStrike">
                <a:solidFill>
                  <a:schemeClr val="accent1"/>
                </a:solidFill>
                <a:latin typeface="IBM Plex Sans"/>
                <a:ea typeface="IBM Plex Sans"/>
                <a:cs typeface="IBM Plex Sans"/>
                <a:sym typeface="IBM Plex Sans"/>
              </a:defRPr>
            </a:lvl7pPr>
            <a:lvl8pPr indent="0" lvl="7" marL="0" marR="0" rtl="0" algn="r">
              <a:spcBef>
                <a:spcPts val="0"/>
              </a:spcBef>
              <a:buNone/>
              <a:defRPr b="1" i="0" sz="900" u="none" cap="none" strike="noStrike">
                <a:solidFill>
                  <a:schemeClr val="accent1"/>
                </a:solidFill>
                <a:latin typeface="IBM Plex Sans"/>
                <a:ea typeface="IBM Plex Sans"/>
                <a:cs typeface="IBM Plex Sans"/>
                <a:sym typeface="IBM Plex Sans"/>
              </a:defRPr>
            </a:lvl8pPr>
            <a:lvl9pPr indent="0" lvl="8" marL="0" marR="0" rtl="0" algn="r">
              <a:spcBef>
                <a:spcPts val="0"/>
              </a:spcBef>
              <a:buNone/>
              <a:defRPr b="1" i="0" sz="9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pic>
        <p:nvPicPr>
          <p:cNvPr id="141" name="Google Shape;141;p2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2" name="Google Shape;142;p26"/>
          <p:cNvSpPr txBox="1"/>
          <p:nvPr>
            <p:ph type="title"/>
          </p:nvPr>
        </p:nvSpPr>
        <p:spPr>
          <a:xfrm>
            <a:off x="483578" y="273844"/>
            <a:ext cx="8031773" cy="994172"/>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Saira Condensed SemiBold"/>
              <a:buNone/>
              <a:defRPr b="1" i="0" sz="3000" u="none" cap="none" strike="noStrik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3" name="Google Shape;143;p26"/>
          <p:cNvSpPr txBox="1"/>
          <p:nvPr>
            <p:ph idx="1" type="body"/>
          </p:nvPr>
        </p:nvSpPr>
        <p:spPr>
          <a:xfrm>
            <a:off x="483578" y="1369219"/>
            <a:ext cx="8031773" cy="3176382"/>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90000"/>
              </a:lnSpc>
              <a:spcBef>
                <a:spcPts val="800"/>
              </a:spcBef>
              <a:spcAft>
                <a:spcPts val="0"/>
              </a:spcAft>
              <a:buClr>
                <a:schemeClr val="accent4"/>
              </a:buClr>
              <a:buSzPts val="1400"/>
              <a:buFont typeface="Noto Sans Symbols"/>
              <a:buChar char="▪"/>
              <a:defRPr b="0" i="0" sz="1400" u="none" cap="none" strike="noStrike">
                <a:solidFill>
                  <a:schemeClr val="dk1"/>
                </a:solidFill>
                <a:latin typeface="IBM Plex Sans"/>
                <a:ea typeface="IBM Plex Sans"/>
                <a:cs typeface="IBM Plex Sans"/>
                <a:sym typeface="IBM Plex Sans"/>
              </a:defRPr>
            </a:lvl1pPr>
            <a:lvl2pPr indent="-317500" lvl="1" marL="914400" marR="0" rtl="0" algn="l">
              <a:lnSpc>
                <a:spcPct val="90000"/>
              </a:lnSpc>
              <a:spcBef>
                <a:spcPts val="4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2pPr>
            <a:lvl3pPr indent="-304800" lvl="2" marL="1371600" marR="0" rtl="0" algn="l">
              <a:lnSpc>
                <a:spcPct val="90000"/>
              </a:lnSpc>
              <a:spcBef>
                <a:spcPts val="400"/>
              </a:spcBef>
              <a:spcAft>
                <a:spcPts val="0"/>
              </a:spcAft>
              <a:buClr>
                <a:schemeClr val="accent4"/>
              </a:buClr>
              <a:buSzPts val="1200"/>
              <a:buFont typeface="NTR"/>
              <a:buChar char="-"/>
              <a:defRPr b="0" i="0" sz="1200" u="none" cap="none" strike="noStrike">
                <a:solidFill>
                  <a:schemeClr val="dk1"/>
                </a:solidFill>
                <a:latin typeface="IBM Plex Sans"/>
                <a:ea typeface="IBM Plex Sans"/>
                <a:cs typeface="IBM Plex Sans"/>
                <a:sym typeface="IBM Plex Sans"/>
              </a:defRPr>
            </a:lvl3pPr>
            <a:lvl4pPr indent="-304800" lvl="3" marL="1828800" marR="0" rtl="0" algn="l">
              <a:lnSpc>
                <a:spcPct val="90000"/>
              </a:lnSpc>
              <a:spcBef>
                <a:spcPts val="400"/>
              </a:spcBef>
              <a:spcAft>
                <a:spcPts val="0"/>
              </a:spcAft>
              <a:buClr>
                <a:schemeClr val="accent4"/>
              </a:buClr>
              <a:buSzPts val="1200"/>
              <a:buFont typeface="NTR"/>
              <a:buChar char="-"/>
              <a:defRPr b="0" i="0" sz="1200" u="none" cap="none" strike="noStrike">
                <a:solidFill>
                  <a:schemeClr val="dk1"/>
                </a:solidFill>
                <a:latin typeface="IBM Plex Sans"/>
                <a:ea typeface="IBM Plex Sans"/>
                <a:cs typeface="IBM Plex Sans"/>
                <a:sym typeface="IBM Plex Sans"/>
              </a:defRPr>
            </a:lvl4pPr>
            <a:lvl5pPr indent="-298450" lvl="4" marL="2286000" marR="0" rtl="0" algn="l">
              <a:lnSpc>
                <a:spcPct val="90000"/>
              </a:lnSpc>
              <a:spcBef>
                <a:spcPts val="400"/>
              </a:spcBef>
              <a:spcAft>
                <a:spcPts val="0"/>
              </a:spcAft>
              <a:buClr>
                <a:schemeClr val="accent4"/>
              </a:buClr>
              <a:buSzPts val="1100"/>
              <a:buFont typeface="NTR"/>
              <a:buChar char="-"/>
              <a:defRPr b="0" i="0" sz="1100" u="none" cap="none" strike="noStrike">
                <a:solidFill>
                  <a:schemeClr val="dk1"/>
                </a:solidFill>
                <a:latin typeface="IBM Plex Sans"/>
                <a:ea typeface="IBM Plex Sans"/>
                <a:cs typeface="IBM Plex Sans"/>
                <a:sym typeface="IBM Plex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4" name="Google Shape;144;p26"/>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chemeClr val="accent1"/>
                </a:solidFill>
                <a:latin typeface="IBM Plex Sans"/>
                <a:ea typeface="IBM Plex Sans"/>
                <a:cs typeface="IBM Plex Sans"/>
                <a:sym typeface="IBM Plex Sans"/>
              </a:defRPr>
            </a:lvl1pPr>
            <a:lvl2pPr indent="0" lvl="1" marL="0" marR="0" rtl="0" algn="r">
              <a:spcBef>
                <a:spcPts val="0"/>
              </a:spcBef>
              <a:buNone/>
              <a:defRPr b="1" i="0" sz="900" u="none" cap="none" strike="noStrike">
                <a:solidFill>
                  <a:schemeClr val="accent1"/>
                </a:solidFill>
                <a:latin typeface="IBM Plex Sans"/>
                <a:ea typeface="IBM Plex Sans"/>
                <a:cs typeface="IBM Plex Sans"/>
                <a:sym typeface="IBM Plex Sans"/>
              </a:defRPr>
            </a:lvl2pPr>
            <a:lvl3pPr indent="0" lvl="2" marL="0" marR="0" rtl="0" algn="r">
              <a:spcBef>
                <a:spcPts val="0"/>
              </a:spcBef>
              <a:buNone/>
              <a:defRPr b="1" i="0" sz="900" u="none" cap="none" strike="noStrike">
                <a:solidFill>
                  <a:schemeClr val="accent1"/>
                </a:solidFill>
                <a:latin typeface="IBM Plex Sans"/>
                <a:ea typeface="IBM Plex Sans"/>
                <a:cs typeface="IBM Plex Sans"/>
                <a:sym typeface="IBM Plex Sans"/>
              </a:defRPr>
            </a:lvl3pPr>
            <a:lvl4pPr indent="0" lvl="3" marL="0" marR="0" rtl="0" algn="r">
              <a:spcBef>
                <a:spcPts val="0"/>
              </a:spcBef>
              <a:buNone/>
              <a:defRPr b="1" i="0" sz="900" u="none" cap="none" strike="noStrike">
                <a:solidFill>
                  <a:schemeClr val="accent1"/>
                </a:solidFill>
                <a:latin typeface="IBM Plex Sans"/>
                <a:ea typeface="IBM Plex Sans"/>
                <a:cs typeface="IBM Plex Sans"/>
                <a:sym typeface="IBM Plex Sans"/>
              </a:defRPr>
            </a:lvl4pPr>
            <a:lvl5pPr indent="0" lvl="4" marL="0" marR="0" rtl="0" algn="r">
              <a:spcBef>
                <a:spcPts val="0"/>
              </a:spcBef>
              <a:buNone/>
              <a:defRPr b="1" i="0" sz="900" u="none" cap="none" strike="noStrike">
                <a:solidFill>
                  <a:schemeClr val="accent1"/>
                </a:solidFill>
                <a:latin typeface="IBM Plex Sans"/>
                <a:ea typeface="IBM Plex Sans"/>
                <a:cs typeface="IBM Plex Sans"/>
                <a:sym typeface="IBM Plex Sans"/>
              </a:defRPr>
            </a:lvl5pPr>
            <a:lvl6pPr indent="0" lvl="5" marL="0" marR="0" rtl="0" algn="r">
              <a:spcBef>
                <a:spcPts val="0"/>
              </a:spcBef>
              <a:buNone/>
              <a:defRPr b="1" i="0" sz="900" u="none" cap="none" strike="noStrike">
                <a:solidFill>
                  <a:schemeClr val="accent1"/>
                </a:solidFill>
                <a:latin typeface="IBM Plex Sans"/>
                <a:ea typeface="IBM Plex Sans"/>
                <a:cs typeface="IBM Plex Sans"/>
                <a:sym typeface="IBM Plex Sans"/>
              </a:defRPr>
            </a:lvl6pPr>
            <a:lvl7pPr indent="0" lvl="6" marL="0" marR="0" rtl="0" algn="r">
              <a:spcBef>
                <a:spcPts val="0"/>
              </a:spcBef>
              <a:buNone/>
              <a:defRPr b="1" i="0" sz="900" u="none" cap="none" strike="noStrike">
                <a:solidFill>
                  <a:schemeClr val="accent1"/>
                </a:solidFill>
                <a:latin typeface="IBM Plex Sans"/>
                <a:ea typeface="IBM Plex Sans"/>
                <a:cs typeface="IBM Plex Sans"/>
                <a:sym typeface="IBM Plex Sans"/>
              </a:defRPr>
            </a:lvl7pPr>
            <a:lvl8pPr indent="0" lvl="7" marL="0" marR="0" rtl="0" algn="r">
              <a:spcBef>
                <a:spcPts val="0"/>
              </a:spcBef>
              <a:buNone/>
              <a:defRPr b="1" i="0" sz="900" u="none" cap="none" strike="noStrike">
                <a:solidFill>
                  <a:schemeClr val="accent1"/>
                </a:solidFill>
                <a:latin typeface="IBM Plex Sans"/>
                <a:ea typeface="IBM Plex Sans"/>
                <a:cs typeface="IBM Plex Sans"/>
                <a:sym typeface="IBM Plex Sans"/>
              </a:defRPr>
            </a:lvl8pPr>
            <a:lvl9pPr indent="0" lvl="8" marL="0" marR="0" rtl="0" algn="r">
              <a:spcBef>
                <a:spcPts val="0"/>
              </a:spcBef>
              <a:buNone/>
              <a:defRPr b="1" i="0" sz="9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 Id="rId3" Type="http://schemas.openxmlformats.org/officeDocument/2006/relationships/image" Target="../media/image41.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ctrTitle"/>
          </p:nvPr>
        </p:nvSpPr>
        <p:spPr>
          <a:xfrm>
            <a:off x="3187411" y="1878691"/>
            <a:ext cx="5460550" cy="1546148"/>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chemeClr val="lt1"/>
              </a:buClr>
              <a:buSzPts val="4100"/>
              <a:buFont typeface="Saira Condensed Light"/>
              <a:buNone/>
            </a:pPr>
            <a:r>
              <a:rPr lang="en"/>
              <a:t>Credit Rating Classification</a:t>
            </a:r>
            <a:endParaRPr/>
          </a:p>
        </p:txBody>
      </p:sp>
      <p:sp>
        <p:nvSpPr>
          <p:cNvPr id="276" name="Google Shape;276;p50"/>
          <p:cNvSpPr txBox="1"/>
          <p:nvPr>
            <p:ph idx="1" type="subTitle"/>
          </p:nvPr>
        </p:nvSpPr>
        <p:spPr>
          <a:xfrm>
            <a:off x="3366655" y="3443527"/>
            <a:ext cx="5281306" cy="700976"/>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SzPts val="1500"/>
              <a:buNone/>
            </a:pPr>
            <a:r>
              <a:rPr lang="en"/>
              <a:t>CS 513 Knowledge Discovery and Data Mining - Section A</a:t>
            </a:r>
            <a:endParaRPr/>
          </a:p>
          <a:p>
            <a:pPr indent="0" lvl="0" marL="0" rtl="0" algn="r">
              <a:lnSpc>
                <a:spcPct val="90000"/>
              </a:lnSpc>
              <a:spcBef>
                <a:spcPts val="0"/>
              </a:spcBef>
              <a:spcAft>
                <a:spcPts val="0"/>
              </a:spcAft>
              <a:buSzPts val="1500"/>
              <a:buNone/>
            </a:pPr>
            <a:r>
              <a:rPr lang="en"/>
              <a:t>Group 1</a:t>
            </a:r>
            <a:endParaRPr/>
          </a:p>
          <a:p>
            <a:pPr indent="0" lvl="0" marL="0" rtl="0" algn="r">
              <a:lnSpc>
                <a:spcPct val="90000"/>
              </a:lnSpc>
              <a:spcBef>
                <a:spcPts val="0"/>
              </a:spcBef>
              <a:spcAft>
                <a:spcPts val="0"/>
              </a:spcAft>
              <a:buSzPts val="1500"/>
              <a:buNone/>
            </a:pPr>
            <a:r>
              <a:t/>
            </a:r>
            <a:endParaRPr/>
          </a:p>
        </p:txBody>
      </p:sp>
      <p:sp>
        <p:nvSpPr>
          <p:cNvPr id="277" name="Google Shape;277;p50"/>
          <p:cNvSpPr txBox="1"/>
          <p:nvPr>
            <p:ph idx="2" type="body"/>
          </p:nvPr>
        </p:nvSpPr>
        <p:spPr>
          <a:xfrm>
            <a:off x="3506932" y="4267564"/>
            <a:ext cx="5141031" cy="316880"/>
          </a:xfrm>
          <a:prstGeom prst="rect">
            <a:avLst/>
          </a:prstGeom>
          <a:noFill/>
          <a:ln>
            <a:noFill/>
          </a:ln>
        </p:spPr>
        <p:txBody>
          <a:bodyPr anchorCtr="0" anchor="t" bIns="34275" lIns="68575" spcFirstLastPara="1" rIns="68575" wrap="square" tIns="34275">
            <a:normAutofit fontScale="85000"/>
          </a:bodyPr>
          <a:lstStyle/>
          <a:p>
            <a:pPr indent="0" lvl="0" marL="0" rtl="0" algn="r">
              <a:lnSpc>
                <a:spcPct val="90000"/>
              </a:lnSpc>
              <a:spcBef>
                <a:spcPts val="0"/>
              </a:spcBef>
              <a:spcAft>
                <a:spcPts val="0"/>
              </a:spcAft>
              <a:buSzPct val="100000"/>
              <a:buNone/>
            </a:pPr>
            <a:r>
              <a:rPr lang="en"/>
              <a:t>Harshil Cherukuri, Harshal Panpaliya, Sidharth Peri, Sufyan Shaha</a:t>
            </a:r>
            <a:endParaRPr/>
          </a:p>
        </p:txBody>
      </p:sp>
      <p:sp>
        <p:nvSpPr>
          <p:cNvPr id="278" name="Google Shape;278;p50"/>
          <p:cNvSpPr txBox="1"/>
          <p:nvPr>
            <p:ph idx="10" type="dt"/>
          </p:nvPr>
        </p:nvSpPr>
        <p:spPr>
          <a:xfrm>
            <a:off x="7812157" y="4756525"/>
            <a:ext cx="835800" cy="192300"/>
          </a:xfrm>
          <a:prstGeom prst="rect">
            <a:avLst/>
          </a:prstGeom>
          <a:solidFill>
            <a:schemeClr val="accent1"/>
          </a:solidFill>
          <a:ln>
            <a:noFill/>
          </a:ln>
        </p:spPr>
        <p:txBody>
          <a:bodyPr anchorCtr="0" anchor="t" bIns="34275" lIns="68575" spcFirstLastPara="1" rIns="68575" wrap="square" tIns="34275">
            <a:spAutoFit/>
          </a:bodyPr>
          <a:lstStyle/>
          <a:p>
            <a:pPr indent="0" lvl="0" marL="0" rtl="0" algn="r">
              <a:spcBef>
                <a:spcPts val="0"/>
              </a:spcBef>
              <a:spcAft>
                <a:spcPts val="0"/>
              </a:spcAft>
              <a:buNone/>
            </a:pPr>
            <a:r>
              <a:rPr lang="en"/>
              <a:t>12/5/2023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 </a:t>
            </a:r>
            <a:endParaRPr/>
          </a:p>
        </p:txBody>
      </p:sp>
      <p:sp>
        <p:nvSpPr>
          <p:cNvPr id="345" name="Google Shape;345;p59"/>
          <p:cNvSpPr txBox="1"/>
          <p:nvPr>
            <p:ph idx="4294967295" type="body"/>
          </p:nvPr>
        </p:nvSpPr>
        <p:spPr>
          <a:xfrm>
            <a:off x="556050" y="1268050"/>
            <a:ext cx="7960500" cy="18705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600"/>
              <a:t>Using a grid search with cross-validation to estimate the optimal hyperparameters, we obtained the optimal hyperparameters as: </a:t>
            </a:r>
            <a:r>
              <a:rPr b="1" lang="en" sz="1600"/>
              <a:t>k = 15, weights = distance</a:t>
            </a:r>
            <a:endParaRPr b="1" sz="1600"/>
          </a:p>
          <a:p>
            <a:pPr indent="-330200" lvl="0" marL="457200" rtl="0" algn="l">
              <a:spcBef>
                <a:spcPts val="0"/>
              </a:spcBef>
              <a:spcAft>
                <a:spcPts val="0"/>
              </a:spcAft>
              <a:buSzPts val="1600"/>
              <a:buChar char="●"/>
            </a:pPr>
            <a:r>
              <a:rPr b="1" lang="en" sz="1600"/>
              <a:t>Accuracy: </a:t>
            </a:r>
            <a:r>
              <a:rPr lang="en" sz="1600"/>
              <a:t>0.7125</a:t>
            </a:r>
            <a:endParaRPr sz="1600"/>
          </a:p>
          <a:p>
            <a:pPr indent="-330200" lvl="0" marL="457200" rtl="0" algn="l">
              <a:spcBef>
                <a:spcPts val="0"/>
              </a:spcBef>
              <a:spcAft>
                <a:spcPts val="0"/>
              </a:spcAft>
              <a:buSzPts val="1600"/>
              <a:buChar char="●"/>
            </a:pPr>
            <a:r>
              <a:rPr lang="en" sz="1600"/>
              <a:t>High-Risk predictions have higher precision and lower recall</a:t>
            </a:r>
            <a:endParaRPr sz="1600"/>
          </a:p>
        </p:txBody>
      </p:sp>
      <p:sp>
        <p:nvSpPr>
          <p:cNvPr id="346" name="Google Shape;346;p59"/>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1: K-Nearest Neighbors (KNN)</a:t>
            </a:r>
            <a:endParaRPr b="0" sz="1500">
              <a:solidFill>
                <a:schemeClr val="accent1"/>
              </a:solidFill>
            </a:endParaRPr>
          </a:p>
        </p:txBody>
      </p:sp>
      <p:pic>
        <p:nvPicPr>
          <p:cNvPr id="347" name="Google Shape;347;p59"/>
          <p:cNvPicPr preferRelativeResize="0"/>
          <p:nvPr/>
        </p:nvPicPr>
        <p:blipFill>
          <a:blip r:embed="rId3">
            <a:alphaModFix/>
          </a:blip>
          <a:stretch>
            <a:fillRect/>
          </a:stretch>
        </p:blipFill>
        <p:spPr>
          <a:xfrm>
            <a:off x="483575" y="3031225"/>
            <a:ext cx="4943475" cy="1666875"/>
          </a:xfrm>
          <a:prstGeom prst="rect">
            <a:avLst/>
          </a:prstGeom>
          <a:noFill/>
          <a:ln>
            <a:noFill/>
          </a:ln>
        </p:spPr>
      </p:pic>
      <p:pic>
        <p:nvPicPr>
          <p:cNvPr id="348" name="Google Shape;348;p59"/>
          <p:cNvPicPr preferRelativeResize="0"/>
          <p:nvPr/>
        </p:nvPicPr>
        <p:blipFill>
          <a:blip r:embed="rId4">
            <a:alphaModFix/>
          </a:blip>
          <a:stretch>
            <a:fillRect/>
          </a:stretch>
        </p:blipFill>
        <p:spPr>
          <a:xfrm>
            <a:off x="5427050" y="2382475"/>
            <a:ext cx="3402201" cy="245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354" name="Google Shape;354;p60"/>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2</a:t>
            </a:r>
            <a:r>
              <a:rPr b="0" lang="en" sz="1500">
                <a:solidFill>
                  <a:schemeClr val="accent1"/>
                </a:solidFill>
              </a:rPr>
              <a:t>: </a:t>
            </a:r>
            <a:r>
              <a:rPr lang="en" sz="1500">
                <a:solidFill>
                  <a:schemeClr val="accent1"/>
                </a:solidFill>
              </a:rPr>
              <a:t>Naive Bayes</a:t>
            </a:r>
            <a:endParaRPr b="0" sz="1500">
              <a:solidFill>
                <a:schemeClr val="accent1"/>
              </a:solidFill>
            </a:endParaRPr>
          </a:p>
        </p:txBody>
      </p:sp>
      <p:pic>
        <p:nvPicPr>
          <p:cNvPr id="355" name="Google Shape;355;p60"/>
          <p:cNvPicPr preferRelativeResize="0"/>
          <p:nvPr/>
        </p:nvPicPr>
        <p:blipFill>
          <a:blip r:embed="rId3">
            <a:alphaModFix/>
          </a:blip>
          <a:stretch>
            <a:fillRect/>
          </a:stretch>
        </p:blipFill>
        <p:spPr>
          <a:xfrm>
            <a:off x="4449225" y="987075"/>
            <a:ext cx="3979850" cy="1643550"/>
          </a:xfrm>
          <a:prstGeom prst="rect">
            <a:avLst/>
          </a:prstGeom>
          <a:noFill/>
          <a:ln>
            <a:noFill/>
          </a:ln>
        </p:spPr>
      </p:pic>
      <p:pic>
        <p:nvPicPr>
          <p:cNvPr id="356" name="Google Shape;356;p60"/>
          <p:cNvPicPr preferRelativeResize="0"/>
          <p:nvPr/>
        </p:nvPicPr>
        <p:blipFill>
          <a:blip r:embed="rId4">
            <a:alphaModFix/>
          </a:blip>
          <a:stretch>
            <a:fillRect/>
          </a:stretch>
        </p:blipFill>
        <p:spPr>
          <a:xfrm>
            <a:off x="4928375" y="2630625"/>
            <a:ext cx="3328749" cy="2205050"/>
          </a:xfrm>
          <a:prstGeom prst="rect">
            <a:avLst/>
          </a:prstGeom>
          <a:noFill/>
          <a:ln>
            <a:noFill/>
          </a:ln>
        </p:spPr>
      </p:pic>
      <p:sp>
        <p:nvSpPr>
          <p:cNvPr id="357" name="Google Shape;357;p60"/>
          <p:cNvSpPr txBox="1"/>
          <p:nvPr/>
        </p:nvSpPr>
        <p:spPr>
          <a:xfrm>
            <a:off x="586700" y="987075"/>
            <a:ext cx="37353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74151"/>
                </a:solidFill>
                <a:latin typeface="IBM Plex Sans"/>
                <a:ea typeface="IBM Plex Sans"/>
                <a:cs typeface="IBM Plex Sans"/>
                <a:sym typeface="IBM Plex Sans"/>
              </a:rPr>
              <a:t>The model performs well in terms of precision for both classes, especially for HIGH-RISK</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rPr lang="en" sz="1600">
                <a:solidFill>
                  <a:srgbClr val="374151"/>
                </a:solidFill>
                <a:latin typeface="IBM Plex Sans"/>
                <a:ea typeface="IBM Plex Sans"/>
                <a:cs typeface="IBM Plex Sans"/>
                <a:sym typeface="IBM Plex Sans"/>
              </a:rPr>
              <a:t>The recall for HIGH-RISK is lower, indicating that the model struggles to identify all instances of this class</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rPr lang="en" sz="1600">
                <a:solidFill>
                  <a:srgbClr val="374151"/>
                </a:solidFill>
                <a:latin typeface="IBM Plex Sans"/>
                <a:ea typeface="IBM Plex Sans"/>
                <a:cs typeface="IBM Plex Sans"/>
                <a:sym typeface="IBM Plex Sans"/>
              </a:rPr>
              <a:t>The F1-score for LOW-RISK (0.73) is relatively higher, indicating that it </a:t>
            </a:r>
            <a:r>
              <a:rPr lang="en" sz="1600">
                <a:solidFill>
                  <a:srgbClr val="202124"/>
                </a:solidFill>
                <a:highlight>
                  <a:srgbClr val="FFFFFF"/>
                </a:highlight>
                <a:latin typeface="IBM Plex Sans"/>
                <a:ea typeface="IBM Plex Sans"/>
                <a:cs typeface="IBM Plex Sans"/>
                <a:sym typeface="IBM Plex Sans"/>
              </a:rPr>
              <a:t>effectively identifies positive cases while minimizing false positives and false negatives</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rPr lang="en" sz="1600">
                <a:solidFill>
                  <a:srgbClr val="374151"/>
                </a:solidFill>
                <a:latin typeface="IBM Plex Sans"/>
                <a:ea typeface="IBM Plex Sans"/>
                <a:cs typeface="IBM Plex Sans"/>
                <a:sym typeface="IBM Plex Sans"/>
              </a:rPr>
              <a:t>Accuracy: 0.675</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1"/>
              </a:solidFill>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363" name="Google Shape;363;p61"/>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3</a:t>
            </a:r>
            <a:r>
              <a:rPr b="0" lang="en" sz="1500">
                <a:solidFill>
                  <a:schemeClr val="accent1"/>
                </a:solidFill>
              </a:rPr>
              <a:t>: </a:t>
            </a:r>
            <a:r>
              <a:rPr lang="en" sz="1500">
                <a:solidFill>
                  <a:schemeClr val="accent1"/>
                </a:solidFill>
              </a:rPr>
              <a:t>CART (Decision Tree Classifier)</a:t>
            </a:r>
            <a:endParaRPr b="0" sz="1500">
              <a:solidFill>
                <a:schemeClr val="accent1"/>
              </a:solidFill>
            </a:endParaRPr>
          </a:p>
        </p:txBody>
      </p:sp>
      <p:pic>
        <p:nvPicPr>
          <p:cNvPr id="364" name="Google Shape;364;p61"/>
          <p:cNvPicPr preferRelativeResize="0"/>
          <p:nvPr/>
        </p:nvPicPr>
        <p:blipFill>
          <a:blip r:embed="rId3">
            <a:alphaModFix/>
          </a:blip>
          <a:stretch>
            <a:fillRect/>
          </a:stretch>
        </p:blipFill>
        <p:spPr>
          <a:xfrm>
            <a:off x="328425" y="2487250"/>
            <a:ext cx="5196450" cy="2031825"/>
          </a:xfrm>
          <a:prstGeom prst="rect">
            <a:avLst/>
          </a:prstGeom>
          <a:noFill/>
          <a:ln>
            <a:noFill/>
          </a:ln>
        </p:spPr>
      </p:pic>
      <p:pic>
        <p:nvPicPr>
          <p:cNvPr id="365" name="Google Shape;365;p61"/>
          <p:cNvPicPr preferRelativeResize="0"/>
          <p:nvPr/>
        </p:nvPicPr>
        <p:blipFill>
          <a:blip r:embed="rId4">
            <a:alphaModFix/>
          </a:blip>
          <a:stretch>
            <a:fillRect/>
          </a:stretch>
        </p:blipFill>
        <p:spPr>
          <a:xfrm>
            <a:off x="5338025" y="2293869"/>
            <a:ext cx="3314350" cy="2418580"/>
          </a:xfrm>
          <a:prstGeom prst="rect">
            <a:avLst/>
          </a:prstGeom>
          <a:noFill/>
          <a:ln>
            <a:noFill/>
          </a:ln>
        </p:spPr>
      </p:pic>
      <p:sp>
        <p:nvSpPr>
          <p:cNvPr id="366" name="Google Shape;366;p61"/>
          <p:cNvSpPr txBox="1"/>
          <p:nvPr/>
        </p:nvSpPr>
        <p:spPr>
          <a:xfrm>
            <a:off x="596475" y="1124525"/>
            <a:ext cx="747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BM Plex Sans"/>
                <a:ea typeface="IBM Plex Sans"/>
                <a:cs typeface="IBM Plex Sans"/>
                <a:sym typeface="IBM Plex Sans"/>
              </a:rPr>
              <a:t>After hyperparameter tuning, we found that the </a:t>
            </a:r>
            <a:r>
              <a:rPr b="1" lang="en" sz="1600">
                <a:solidFill>
                  <a:srgbClr val="374151"/>
                </a:solidFill>
                <a:latin typeface="IBM Plex Sans"/>
                <a:ea typeface="IBM Plex Sans"/>
                <a:cs typeface="IBM Plex Sans"/>
                <a:sym typeface="IBM Plex Sans"/>
              </a:rPr>
              <a:t>entropy</a:t>
            </a:r>
            <a:r>
              <a:rPr lang="en" sz="1600">
                <a:solidFill>
                  <a:srgbClr val="374151"/>
                </a:solidFill>
                <a:latin typeface="IBM Plex Sans"/>
                <a:ea typeface="IBM Plex Sans"/>
                <a:cs typeface="IBM Plex Sans"/>
                <a:sym typeface="IBM Plex Sans"/>
              </a:rPr>
              <a:t> criterion was better for decision-making than </a:t>
            </a:r>
            <a:r>
              <a:rPr b="1" lang="en" sz="1600">
                <a:solidFill>
                  <a:srgbClr val="374151"/>
                </a:solidFill>
                <a:latin typeface="IBM Plex Sans"/>
                <a:ea typeface="IBM Plex Sans"/>
                <a:cs typeface="IBM Plex Sans"/>
                <a:sym typeface="IBM Plex Sans"/>
              </a:rPr>
              <a:t>gini</a:t>
            </a:r>
            <a:r>
              <a:rPr lang="en" sz="1600">
                <a:solidFill>
                  <a:srgbClr val="374151"/>
                </a:solidFill>
                <a:latin typeface="IBM Plex Sans"/>
                <a:ea typeface="IBM Plex Sans"/>
                <a:cs typeface="IBM Plex Sans"/>
                <a:sym typeface="IBM Plex Sans"/>
              </a:rPr>
              <a:t> criterion. (Entropy involves logarithmic calculations)</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t/>
            </a:r>
            <a:endParaRPr sz="1600">
              <a:solidFill>
                <a:srgbClr val="374151"/>
              </a:solidFill>
              <a:latin typeface="IBM Plex Sans"/>
              <a:ea typeface="IBM Plex Sans"/>
              <a:cs typeface="IBM Plex Sans"/>
              <a:sym typeface="IBM Plex Sans"/>
            </a:endParaRPr>
          </a:p>
          <a:p>
            <a:pPr indent="0" lvl="0" marL="0" rtl="0" algn="l">
              <a:spcBef>
                <a:spcPts val="0"/>
              </a:spcBef>
              <a:spcAft>
                <a:spcPts val="0"/>
              </a:spcAft>
              <a:buNone/>
            </a:pPr>
            <a:r>
              <a:rPr lang="en" sz="1600">
                <a:solidFill>
                  <a:srgbClr val="374151"/>
                </a:solidFill>
                <a:latin typeface="IBM Plex Sans"/>
                <a:ea typeface="IBM Plex Sans"/>
                <a:cs typeface="IBM Plex Sans"/>
                <a:sym typeface="IBM Plex Sans"/>
              </a:rPr>
              <a:t>Accuracy: 0.744</a:t>
            </a:r>
            <a:endParaRPr sz="1600">
              <a:solidFill>
                <a:srgbClr val="374151"/>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372" name="Google Shape;372;p62"/>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4</a:t>
            </a:r>
            <a:r>
              <a:rPr b="0" lang="en" sz="1500">
                <a:solidFill>
                  <a:schemeClr val="accent1"/>
                </a:solidFill>
              </a:rPr>
              <a:t>: </a:t>
            </a:r>
            <a:r>
              <a:rPr lang="en" sz="1500">
                <a:solidFill>
                  <a:schemeClr val="accent1"/>
                </a:solidFill>
              </a:rPr>
              <a:t>SVM</a:t>
            </a:r>
            <a:endParaRPr b="0" sz="1500">
              <a:solidFill>
                <a:schemeClr val="accent1"/>
              </a:solidFill>
            </a:endParaRPr>
          </a:p>
        </p:txBody>
      </p:sp>
      <p:pic>
        <p:nvPicPr>
          <p:cNvPr id="373" name="Google Shape;373;p62"/>
          <p:cNvPicPr preferRelativeResize="0"/>
          <p:nvPr/>
        </p:nvPicPr>
        <p:blipFill>
          <a:blip r:embed="rId3">
            <a:alphaModFix/>
          </a:blip>
          <a:stretch>
            <a:fillRect/>
          </a:stretch>
        </p:blipFill>
        <p:spPr>
          <a:xfrm>
            <a:off x="5268600" y="2277725"/>
            <a:ext cx="3319475" cy="2515825"/>
          </a:xfrm>
          <a:prstGeom prst="rect">
            <a:avLst/>
          </a:prstGeom>
          <a:noFill/>
          <a:ln>
            <a:noFill/>
          </a:ln>
        </p:spPr>
      </p:pic>
      <p:pic>
        <p:nvPicPr>
          <p:cNvPr id="374" name="Google Shape;374;p62"/>
          <p:cNvPicPr preferRelativeResize="0"/>
          <p:nvPr/>
        </p:nvPicPr>
        <p:blipFill rotWithShape="1">
          <a:blip r:embed="rId4">
            <a:alphaModFix/>
          </a:blip>
          <a:srcRect b="0" l="1492" r="15595" t="42541"/>
          <a:stretch/>
        </p:blipFill>
        <p:spPr>
          <a:xfrm>
            <a:off x="314725" y="2522613"/>
            <a:ext cx="5010975" cy="1915350"/>
          </a:xfrm>
          <a:prstGeom prst="rect">
            <a:avLst/>
          </a:prstGeom>
          <a:noFill/>
          <a:ln>
            <a:noFill/>
          </a:ln>
        </p:spPr>
      </p:pic>
      <p:sp>
        <p:nvSpPr>
          <p:cNvPr id="375" name="Google Shape;375;p62"/>
          <p:cNvSpPr txBox="1"/>
          <p:nvPr/>
        </p:nvSpPr>
        <p:spPr>
          <a:xfrm>
            <a:off x="797200" y="2122425"/>
            <a:ext cx="50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BM Plex Sans"/>
              <a:ea typeface="IBM Plex Sans"/>
              <a:cs typeface="IBM Plex Sans"/>
              <a:sym typeface="IBM Plex Sans"/>
            </a:endParaRPr>
          </a:p>
        </p:txBody>
      </p:sp>
      <p:sp>
        <p:nvSpPr>
          <p:cNvPr id="376" name="Google Shape;376;p62"/>
          <p:cNvSpPr txBox="1"/>
          <p:nvPr/>
        </p:nvSpPr>
        <p:spPr>
          <a:xfrm>
            <a:off x="486600" y="2277725"/>
            <a:ext cx="50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BM Plex Sans"/>
              <a:ea typeface="IBM Plex Sans"/>
              <a:cs typeface="IBM Plex Sans"/>
              <a:sym typeface="IBM Plex Sans"/>
            </a:endParaRPr>
          </a:p>
        </p:txBody>
      </p:sp>
      <p:sp>
        <p:nvSpPr>
          <p:cNvPr id="377" name="Google Shape;377;p62"/>
          <p:cNvSpPr txBox="1"/>
          <p:nvPr/>
        </p:nvSpPr>
        <p:spPr>
          <a:xfrm>
            <a:off x="588600" y="951325"/>
            <a:ext cx="7470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Key Parameters</a:t>
            </a:r>
            <a:r>
              <a:rPr lang="en" sz="1600">
                <a:solidFill>
                  <a:schemeClr val="dk1"/>
                </a:solidFill>
                <a:latin typeface="IBM Plex Sans"/>
                <a:ea typeface="IBM Plex Sans"/>
                <a:cs typeface="IBM Plex Sans"/>
                <a:sym typeface="IBM Plex Sans"/>
              </a:rPr>
              <a:t>: </a:t>
            </a:r>
            <a:r>
              <a:rPr lang="en" sz="1600">
                <a:solidFill>
                  <a:schemeClr val="dk1"/>
                </a:solidFill>
                <a:latin typeface="IBM Plex Sans"/>
                <a:ea typeface="IBM Plex Sans"/>
                <a:cs typeface="IBM Plex Sans"/>
                <a:sym typeface="IBM Plex Sans"/>
              </a:rPr>
              <a:t>C: 10, gamma: scale, kernel: poly, chosen based on a grid search with a cross-validation score of 0.78.</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Model Accuracy</a:t>
            </a:r>
            <a:r>
              <a:rPr lang="en" sz="1600">
                <a:solidFill>
                  <a:schemeClr val="dk1"/>
                </a:solidFill>
                <a:latin typeface="IBM Plex Sans"/>
                <a:ea typeface="IBM Plex Sans"/>
                <a:cs typeface="IBM Plex Sans"/>
                <a:sym typeface="IBM Plex Sans"/>
              </a:rPr>
              <a:t>:</a:t>
            </a:r>
            <a:r>
              <a:rPr b="1" lang="en" sz="1600">
                <a:solidFill>
                  <a:schemeClr val="dk1"/>
                </a:solidFill>
                <a:latin typeface="IBM Plex Sans"/>
                <a:ea typeface="IBM Plex Sans"/>
                <a:cs typeface="IBM Plex Sans"/>
                <a:sym typeface="IBM Plex Sans"/>
              </a:rPr>
              <a:t> 76.42%</a:t>
            </a:r>
            <a:endParaRPr b="1"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600">
                <a:solidFill>
                  <a:schemeClr val="dk1"/>
                </a:solidFill>
                <a:latin typeface="IBM Plex Sans"/>
                <a:ea typeface="IBM Plex Sans"/>
                <a:cs typeface="IBM Plex Sans"/>
                <a:sym typeface="IBM Plex Sans"/>
              </a:rPr>
              <a:t>The model was better at identifying true 'LOW-RISK' instances, as indicated by a higher recall value.</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600">
              <a:solidFill>
                <a:schemeClr val="dk1"/>
              </a:solidFill>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383" name="Google Shape;383;p63"/>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5</a:t>
            </a:r>
            <a:r>
              <a:rPr b="0" lang="en" sz="1500">
                <a:solidFill>
                  <a:schemeClr val="accent1"/>
                </a:solidFill>
              </a:rPr>
              <a:t>: </a:t>
            </a:r>
            <a:r>
              <a:rPr lang="en" sz="1500">
                <a:solidFill>
                  <a:schemeClr val="accent1"/>
                </a:solidFill>
              </a:rPr>
              <a:t>Neural Network</a:t>
            </a:r>
            <a:endParaRPr b="0" sz="1500">
              <a:solidFill>
                <a:schemeClr val="accent1"/>
              </a:solidFill>
            </a:endParaRPr>
          </a:p>
        </p:txBody>
      </p:sp>
      <p:pic>
        <p:nvPicPr>
          <p:cNvPr id="384" name="Google Shape;384;p63"/>
          <p:cNvPicPr preferRelativeResize="0"/>
          <p:nvPr/>
        </p:nvPicPr>
        <p:blipFill rotWithShape="1">
          <a:blip r:embed="rId3">
            <a:alphaModFix/>
          </a:blip>
          <a:srcRect b="109" l="0" r="0" t="119"/>
          <a:stretch/>
        </p:blipFill>
        <p:spPr>
          <a:xfrm>
            <a:off x="5457800" y="2393050"/>
            <a:ext cx="3130275" cy="2400500"/>
          </a:xfrm>
          <a:prstGeom prst="rect">
            <a:avLst/>
          </a:prstGeom>
          <a:noFill/>
          <a:ln>
            <a:noFill/>
          </a:ln>
        </p:spPr>
      </p:pic>
      <p:pic>
        <p:nvPicPr>
          <p:cNvPr id="385" name="Google Shape;385;p63"/>
          <p:cNvPicPr preferRelativeResize="0"/>
          <p:nvPr/>
        </p:nvPicPr>
        <p:blipFill rotWithShape="1">
          <a:blip r:embed="rId4">
            <a:alphaModFix/>
          </a:blip>
          <a:srcRect b="0" l="0" r="793" t="10913"/>
          <a:stretch/>
        </p:blipFill>
        <p:spPr>
          <a:xfrm>
            <a:off x="320950" y="2495400"/>
            <a:ext cx="5181949" cy="1913300"/>
          </a:xfrm>
          <a:prstGeom prst="rect">
            <a:avLst/>
          </a:prstGeom>
          <a:noFill/>
          <a:ln>
            <a:noFill/>
          </a:ln>
        </p:spPr>
      </p:pic>
      <p:sp>
        <p:nvSpPr>
          <p:cNvPr id="386" name="Google Shape;386;p63"/>
          <p:cNvSpPr txBox="1"/>
          <p:nvPr/>
        </p:nvSpPr>
        <p:spPr>
          <a:xfrm>
            <a:off x="588600" y="951325"/>
            <a:ext cx="7470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Key Parameters</a:t>
            </a:r>
            <a:r>
              <a:rPr lang="en" sz="1600">
                <a:solidFill>
                  <a:schemeClr val="dk1"/>
                </a:solidFill>
                <a:latin typeface="IBM Plex Sans"/>
                <a:ea typeface="IBM Plex Sans"/>
                <a:cs typeface="IBM Plex Sans"/>
                <a:sym typeface="IBM Plex Sans"/>
              </a:rPr>
              <a:t>: </a:t>
            </a:r>
            <a:r>
              <a:rPr lang="en" sz="1600">
                <a:solidFill>
                  <a:schemeClr val="dk1"/>
                </a:solidFill>
                <a:latin typeface="IBM Plex Sans"/>
                <a:ea typeface="IBM Plex Sans"/>
                <a:cs typeface="IBM Plex Sans"/>
                <a:sym typeface="IBM Plex Sans"/>
              </a:rPr>
              <a:t>Epochs: 100, Batch Size: 32, Validation Split: 20%</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Model Accuracy</a:t>
            </a:r>
            <a:r>
              <a:rPr lang="en" sz="1600">
                <a:solidFill>
                  <a:schemeClr val="dk1"/>
                </a:solidFill>
                <a:latin typeface="IBM Plex Sans"/>
                <a:ea typeface="IBM Plex Sans"/>
                <a:cs typeface="IBM Plex Sans"/>
                <a:sym typeface="IBM Plex Sans"/>
              </a:rPr>
              <a:t>:</a:t>
            </a:r>
            <a:r>
              <a:rPr b="1" lang="en" sz="1600">
                <a:solidFill>
                  <a:schemeClr val="dk1"/>
                </a:solidFill>
                <a:latin typeface="IBM Plex Sans"/>
                <a:ea typeface="IBM Plex Sans"/>
                <a:cs typeface="IBM Plex Sans"/>
                <a:sym typeface="IBM Plex Sans"/>
              </a:rPr>
              <a:t> 75.71%</a:t>
            </a:r>
            <a:endParaRPr b="1"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600">
              <a:solidFill>
                <a:schemeClr val="dk1"/>
              </a:solidFill>
              <a:latin typeface="IBM Plex Sans"/>
              <a:ea typeface="IBM Plex Sans"/>
              <a:cs typeface="IBM Plex Sans"/>
              <a:sym typeface="IBM Plex Sans"/>
            </a:endParaRPr>
          </a:p>
        </p:txBody>
      </p:sp>
      <p:sp>
        <p:nvSpPr>
          <p:cNvPr id="387" name="Google Shape;387;p63"/>
          <p:cNvSpPr txBox="1"/>
          <p:nvPr/>
        </p:nvSpPr>
        <p:spPr>
          <a:xfrm>
            <a:off x="588600" y="1526575"/>
            <a:ext cx="799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BM Plex Sans"/>
                <a:ea typeface="IBM Plex Sans"/>
                <a:cs typeface="IBM Plex Sans"/>
                <a:sym typeface="IBM Plex Sans"/>
              </a:rPr>
              <a:t>Neural Network model is structured with an input layer, two hidden layers with dropout for regularization, and a softmax output layer.</a:t>
            </a:r>
            <a:endParaRPr>
              <a:latin typeface="IBM Plex Sans"/>
              <a:ea typeface="IBM Plex Sans"/>
              <a:cs typeface="IBM Plex Sans"/>
              <a:sym typeface="IBM Plex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393" name="Google Shape;393;p64"/>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5</a:t>
            </a:r>
            <a:r>
              <a:rPr b="0" lang="en" sz="1500">
                <a:solidFill>
                  <a:schemeClr val="accent1"/>
                </a:solidFill>
              </a:rPr>
              <a:t>: </a:t>
            </a:r>
            <a:r>
              <a:rPr lang="en" sz="1500">
                <a:solidFill>
                  <a:schemeClr val="accent1"/>
                </a:solidFill>
              </a:rPr>
              <a:t>Neural Network 2</a:t>
            </a:r>
            <a:endParaRPr b="0" sz="1500">
              <a:solidFill>
                <a:schemeClr val="accent1"/>
              </a:solidFill>
            </a:endParaRPr>
          </a:p>
        </p:txBody>
      </p:sp>
      <p:sp>
        <p:nvSpPr>
          <p:cNvPr id="394" name="Google Shape;394;p64"/>
          <p:cNvSpPr txBox="1"/>
          <p:nvPr/>
        </p:nvSpPr>
        <p:spPr>
          <a:xfrm>
            <a:off x="588600" y="951325"/>
            <a:ext cx="747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Key Parameters</a:t>
            </a:r>
            <a:r>
              <a:rPr lang="en" sz="1600">
                <a:solidFill>
                  <a:schemeClr val="dk1"/>
                </a:solidFill>
                <a:latin typeface="IBM Plex Sans"/>
                <a:ea typeface="IBM Plex Sans"/>
                <a:cs typeface="IBM Plex Sans"/>
                <a:sym typeface="IBM Plex Sans"/>
              </a:rPr>
              <a:t>: Epochs: 100, Batch Size: 32, with L1 and L2 Regularization l1=l2=0.001</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Model Accuracy</a:t>
            </a:r>
            <a:r>
              <a:rPr lang="en" sz="1600">
                <a:solidFill>
                  <a:schemeClr val="dk1"/>
                </a:solidFill>
                <a:latin typeface="IBM Plex Sans"/>
                <a:ea typeface="IBM Plex Sans"/>
                <a:cs typeface="IBM Plex Sans"/>
                <a:sym typeface="IBM Plex Sans"/>
              </a:rPr>
              <a:t>:</a:t>
            </a:r>
            <a:r>
              <a:rPr b="1" lang="en" sz="1600">
                <a:solidFill>
                  <a:schemeClr val="dk1"/>
                </a:solidFill>
                <a:latin typeface="IBM Plex Sans"/>
                <a:ea typeface="IBM Plex Sans"/>
                <a:cs typeface="IBM Plex Sans"/>
                <a:sym typeface="IBM Plex Sans"/>
              </a:rPr>
              <a:t> 80.12%</a:t>
            </a:r>
            <a:endParaRPr b="1"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600">
              <a:solidFill>
                <a:schemeClr val="dk1"/>
              </a:solidFill>
              <a:latin typeface="IBM Plex Sans"/>
              <a:ea typeface="IBM Plex Sans"/>
              <a:cs typeface="IBM Plex Sans"/>
              <a:sym typeface="IBM Plex Sans"/>
            </a:endParaRPr>
          </a:p>
        </p:txBody>
      </p:sp>
      <p:sp>
        <p:nvSpPr>
          <p:cNvPr id="395" name="Google Shape;395;p64"/>
          <p:cNvSpPr txBox="1"/>
          <p:nvPr/>
        </p:nvSpPr>
        <p:spPr>
          <a:xfrm>
            <a:off x="665788" y="1851425"/>
            <a:ext cx="46428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BM Plex Sans"/>
                <a:ea typeface="IBM Plex Sans"/>
                <a:cs typeface="IBM Plex Sans"/>
                <a:sym typeface="IBM Plex Sans"/>
              </a:rPr>
              <a:t>With a different </a:t>
            </a:r>
            <a:r>
              <a:rPr lang="en">
                <a:solidFill>
                  <a:schemeClr val="dk1"/>
                </a:solidFill>
                <a:latin typeface="IBM Plex Sans"/>
                <a:ea typeface="IBM Plex Sans"/>
                <a:cs typeface="IBM Plex Sans"/>
                <a:sym typeface="IBM Plex Sans"/>
              </a:rPr>
              <a:t>architecture</a:t>
            </a:r>
            <a:r>
              <a:rPr lang="en">
                <a:solidFill>
                  <a:schemeClr val="dk1"/>
                </a:solidFill>
                <a:latin typeface="IBM Plex Sans"/>
                <a:ea typeface="IBM Plex Sans"/>
                <a:cs typeface="IBM Plex Sans"/>
                <a:sym typeface="IBM Plex Sans"/>
              </a:rPr>
              <a:t> and Regularization unlike in the previous one, the model seemed to be </a:t>
            </a:r>
            <a:r>
              <a:rPr lang="en">
                <a:solidFill>
                  <a:schemeClr val="dk1"/>
                </a:solidFill>
                <a:latin typeface="IBM Plex Sans"/>
                <a:ea typeface="IBM Plex Sans"/>
                <a:cs typeface="IBM Plex Sans"/>
                <a:sym typeface="IBM Plex Sans"/>
              </a:rPr>
              <a:t>performing</a:t>
            </a:r>
            <a:r>
              <a:rPr lang="en">
                <a:solidFill>
                  <a:schemeClr val="dk1"/>
                </a:solidFill>
                <a:latin typeface="IBM Plex Sans"/>
                <a:ea typeface="IBM Plex Sans"/>
                <a:cs typeface="IBM Plex Sans"/>
                <a:sym typeface="IBM Plex Sans"/>
              </a:rPr>
              <a:t> slightly better than the other one </a:t>
            </a:r>
            <a:endParaRPr>
              <a:solidFill>
                <a:schemeClr val="dk1"/>
              </a:solidFill>
              <a:latin typeface="IBM Plex Sans"/>
              <a:ea typeface="IBM Plex Sans"/>
              <a:cs typeface="IBM Plex Sans"/>
              <a:sym typeface="IBM Plex Sans"/>
            </a:endParaRPr>
          </a:p>
        </p:txBody>
      </p:sp>
      <p:pic>
        <p:nvPicPr>
          <p:cNvPr id="396" name="Google Shape;396;p64"/>
          <p:cNvPicPr preferRelativeResize="0"/>
          <p:nvPr/>
        </p:nvPicPr>
        <p:blipFill>
          <a:blip r:embed="rId3">
            <a:alphaModFix/>
          </a:blip>
          <a:stretch>
            <a:fillRect/>
          </a:stretch>
        </p:blipFill>
        <p:spPr>
          <a:xfrm>
            <a:off x="5983350" y="2211927"/>
            <a:ext cx="3008250" cy="2205700"/>
          </a:xfrm>
          <a:prstGeom prst="rect">
            <a:avLst/>
          </a:prstGeom>
          <a:noFill/>
          <a:ln>
            <a:noFill/>
          </a:ln>
        </p:spPr>
      </p:pic>
      <p:pic>
        <p:nvPicPr>
          <p:cNvPr id="397" name="Google Shape;397;p64"/>
          <p:cNvPicPr preferRelativeResize="0"/>
          <p:nvPr/>
        </p:nvPicPr>
        <p:blipFill>
          <a:blip r:embed="rId4">
            <a:alphaModFix/>
          </a:blip>
          <a:stretch>
            <a:fillRect/>
          </a:stretch>
        </p:blipFill>
        <p:spPr>
          <a:xfrm>
            <a:off x="1132425" y="2889850"/>
            <a:ext cx="4497926" cy="152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403" name="Google Shape;403;p65"/>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6</a:t>
            </a:r>
            <a:r>
              <a:rPr b="0" lang="en" sz="1500">
                <a:solidFill>
                  <a:schemeClr val="accent1"/>
                </a:solidFill>
              </a:rPr>
              <a:t>: </a:t>
            </a:r>
            <a:r>
              <a:rPr lang="en" sz="1500">
                <a:solidFill>
                  <a:schemeClr val="accent1"/>
                </a:solidFill>
              </a:rPr>
              <a:t>XGBoost Classifier</a:t>
            </a:r>
            <a:endParaRPr b="0" sz="1500">
              <a:solidFill>
                <a:schemeClr val="accent1"/>
              </a:solidFill>
            </a:endParaRPr>
          </a:p>
        </p:txBody>
      </p:sp>
      <p:pic>
        <p:nvPicPr>
          <p:cNvPr id="404" name="Google Shape;404;p65"/>
          <p:cNvPicPr preferRelativeResize="0"/>
          <p:nvPr/>
        </p:nvPicPr>
        <p:blipFill rotWithShape="1">
          <a:blip r:embed="rId3">
            <a:alphaModFix/>
          </a:blip>
          <a:srcRect b="0" l="0" r="0" t="0"/>
          <a:stretch/>
        </p:blipFill>
        <p:spPr>
          <a:xfrm>
            <a:off x="5544275" y="2298425"/>
            <a:ext cx="3328475" cy="2522625"/>
          </a:xfrm>
          <a:prstGeom prst="rect">
            <a:avLst/>
          </a:prstGeom>
          <a:noFill/>
          <a:ln>
            <a:noFill/>
          </a:ln>
        </p:spPr>
      </p:pic>
      <p:pic>
        <p:nvPicPr>
          <p:cNvPr id="405" name="Google Shape;405;p65"/>
          <p:cNvPicPr preferRelativeResize="0"/>
          <p:nvPr/>
        </p:nvPicPr>
        <p:blipFill rotWithShape="1">
          <a:blip r:embed="rId4">
            <a:alphaModFix/>
          </a:blip>
          <a:srcRect b="0" l="1632" r="0" t="0"/>
          <a:stretch/>
        </p:blipFill>
        <p:spPr>
          <a:xfrm>
            <a:off x="330625" y="2571750"/>
            <a:ext cx="5213650" cy="1789925"/>
          </a:xfrm>
          <a:prstGeom prst="rect">
            <a:avLst/>
          </a:prstGeom>
          <a:noFill/>
          <a:ln>
            <a:noFill/>
          </a:ln>
        </p:spPr>
      </p:pic>
      <p:sp>
        <p:nvSpPr>
          <p:cNvPr id="406" name="Google Shape;406;p65"/>
          <p:cNvSpPr txBox="1"/>
          <p:nvPr/>
        </p:nvSpPr>
        <p:spPr>
          <a:xfrm>
            <a:off x="588600" y="951325"/>
            <a:ext cx="747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Key Parameters</a:t>
            </a:r>
            <a:r>
              <a:rPr lang="en" sz="1600">
                <a:solidFill>
                  <a:schemeClr val="dk1"/>
                </a:solidFill>
                <a:latin typeface="IBM Plex Sans"/>
                <a:ea typeface="IBM Plex Sans"/>
                <a:cs typeface="IBM Plex Sans"/>
                <a:sym typeface="IBM Plex Sans"/>
              </a:rPr>
              <a:t>: Learning rate set to 0.1, max depth at 3, and 100 estimators.</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Model Accuracy</a:t>
            </a:r>
            <a:r>
              <a:rPr lang="en" sz="1600">
                <a:solidFill>
                  <a:schemeClr val="dk1"/>
                </a:solidFill>
                <a:latin typeface="IBM Plex Sans"/>
                <a:ea typeface="IBM Plex Sans"/>
                <a:cs typeface="IBM Plex Sans"/>
                <a:sym typeface="IBM Plex Sans"/>
              </a:rPr>
              <a:t>:</a:t>
            </a:r>
            <a:r>
              <a:rPr b="1" lang="en" sz="1600">
                <a:solidFill>
                  <a:schemeClr val="dk1"/>
                </a:solidFill>
                <a:latin typeface="IBM Plex Sans"/>
                <a:ea typeface="IBM Plex Sans"/>
                <a:cs typeface="IBM Plex Sans"/>
                <a:sym typeface="IBM Plex Sans"/>
              </a:rPr>
              <a:t> 78.39%</a:t>
            </a:r>
            <a:r>
              <a:rPr lang="en" sz="1600">
                <a:solidFill>
                  <a:schemeClr val="dk1"/>
                </a:solidFill>
                <a:latin typeface="IBM Plex Sans"/>
                <a:ea typeface="IBM Plex Sans"/>
                <a:cs typeface="IBM Plex Sans"/>
                <a:sym typeface="IBM Plex Sans"/>
              </a:rPr>
              <a:t>, one of the </a:t>
            </a:r>
            <a:r>
              <a:rPr i="1" lang="en" sz="1600">
                <a:solidFill>
                  <a:schemeClr val="dk1"/>
                </a:solidFill>
                <a:latin typeface="IBM Plex Sans"/>
                <a:ea typeface="IBM Plex Sans"/>
                <a:cs typeface="IBM Plex Sans"/>
                <a:sym typeface="IBM Plex Sans"/>
              </a:rPr>
              <a:t>highest</a:t>
            </a:r>
            <a:r>
              <a:rPr lang="en" sz="1600">
                <a:solidFill>
                  <a:schemeClr val="dk1"/>
                </a:solidFill>
                <a:latin typeface="IBM Plex Sans"/>
                <a:ea typeface="IBM Plex Sans"/>
                <a:cs typeface="IBM Plex Sans"/>
                <a:sym typeface="IBM Plex Sans"/>
              </a:rPr>
              <a:t> among the tested models.</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Balanced Classification</a:t>
            </a:r>
            <a:r>
              <a:rPr lang="en" sz="1600">
                <a:solidFill>
                  <a:schemeClr val="dk1"/>
                </a:solidFill>
                <a:latin typeface="IBM Plex Sans"/>
                <a:ea typeface="IBM Plex Sans"/>
                <a:cs typeface="IBM Plex Sans"/>
                <a:sym typeface="IBM Plex Sans"/>
              </a:rPr>
              <a:t>: Equitable performance in identifying both 'HIGH-RISK' and 'LOW-RISK' categories.</a:t>
            </a:r>
            <a:endParaRPr sz="1600">
              <a:solidFill>
                <a:schemeClr val="dk1"/>
              </a:solidFill>
              <a:latin typeface="IBM Plex Sans"/>
              <a:ea typeface="IBM Plex Sans"/>
              <a:cs typeface="IBM Plex Sans"/>
              <a:sym typeface="IBM Plex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412" name="Google Shape;412;p66"/>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7</a:t>
            </a:r>
            <a:r>
              <a:rPr b="0" lang="en" sz="1500">
                <a:solidFill>
                  <a:schemeClr val="accent1"/>
                </a:solidFill>
              </a:rPr>
              <a:t>: </a:t>
            </a:r>
            <a:r>
              <a:rPr lang="en" sz="1500">
                <a:solidFill>
                  <a:schemeClr val="accent1"/>
                </a:solidFill>
              </a:rPr>
              <a:t>LightGBM Classifier</a:t>
            </a:r>
            <a:endParaRPr b="0" sz="1500">
              <a:solidFill>
                <a:schemeClr val="accent1"/>
              </a:solidFill>
            </a:endParaRPr>
          </a:p>
        </p:txBody>
      </p:sp>
      <p:pic>
        <p:nvPicPr>
          <p:cNvPr id="413" name="Google Shape;413;p66"/>
          <p:cNvPicPr preferRelativeResize="0"/>
          <p:nvPr/>
        </p:nvPicPr>
        <p:blipFill>
          <a:blip r:embed="rId3">
            <a:alphaModFix/>
          </a:blip>
          <a:stretch>
            <a:fillRect/>
          </a:stretch>
        </p:blipFill>
        <p:spPr>
          <a:xfrm>
            <a:off x="5500800" y="2288075"/>
            <a:ext cx="3361601" cy="2547725"/>
          </a:xfrm>
          <a:prstGeom prst="rect">
            <a:avLst/>
          </a:prstGeom>
          <a:noFill/>
          <a:ln>
            <a:noFill/>
          </a:ln>
        </p:spPr>
      </p:pic>
      <p:pic>
        <p:nvPicPr>
          <p:cNvPr id="414" name="Google Shape;414;p66"/>
          <p:cNvPicPr preferRelativeResize="0"/>
          <p:nvPr/>
        </p:nvPicPr>
        <p:blipFill rotWithShape="1">
          <a:blip r:embed="rId4">
            <a:alphaModFix/>
          </a:blip>
          <a:srcRect b="0" l="0" r="43553" t="42092"/>
          <a:stretch/>
        </p:blipFill>
        <p:spPr>
          <a:xfrm>
            <a:off x="300750" y="2571750"/>
            <a:ext cx="5200052" cy="1838750"/>
          </a:xfrm>
          <a:prstGeom prst="rect">
            <a:avLst/>
          </a:prstGeom>
          <a:noFill/>
          <a:ln>
            <a:noFill/>
          </a:ln>
        </p:spPr>
      </p:pic>
      <p:sp>
        <p:nvSpPr>
          <p:cNvPr id="415" name="Google Shape;415;p66"/>
          <p:cNvSpPr txBox="1"/>
          <p:nvPr/>
        </p:nvSpPr>
        <p:spPr>
          <a:xfrm>
            <a:off x="588600" y="951325"/>
            <a:ext cx="8273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Key Parameters</a:t>
            </a:r>
            <a:r>
              <a:rPr lang="en" sz="1600">
                <a:solidFill>
                  <a:schemeClr val="dk1"/>
                </a:solidFill>
                <a:latin typeface="IBM Plex Sans"/>
                <a:ea typeface="IBM Plex Sans"/>
                <a:cs typeface="IBM Plex Sans"/>
                <a:sym typeface="IBM Plex Sans"/>
              </a:rPr>
              <a:t>: L</a:t>
            </a:r>
            <a:r>
              <a:rPr lang="en" sz="1600">
                <a:solidFill>
                  <a:schemeClr val="dk1"/>
                </a:solidFill>
                <a:latin typeface="IBM Plex Sans"/>
                <a:ea typeface="IBM Plex Sans"/>
                <a:cs typeface="IBM Plex Sans"/>
                <a:sym typeface="IBM Plex Sans"/>
              </a:rPr>
              <a:t>earning rate: 0.1, Max depth: 5, n estimators: 100, Num leaves: 15</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Model Accuracy</a:t>
            </a:r>
            <a:r>
              <a:rPr lang="en" sz="1600">
                <a:solidFill>
                  <a:schemeClr val="dk1"/>
                </a:solidFill>
                <a:latin typeface="IBM Plex Sans"/>
                <a:ea typeface="IBM Plex Sans"/>
                <a:cs typeface="IBM Plex Sans"/>
                <a:sym typeface="IBM Plex Sans"/>
              </a:rPr>
              <a:t>:</a:t>
            </a:r>
            <a:r>
              <a:rPr b="1" lang="en" sz="1600">
                <a:solidFill>
                  <a:schemeClr val="dk1"/>
                </a:solidFill>
                <a:latin typeface="IBM Plex Sans"/>
                <a:ea typeface="IBM Plex Sans"/>
                <a:cs typeface="IBM Plex Sans"/>
                <a:sym typeface="IBM Plex Sans"/>
              </a:rPr>
              <a:t> </a:t>
            </a:r>
            <a:r>
              <a:rPr b="1" lang="en" sz="1600">
                <a:solidFill>
                  <a:schemeClr val="dk1"/>
                </a:solidFill>
                <a:latin typeface="IBM Plex Sans"/>
                <a:ea typeface="IBM Plex Sans"/>
                <a:cs typeface="IBM Plex Sans"/>
                <a:sym typeface="IBM Plex Sans"/>
              </a:rPr>
              <a:t>77.14%</a:t>
            </a:r>
            <a:r>
              <a:rPr lang="en" sz="1600">
                <a:solidFill>
                  <a:schemeClr val="dk1"/>
                </a:solidFill>
                <a:latin typeface="IBM Plex Sans"/>
                <a:ea typeface="IBM Plex Sans"/>
                <a:cs typeface="IBM Plex Sans"/>
                <a:sym typeface="IBM Plex Sans"/>
              </a:rPr>
              <a:t>, showcasing strong predictive capabilities.</a:t>
            </a:r>
            <a:endParaRPr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600">
                <a:solidFill>
                  <a:schemeClr val="dk1"/>
                </a:solidFill>
                <a:latin typeface="IBM Plex Sans"/>
                <a:ea typeface="IBM Plex Sans"/>
                <a:cs typeface="IBM Plex Sans"/>
                <a:sym typeface="IBM Plex Sans"/>
              </a:rPr>
              <a:t>Balanced Classification</a:t>
            </a:r>
            <a:r>
              <a:rPr lang="en" sz="1600">
                <a:solidFill>
                  <a:schemeClr val="dk1"/>
                </a:solidFill>
                <a:latin typeface="IBM Plex Sans"/>
                <a:ea typeface="IBM Plex Sans"/>
                <a:cs typeface="IBM Plex Sans"/>
                <a:sym typeface="IBM Plex Sans"/>
              </a:rPr>
              <a:t>: Equitable performance in identifying both 'HIGH-RISK' and 'LOW-RISK' categories.</a:t>
            </a:r>
            <a:endParaRPr sz="1600">
              <a:solidFill>
                <a:schemeClr val="dk1"/>
              </a:solidFill>
              <a:latin typeface="IBM Plex Sans"/>
              <a:ea typeface="IBM Plex Sans"/>
              <a:cs typeface="IBM Plex Sans"/>
              <a:sym typeface="IBM Plex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Main Problem: Predicting Credit Ratings</a:t>
            </a:r>
            <a:endParaRPr/>
          </a:p>
        </p:txBody>
      </p:sp>
      <p:sp>
        <p:nvSpPr>
          <p:cNvPr id="421" name="Google Shape;421;p67"/>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8</a:t>
            </a:r>
            <a:r>
              <a:rPr b="0" lang="en" sz="1500">
                <a:solidFill>
                  <a:schemeClr val="accent1"/>
                </a:solidFill>
              </a:rPr>
              <a:t>: </a:t>
            </a:r>
            <a:r>
              <a:rPr lang="en" sz="1500">
                <a:solidFill>
                  <a:schemeClr val="accent1"/>
                </a:solidFill>
              </a:rPr>
              <a:t>Voting</a:t>
            </a:r>
            <a:r>
              <a:rPr lang="en" sz="1500">
                <a:solidFill>
                  <a:schemeClr val="accent1"/>
                </a:solidFill>
              </a:rPr>
              <a:t> Classifier</a:t>
            </a:r>
            <a:endParaRPr b="0" sz="1500">
              <a:solidFill>
                <a:schemeClr val="accent1"/>
              </a:solidFill>
            </a:endParaRPr>
          </a:p>
        </p:txBody>
      </p:sp>
      <p:sp>
        <p:nvSpPr>
          <p:cNvPr id="422" name="Google Shape;422;p67"/>
          <p:cNvSpPr txBox="1"/>
          <p:nvPr/>
        </p:nvSpPr>
        <p:spPr>
          <a:xfrm>
            <a:off x="163675" y="1149825"/>
            <a:ext cx="4983900" cy="340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IBM Plex Sans"/>
              <a:buChar char="●"/>
            </a:pPr>
            <a:r>
              <a:rPr b="1" lang="en" sz="1600">
                <a:solidFill>
                  <a:schemeClr val="dk1"/>
                </a:solidFill>
                <a:latin typeface="IBM Plex Sans"/>
                <a:ea typeface="IBM Plex Sans"/>
                <a:cs typeface="IBM Plex Sans"/>
                <a:sym typeface="IBM Plex Sans"/>
              </a:rPr>
              <a:t>Voting - </a:t>
            </a:r>
            <a:r>
              <a:rPr lang="en" sz="1600">
                <a:solidFill>
                  <a:schemeClr val="dk1"/>
                </a:solidFill>
                <a:latin typeface="IBM Plex Sans"/>
                <a:ea typeface="IBM Plex Sans"/>
                <a:cs typeface="IBM Plex Sans"/>
                <a:sym typeface="IBM Plex Sans"/>
              </a:rPr>
              <a:t>Technique used to combine multiple classification models into a single ensemble model</a:t>
            </a:r>
            <a:endParaRPr sz="16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t/>
            </a:r>
            <a:endParaRPr sz="1600">
              <a:solidFill>
                <a:schemeClr val="dk1"/>
              </a:solidFill>
              <a:latin typeface="IBM Plex Sans"/>
              <a:ea typeface="IBM Plex Sans"/>
              <a:cs typeface="IBM Plex Sans"/>
              <a:sym typeface="IBM Plex Sans"/>
            </a:endParaRPr>
          </a:p>
          <a:p>
            <a:pPr indent="-330200" lvl="0" marL="457200" rtl="0" algn="l">
              <a:spcBef>
                <a:spcPts val="0"/>
              </a:spcBef>
              <a:spcAft>
                <a:spcPts val="0"/>
              </a:spcAft>
              <a:buClr>
                <a:schemeClr val="dk1"/>
              </a:buClr>
              <a:buSzPts val="1600"/>
              <a:buFont typeface="IBM Plex Sans"/>
              <a:buChar char="●"/>
            </a:pPr>
            <a:r>
              <a:rPr lang="en" sz="1600">
                <a:solidFill>
                  <a:schemeClr val="dk1"/>
                </a:solidFill>
                <a:latin typeface="IBM Plex Sans"/>
                <a:ea typeface="IBM Plex Sans"/>
                <a:cs typeface="IBM Plex Sans"/>
                <a:sym typeface="IBM Plex Sans"/>
              </a:rPr>
              <a:t>For our implementation, we combined the </a:t>
            </a:r>
            <a:r>
              <a:rPr b="1" lang="en" sz="1600">
                <a:solidFill>
                  <a:schemeClr val="dk1"/>
                </a:solidFill>
                <a:latin typeface="IBM Plex Sans"/>
                <a:ea typeface="IBM Plex Sans"/>
                <a:cs typeface="IBM Plex Sans"/>
                <a:sym typeface="IBM Plex Sans"/>
              </a:rPr>
              <a:t>KNN, Naive Bayes, CART, </a:t>
            </a:r>
            <a:r>
              <a:rPr lang="en" sz="1600">
                <a:solidFill>
                  <a:schemeClr val="dk1"/>
                </a:solidFill>
                <a:latin typeface="IBM Plex Sans"/>
                <a:ea typeface="IBM Plex Sans"/>
                <a:cs typeface="IBM Plex Sans"/>
                <a:sym typeface="IBM Plex Sans"/>
              </a:rPr>
              <a:t>and </a:t>
            </a:r>
            <a:r>
              <a:rPr b="1" lang="en" sz="1600">
                <a:solidFill>
                  <a:schemeClr val="dk1"/>
                </a:solidFill>
                <a:latin typeface="IBM Plex Sans"/>
                <a:ea typeface="IBM Plex Sans"/>
                <a:cs typeface="IBM Plex Sans"/>
                <a:sym typeface="IBM Plex Sans"/>
              </a:rPr>
              <a:t>SVM </a:t>
            </a:r>
            <a:r>
              <a:rPr lang="en" sz="1600">
                <a:solidFill>
                  <a:schemeClr val="dk1"/>
                </a:solidFill>
                <a:latin typeface="IBM Plex Sans"/>
                <a:ea typeface="IBM Plex Sans"/>
                <a:cs typeface="IBM Plex Sans"/>
                <a:sym typeface="IBM Plex Sans"/>
              </a:rPr>
              <a:t>models shown earlier (using same hyperparameters) into a single voting classifier using </a:t>
            </a:r>
            <a:r>
              <a:rPr b="1" lang="en" sz="1600">
                <a:solidFill>
                  <a:schemeClr val="dk1"/>
                </a:solidFill>
                <a:latin typeface="IBM Plex Sans"/>
                <a:ea typeface="IBM Plex Sans"/>
                <a:cs typeface="IBM Plex Sans"/>
                <a:sym typeface="IBM Plex Sans"/>
              </a:rPr>
              <a:t>hard </a:t>
            </a:r>
            <a:r>
              <a:rPr lang="en" sz="1600">
                <a:solidFill>
                  <a:schemeClr val="dk1"/>
                </a:solidFill>
                <a:latin typeface="IBM Plex Sans"/>
                <a:ea typeface="IBM Plex Sans"/>
                <a:cs typeface="IBM Plex Sans"/>
                <a:sym typeface="IBM Plex Sans"/>
              </a:rPr>
              <a:t>voting</a:t>
            </a:r>
            <a:endParaRPr sz="16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t/>
            </a:r>
            <a:endParaRPr sz="1600">
              <a:solidFill>
                <a:schemeClr val="dk1"/>
              </a:solidFill>
              <a:latin typeface="IBM Plex Sans"/>
              <a:ea typeface="IBM Plex Sans"/>
              <a:cs typeface="IBM Plex Sans"/>
              <a:sym typeface="IBM Plex Sans"/>
            </a:endParaRPr>
          </a:p>
          <a:p>
            <a:pPr indent="-330200" lvl="0" marL="457200" rtl="0" algn="l">
              <a:spcBef>
                <a:spcPts val="0"/>
              </a:spcBef>
              <a:spcAft>
                <a:spcPts val="0"/>
              </a:spcAft>
              <a:buClr>
                <a:schemeClr val="dk1"/>
              </a:buClr>
              <a:buSzPts val="1600"/>
              <a:buFont typeface="IBM Plex Sans"/>
              <a:buChar char="●"/>
            </a:pPr>
            <a:r>
              <a:rPr lang="en" sz="1600">
                <a:solidFill>
                  <a:schemeClr val="dk1"/>
                </a:solidFill>
                <a:latin typeface="IBM Plex Sans"/>
                <a:ea typeface="IBM Plex Sans"/>
                <a:cs typeface="IBM Plex Sans"/>
                <a:sym typeface="IBM Plex Sans"/>
              </a:rPr>
              <a:t>Accuracy: </a:t>
            </a:r>
            <a:r>
              <a:rPr b="1" lang="en" sz="1600">
                <a:solidFill>
                  <a:schemeClr val="dk1"/>
                </a:solidFill>
                <a:latin typeface="IBM Plex Sans"/>
                <a:ea typeface="IBM Plex Sans"/>
                <a:cs typeface="IBM Plex Sans"/>
                <a:sym typeface="IBM Plex Sans"/>
              </a:rPr>
              <a:t>0.766</a:t>
            </a:r>
            <a:endParaRPr b="1" sz="16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1"/>
              </a:solidFill>
              <a:latin typeface="IBM Plex Sans"/>
              <a:ea typeface="IBM Plex Sans"/>
              <a:cs typeface="IBM Plex Sans"/>
              <a:sym typeface="IBM Plex Sans"/>
            </a:endParaRPr>
          </a:p>
        </p:txBody>
      </p:sp>
      <p:pic>
        <p:nvPicPr>
          <p:cNvPr id="423" name="Google Shape;423;p67"/>
          <p:cNvPicPr preferRelativeResize="0"/>
          <p:nvPr/>
        </p:nvPicPr>
        <p:blipFill>
          <a:blip r:embed="rId3">
            <a:alphaModFix/>
          </a:blip>
          <a:stretch>
            <a:fillRect/>
          </a:stretch>
        </p:blipFill>
        <p:spPr>
          <a:xfrm>
            <a:off x="5147575" y="1260875"/>
            <a:ext cx="3963107" cy="1310875"/>
          </a:xfrm>
          <a:prstGeom prst="rect">
            <a:avLst/>
          </a:prstGeom>
          <a:noFill/>
          <a:ln>
            <a:noFill/>
          </a:ln>
        </p:spPr>
      </p:pic>
      <p:pic>
        <p:nvPicPr>
          <p:cNvPr id="424" name="Google Shape;424;p67"/>
          <p:cNvPicPr preferRelativeResize="0"/>
          <p:nvPr/>
        </p:nvPicPr>
        <p:blipFill>
          <a:blip r:embed="rId4">
            <a:alphaModFix/>
          </a:blip>
          <a:stretch>
            <a:fillRect/>
          </a:stretch>
        </p:blipFill>
        <p:spPr>
          <a:xfrm>
            <a:off x="5457950" y="2724150"/>
            <a:ext cx="3342340" cy="241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Sub-Problem 2</a:t>
            </a:r>
            <a:r>
              <a:rPr lang="en"/>
              <a:t>: Clustering Bonds</a:t>
            </a:r>
            <a:endParaRPr/>
          </a:p>
        </p:txBody>
      </p:sp>
      <p:sp>
        <p:nvSpPr>
          <p:cNvPr id="430" name="Google Shape;430;p68"/>
          <p:cNvSpPr txBox="1"/>
          <p:nvPr>
            <p:ph idx="4294967295" type="body"/>
          </p:nvPr>
        </p:nvSpPr>
        <p:spPr>
          <a:xfrm>
            <a:off x="310975" y="1268050"/>
            <a:ext cx="5131200" cy="32583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600"/>
              <a:t>Clusters are formed with the goal to minimize the </a:t>
            </a:r>
            <a:r>
              <a:rPr b="1" lang="en" sz="1600"/>
              <a:t>inertia</a:t>
            </a:r>
            <a:r>
              <a:rPr lang="en" sz="1600"/>
              <a:t> of each cluster</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Each </a:t>
            </a:r>
            <a:r>
              <a:rPr lang="en" sz="1600"/>
              <a:t>cluster</a:t>
            </a:r>
            <a:r>
              <a:rPr lang="en" sz="1600"/>
              <a:t> </a:t>
            </a:r>
            <a:r>
              <a:rPr b="1" lang="en" sz="1600"/>
              <a:t>centroid</a:t>
            </a:r>
            <a:r>
              <a:rPr lang="en" sz="1600"/>
              <a:t> aims to represent the cluster as a measure of the mean of the data points assigned to each cluster</a:t>
            </a:r>
            <a:endParaRPr sz="1600"/>
          </a:p>
          <a:p>
            <a:pPr indent="0" lvl="0" marL="457200" rtl="0" algn="l">
              <a:spcBef>
                <a:spcPts val="800"/>
              </a:spcBef>
              <a:spcAft>
                <a:spcPts val="0"/>
              </a:spcAft>
              <a:buNone/>
            </a:pPr>
            <a:r>
              <a:t/>
            </a:r>
            <a:endParaRPr b="1" sz="1600"/>
          </a:p>
          <a:p>
            <a:pPr indent="-330200" lvl="0" marL="457200" rtl="0" algn="l">
              <a:spcBef>
                <a:spcPts val="800"/>
              </a:spcBef>
              <a:spcAft>
                <a:spcPts val="0"/>
              </a:spcAft>
              <a:buSzPts val="1600"/>
              <a:buChar char="●"/>
            </a:pPr>
            <a:r>
              <a:rPr b="1" lang="en" sz="1600"/>
              <a:t>Result:</a:t>
            </a:r>
            <a:r>
              <a:rPr lang="en" sz="1600"/>
              <a:t> Even distribution of low and high risk bonds between both clusters, does not provide divisive split we were looking for</a:t>
            </a:r>
            <a:endParaRPr sz="1600"/>
          </a:p>
        </p:txBody>
      </p:sp>
      <p:sp>
        <p:nvSpPr>
          <p:cNvPr id="431" name="Google Shape;431;p68"/>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1: K-</a:t>
            </a:r>
            <a:r>
              <a:rPr lang="en" sz="1500">
                <a:solidFill>
                  <a:schemeClr val="accent1"/>
                </a:solidFill>
              </a:rPr>
              <a:t>Means Clustering</a:t>
            </a:r>
            <a:endParaRPr b="0" sz="1500">
              <a:solidFill>
                <a:schemeClr val="accent1"/>
              </a:solidFill>
            </a:endParaRPr>
          </a:p>
        </p:txBody>
      </p:sp>
      <p:pic>
        <p:nvPicPr>
          <p:cNvPr id="432" name="Google Shape;432;p68"/>
          <p:cNvPicPr preferRelativeResize="0"/>
          <p:nvPr/>
        </p:nvPicPr>
        <p:blipFill rotWithShape="1">
          <a:blip r:embed="rId3">
            <a:alphaModFix/>
          </a:blip>
          <a:srcRect b="0" l="0" r="0" t="15404"/>
          <a:stretch/>
        </p:blipFill>
        <p:spPr>
          <a:xfrm>
            <a:off x="5442175" y="2205527"/>
            <a:ext cx="3731725" cy="2320876"/>
          </a:xfrm>
          <a:prstGeom prst="rect">
            <a:avLst/>
          </a:prstGeom>
          <a:noFill/>
          <a:ln>
            <a:noFill/>
          </a:ln>
        </p:spPr>
      </p:pic>
      <p:pic>
        <p:nvPicPr>
          <p:cNvPr id="433" name="Google Shape;433;p68"/>
          <p:cNvPicPr preferRelativeResize="0"/>
          <p:nvPr/>
        </p:nvPicPr>
        <p:blipFill>
          <a:blip r:embed="rId4">
            <a:alphaModFix/>
          </a:blip>
          <a:stretch>
            <a:fillRect/>
          </a:stretch>
        </p:blipFill>
        <p:spPr>
          <a:xfrm>
            <a:off x="5896687" y="906167"/>
            <a:ext cx="2822700" cy="1163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484769" y="273845"/>
            <a:ext cx="8031773" cy="55096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Saira Condensed SemiBold"/>
              <a:buNone/>
            </a:pPr>
            <a:r>
              <a:rPr lang="en"/>
              <a:t>Overview</a:t>
            </a:r>
            <a:endParaRPr/>
          </a:p>
        </p:txBody>
      </p:sp>
      <p:sp>
        <p:nvSpPr>
          <p:cNvPr id="284" name="Google Shape;284;p51"/>
          <p:cNvSpPr txBox="1"/>
          <p:nvPr>
            <p:ph idx="2" type="body"/>
          </p:nvPr>
        </p:nvSpPr>
        <p:spPr>
          <a:xfrm>
            <a:off x="483575" y="1011223"/>
            <a:ext cx="8223900" cy="3550500"/>
          </a:xfrm>
          <a:prstGeom prst="rect">
            <a:avLst/>
          </a:prstGeom>
          <a:noFill/>
          <a:ln>
            <a:noFill/>
          </a:ln>
        </p:spPr>
        <p:txBody>
          <a:bodyPr anchorCtr="0" anchor="t" bIns="34275" lIns="68575" spcFirstLastPara="1" rIns="68575" wrap="square" tIns="34275">
            <a:normAutofit/>
          </a:bodyPr>
          <a:lstStyle/>
          <a:p>
            <a:pPr indent="-330200" lvl="0" marL="457200" rtl="0" algn="l">
              <a:lnSpc>
                <a:spcPct val="90000"/>
              </a:lnSpc>
              <a:spcBef>
                <a:spcPts val="0"/>
              </a:spcBef>
              <a:spcAft>
                <a:spcPts val="0"/>
              </a:spcAft>
              <a:buSzPts val="1600"/>
              <a:buAutoNum type="arabicPeriod"/>
            </a:pPr>
            <a:r>
              <a:rPr lang="en" sz="1600"/>
              <a:t>Problem Overview</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Objective and Goals</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Data </a:t>
            </a:r>
            <a:r>
              <a:rPr lang="en" sz="1600"/>
              <a:t>Description</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Sub-Problem 1: Data Cleaning and Feature Importance</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Main Problem: Predicting Credit Ratings</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Sub-Problem 2: Clustering Bonds</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AutoNum type="arabicPeriod"/>
            </a:pPr>
            <a:r>
              <a:rPr lang="en" sz="1600"/>
              <a:t>Conclusion</a:t>
            </a:r>
            <a:endParaRPr sz="1600"/>
          </a:p>
        </p:txBody>
      </p:sp>
      <p:sp>
        <p:nvSpPr>
          <p:cNvPr id="285" name="Google Shape;285;p51"/>
          <p:cNvSpPr txBox="1"/>
          <p:nvPr>
            <p:ph idx="12" type="sldNum"/>
          </p:nvPr>
        </p:nvSpPr>
        <p:spPr>
          <a:xfrm>
            <a:off x="7031935" y="4707630"/>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type="title"/>
          </p:nvPr>
        </p:nvSpPr>
        <p:spPr>
          <a:xfrm>
            <a:off x="483578" y="273844"/>
            <a:ext cx="80319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Sub-Problem 2: Clustering Bonds</a:t>
            </a:r>
            <a:endParaRPr/>
          </a:p>
        </p:txBody>
      </p:sp>
      <p:sp>
        <p:nvSpPr>
          <p:cNvPr id="439" name="Google Shape;439;p69"/>
          <p:cNvSpPr txBox="1"/>
          <p:nvPr>
            <p:ph idx="4294967295" type="body"/>
          </p:nvPr>
        </p:nvSpPr>
        <p:spPr>
          <a:xfrm>
            <a:off x="310975" y="1268050"/>
            <a:ext cx="5131200" cy="33558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600"/>
              <a:t>U</a:t>
            </a:r>
            <a:r>
              <a:rPr lang="en" sz="1600"/>
              <a:t>sing single linkage, the clusters are formed by initially having each data point represent its own cluster and continuously merging based on </a:t>
            </a:r>
            <a:r>
              <a:rPr lang="en" sz="1600"/>
              <a:t>minimum</a:t>
            </a:r>
            <a:r>
              <a:rPr lang="en" sz="1600"/>
              <a:t> distance until 2 clusters are formed</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b="1" lang="en" sz="1600"/>
              <a:t>Result:</a:t>
            </a:r>
            <a:r>
              <a:rPr lang="en" sz="1600"/>
              <a:t> Heavily skewed distribution to one cluster, showing high probability of outliers in the data considering we are using single linkage</a:t>
            </a:r>
            <a:endParaRPr sz="1600"/>
          </a:p>
        </p:txBody>
      </p:sp>
      <p:sp>
        <p:nvSpPr>
          <p:cNvPr id="440" name="Google Shape;440;p69"/>
          <p:cNvSpPr txBox="1"/>
          <p:nvPr>
            <p:ph idx="4294967295" type="body"/>
          </p:nvPr>
        </p:nvSpPr>
        <p:spPr>
          <a:xfrm>
            <a:off x="483575" y="709775"/>
            <a:ext cx="81045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0" lang="en" sz="1500">
                <a:solidFill>
                  <a:schemeClr val="accent1"/>
                </a:solidFill>
              </a:rPr>
              <a:t>Model </a:t>
            </a:r>
            <a:r>
              <a:rPr lang="en" sz="1500">
                <a:solidFill>
                  <a:schemeClr val="accent1"/>
                </a:solidFill>
              </a:rPr>
              <a:t>2</a:t>
            </a:r>
            <a:r>
              <a:rPr b="0" lang="en" sz="1500">
                <a:solidFill>
                  <a:schemeClr val="accent1"/>
                </a:solidFill>
              </a:rPr>
              <a:t>: </a:t>
            </a:r>
            <a:r>
              <a:rPr lang="en" sz="1500">
                <a:solidFill>
                  <a:schemeClr val="accent1"/>
                </a:solidFill>
              </a:rPr>
              <a:t>Hierarchical</a:t>
            </a:r>
            <a:r>
              <a:rPr lang="en" sz="1500">
                <a:solidFill>
                  <a:schemeClr val="accent1"/>
                </a:solidFill>
              </a:rPr>
              <a:t> Clustering</a:t>
            </a:r>
            <a:endParaRPr b="0" sz="1500">
              <a:solidFill>
                <a:schemeClr val="accent1"/>
              </a:solidFill>
            </a:endParaRPr>
          </a:p>
        </p:txBody>
      </p:sp>
      <p:pic>
        <p:nvPicPr>
          <p:cNvPr id="441" name="Google Shape;441;p69"/>
          <p:cNvPicPr preferRelativeResize="0"/>
          <p:nvPr/>
        </p:nvPicPr>
        <p:blipFill>
          <a:blip r:embed="rId3">
            <a:alphaModFix/>
          </a:blip>
          <a:stretch>
            <a:fillRect/>
          </a:stretch>
        </p:blipFill>
        <p:spPr>
          <a:xfrm>
            <a:off x="6016300" y="1260877"/>
            <a:ext cx="2499175" cy="1123950"/>
          </a:xfrm>
          <a:prstGeom prst="rect">
            <a:avLst/>
          </a:prstGeom>
          <a:noFill/>
          <a:ln>
            <a:noFill/>
          </a:ln>
        </p:spPr>
      </p:pic>
      <p:pic>
        <p:nvPicPr>
          <p:cNvPr id="442" name="Google Shape;442;p69"/>
          <p:cNvPicPr preferRelativeResize="0"/>
          <p:nvPr/>
        </p:nvPicPr>
        <p:blipFill>
          <a:blip r:embed="rId4">
            <a:alphaModFix/>
          </a:blip>
          <a:stretch>
            <a:fillRect/>
          </a:stretch>
        </p:blipFill>
        <p:spPr>
          <a:xfrm>
            <a:off x="5444578" y="2483049"/>
            <a:ext cx="3642622" cy="2260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0"/>
          <p:cNvSpPr txBox="1"/>
          <p:nvPr>
            <p:ph type="title"/>
          </p:nvPr>
        </p:nvSpPr>
        <p:spPr>
          <a:xfrm>
            <a:off x="483577" y="273844"/>
            <a:ext cx="8033100" cy="99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448" name="Google Shape;448;p70"/>
          <p:cNvSpPr txBox="1"/>
          <p:nvPr>
            <p:ph idx="2" type="body"/>
          </p:nvPr>
        </p:nvSpPr>
        <p:spPr>
          <a:xfrm>
            <a:off x="483575" y="904300"/>
            <a:ext cx="8033100" cy="3738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600"/>
              <a:t>Sub-Problem 1: </a:t>
            </a:r>
            <a:r>
              <a:rPr lang="en" sz="1600"/>
              <a:t>Data Cleaning and Feature Importance</a:t>
            </a:r>
            <a:endParaRPr sz="1600"/>
          </a:p>
          <a:p>
            <a:pPr indent="-317500" lvl="0" marL="457200" rtl="0" algn="l">
              <a:spcBef>
                <a:spcPts val="800"/>
              </a:spcBef>
              <a:spcAft>
                <a:spcPts val="0"/>
              </a:spcAft>
              <a:buSzPts val="1400"/>
              <a:buChar char="●"/>
            </a:pPr>
            <a:r>
              <a:rPr lang="en"/>
              <a:t>Logistic LASSO and Random Forest feature importance methods in combination can help extract most important features</a:t>
            </a:r>
            <a:endParaRPr/>
          </a:p>
          <a:p>
            <a:pPr indent="-317500" lvl="0" marL="457200" rtl="0" algn="l">
              <a:spcBef>
                <a:spcPts val="0"/>
              </a:spcBef>
              <a:spcAft>
                <a:spcPts val="0"/>
              </a:spcAft>
              <a:buSzPts val="1400"/>
              <a:buChar char="●"/>
            </a:pPr>
            <a:r>
              <a:rPr lang="en"/>
              <a:t>Financial metrics are most important to consider, particularly: </a:t>
            </a:r>
            <a:r>
              <a:rPr b="1" lang="en"/>
              <a:t>LIBOROAS, KDR_SWAP_6_MOS, and EXCESS_RTN_YTD</a:t>
            </a:r>
            <a:endParaRPr b="1"/>
          </a:p>
          <a:p>
            <a:pPr indent="0" lvl="0" marL="0" rtl="0" algn="l">
              <a:spcBef>
                <a:spcPts val="800"/>
              </a:spcBef>
              <a:spcAft>
                <a:spcPts val="0"/>
              </a:spcAft>
              <a:buNone/>
            </a:pPr>
            <a:r>
              <a:rPr lang="en" sz="1600"/>
              <a:t>Main Problem: Predicting Credit Ratings</a:t>
            </a:r>
            <a:endParaRPr sz="1600"/>
          </a:p>
          <a:p>
            <a:pPr indent="-317500" lvl="0" marL="457200" rtl="0" algn="l">
              <a:spcBef>
                <a:spcPts val="800"/>
              </a:spcBef>
              <a:spcAft>
                <a:spcPts val="0"/>
              </a:spcAft>
              <a:buSzPts val="1400"/>
              <a:buChar char="●"/>
            </a:pPr>
            <a:r>
              <a:rPr lang="en"/>
              <a:t>Models ranging from basic to more advanced can all fairly accurately classify bonds as high and low risk according to rating</a:t>
            </a:r>
            <a:endParaRPr/>
          </a:p>
          <a:p>
            <a:pPr indent="-317500" lvl="0" marL="457200" rtl="0" algn="l">
              <a:spcBef>
                <a:spcPts val="0"/>
              </a:spcBef>
              <a:spcAft>
                <a:spcPts val="0"/>
              </a:spcAft>
              <a:buSzPts val="1400"/>
              <a:buChar char="●"/>
            </a:pPr>
            <a:r>
              <a:rPr lang="en"/>
              <a:t>Advanced models despite not being as interpretable perform better than more basic models</a:t>
            </a:r>
            <a:endParaRPr/>
          </a:p>
          <a:p>
            <a:pPr indent="-317500" lvl="0" marL="457200" rtl="0" algn="l">
              <a:spcBef>
                <a:spcPts val="0"/>
              </a:spcBef>
              <a:spcAft>
                <a:spcPts val="0"/>
              </a:spcAft>
              <a:buSzPts val="1400"/>
              <a:buChar char="●"/>
            </a:pPr>
            <a:r>
              <a:rPr lang="en"/>
              <a:t>Combining basic models into a single ensemble classifier yields as good results as advanced models</a:t>
            </a:r>
            <a:endParaRPr/>
          </a:p>
          <a:p>
            <a:pPr indent="0" lvl="0" marL="0" rtl="0" algn="l">
              <a:spcBef>
                <a:spcPts val="800"/>
              </a:spcBef>
              <a:spcAft>
                <a:spcPts val="0"/>
              </a:spcAft>
              <a:buNone/>
            </a:pPr>
            <a:r>
              <a:rPr lang="en" sz="1600"/>
              <a:t>Sub-Problem 2: Clustering Bonds</a:t>
            </a:r>
            <a:endParaRPr sz="1600"/>
          </a:p>
          <a:p>
            <a:pPr indent="-317500" lvl="0" marL="457200" rtl="0" algn="l">
              <a:spcBef>
                <a:spcPts val="800"/>
              </a:spcBef>
              <a:spcAft>
                <a:spcPts val="0"/>
              </a:spcAft>
              <a:buSzPts val="1400"/>
              <a:buChar char="●"/>
            </a:pPr>
            <a:r>
              <a:rPr lang="en"/>
              <a:t>Hierarchical and K-Means clustering are not able to cluster bonds in alignment with rating riskiness</a:t>
            </a:r>
            <a:endParaRPr/>
          </a:p>
          <a:p>
            <a:pPr indent="-317500" lvl="0" marL="457200" rtl="0" algn="l">
              <a:spcBef>
                <a:spcPts val="0"/>
              </a:spcBef>
              <a:spcAft>
                <a:spcPts val="0"/>
              </a:spcAft>
              <a:buSzPts val="1400"/>
              <a:buChar char="●"/>
            </a:pPr>
            <a:r>
              <a:rPr lang="en"/>
              <a:t>Potentially due to outliers in data and other factors outside dataset affecting ratings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Overview</a:t>
            </a:r>
            <a:endParaRPr/>
          </a:p>
        </p:txBody>
      </p:sp>
      <p:sp>
        <p:nvSpPr>
          <p:cNvPr id="291" name="Google Shape;291;p52"/>
          <p:cNvSpPr txBox="1"/>
          <p:nvPr>
            <p:ph idx="2" type="body"/>
          </p:nvPr>
        </p:nvSpPr>
        <p:spPr>
          <a:xfrm>
            <a:off x="483575" y="953400"/>
            <a:ext cx="8031900" cy="36081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600"/>
              <a:t>Global fixed income (bond) market totals about </a:t>
            </a:r>
            <a:r>
              <a:rPr b="1" lang="en" sz="1600"/>
              <a:t>$130 trillion</a:t>
            </a:r>
            <a:r>
              <a:rPr lang="en" sz="1600"/>
              <a:t> in outstanding debt</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Bonds are denoted with a </a:t>
            </a:r>
            <a:r>
              <a:rPr b="1" lang="en" sz="1600"/>
              <a:t>credit rating</a:t>
            </a:r>
            <a:r>
              <a:rPr lang="en" sz="1600"/>
              <a:t>, a measurement of their overall risk as an investment by 3 different credit rating agencies (Moody’s, S&amp;P, and Fitch)</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For traders and financial market participants, </a:t>
            </a:r>
            <a:r>
              <a:rPr b="1" lang="en" sz="1600"/>
              <a:t>predicting</a:t>
            </a:r>
            <a:r>
              <a:rPr lang="en" sz="1600"/>
              <a:t> corporate bond ratings, </a:t>
            </a:r>
            <a:r>
              <a:rPr b="1" lang="en" sz="1600"/>
              <a:t>forecasting</a:t>
            </a:r>
            <a:r>
              <a:rPr lang="en" sz="1600"/>
              <a:t> rating changes, and </a:t>
            </a:r>
            <a:r>
              <a:rPr b="1" lang="en" sz="1600"/>
              <a:t>analyzing</a:t>
            </a:r>
            <a:r>
              <a:rPr lang="en" sz="1600"/>
              <a:t> market data to accurately make these predictions are all important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Objective and Goals</a:t>
            </a:r>
            <a:endParaRPr/>
          </a:p>
        </p:txBody>
      </p:sp>
      <p:sp>
        <p:nvSpPr>
          <p:cNvPr id="297" name="Google Shape;297;p53"/>
          <p:cNvSpPr txBox="1"/>
          <p:nvPr>
            <p:ph idx="2" type="body"/>
          </p:nvPr>
        </p:nvSpPr>
        <p:spPr>
          <a:xfrm>
            <a:off x="200500" y="953400"/>
            <a:ext cx="8764800" cy="3608100"/>
          </a:xfrm>
          <a:prstGeom prst="rect">
            <a:avLst/>
          </a:prstGeom>
        </p:spPr>
        <p:txBody>
          <a:bodyPr anchorCtr="0" anchor="t" bIns="34275" lIns="68575" spcFirstLastPara="1" rIns="68575" wrap="square" tIns="34275">
            <a:noAutofit/>
          </a:bodyPr>
          <a:lstStyle/>
          <a:p>
            <a:pPr indent="-323850" lvl="0" marL="457200" rtl="0" algn="l">
              <a:lnSpc>
                <a:spcPct val="80000"/>
              </a:lnSpc>
              <a:spcBef>
                <a:spcPts val="800"/>
              </a:spcBef>
              <a:spcAft>
                <a:spcPts val="0"/>
              </a:spcAft>
              <a:buSzPts val="1500"/>
              <a:buChar char="●"/>
            </a:pPr>
            <a:r>
              <a:rPr b="1" lang="en" sz="1500"/>
              <a:t>Sub-Problem 1: Data Cleaning and Feature Importance</a:t>
            </a:r>
            <a:endParaRPr b="1" sz="1500"/>
          </a:p>
          <a:p>
            <a:pPr indent="-323850" lvl="1" marL="914400" rtl="0" algn="l">
              <a:lnSpc>
                <a:spcPct val="80000"/>
              </a:lnSpc>
              <a:spcBef>
                <a:spcPts val="0"/>
              </a:spcBef>
              <a:spcAft>
                <a:spcPts val="0"/>
              </a:spcAft>
              <a:buSzPts val="1500"/>
              <a:buChar char="○"/>
            </a:pPr>
            <a:r>
              <a:rPr b="1" lang="en" sz="1500"/>
              <a:t>Goal:</a:t>
            </a:r>
            <a:r>
              <a:rPr lang="en" sz="1500"/>
              <a:t> Systematically determine what the most important financial metrics within the dataset are for predicting credit ratings</a:t>
            </a:r>
            <a:endParaRPr b="1" sz="1500"/>
          </a:p>
          <a:p>
            <a:pPr indent="-323850" lvl="1" marL="914400" rtl="0" algn="l">
              <a:lnSpc>
                <a:spcPct val="80000"/>
              </a:lnSpc>
              <a:spcBef>
                <a:spcPts val="0"/>
              </a:spcBef>
              <a:spcAft>
                <a:spcPts val="0"/>
              </a:spcAft>
              <a:buSzPts val="1500"/>
              <a:buChar char="○"/>
            </a:pPr>
            <a:r>
              <a:rPr b="1" lang="en" sz="1500"/>
              <a:t>Importance:</a:t>
            </a:r>
            <a:r>
              <a:rPr lang="en" sz="1500"/>
              <a:t> Eliminates noise within data and provides a focused set of metrics for fundamental analysis</a:t>
            </a:r>
            <a:endParaRPr sz="1500"/>
          </a:p>
          <a:p>
            <a:pPr indent="0" lvl="0" marL="914400" rtl="0" algn="l">
              <a:lnSpc>
                <a:spcPct val="80000"/>
              </a:lnSpc>
              <a:spcBef>
                <a:spcPts val="800"/>
              </a:spcBef>
              <a:spcAft>
                <a:spcPts val="0"/>
              </a:spcAft>
              <a:buNone/>
            </a:pPr>
            <a:r>
              <a:t/>
            </a:r>
            <a:endParaRPr sz="1500"/>
          </a:p>
          <a:p>
            <a:pPr indent="-323850" lvl="0" marL="457200" rtl="0" algn="l">
              <a:lnSpc>
                <a:spcPct val="80000"/>
              </a:lnSpc>
              <a:spcBef>
                <a:spcPts val="800"/>
              </a:spcBef>
              <a:spcAft>
                <a:spcPts val="0"/>
              </a:spcAft>
              <a:buSzPts val="1500"/>
              <a:buChar char="●"/>
            </a:pPr>
            <a:r>
              <a:rPr b="1" lang="en" sz="1500"/>
              <a:t>Main Problem: Predicting Credit Ratings</a:t>
            </a:r>
            <a:endParaRPr b="1" sz="1500"/>
          </a:p>
          <a:p>
            <a:pPr indent="-323850" lvl="1" marL="914400" rtl="0" algn="l">
              <a:lnSpc>
                <a:spcPct val="80000"/>
              </a:lnSpc>
              <a:spcBef>
                <a:spcPts val="0"/>
              </a:spcBef>
              <a:spcAft>
                <a:spcPts val="0"/>
              </a:spcAft>
              <a:buSzPts val="1500"/>
              <a:buChar char="○"/>
            </a:pPr>
            <a:r>
              <a:rPr b="1" lang="en" sz="1500"/>
              <a:t>Goal: </a:t>
            </a:r>
            <a:r>
              <a:rPr lang="en" sz="1500"/>
              <a:t> Using most important financial metrics, create models to accurately predict and classify credit ratings on unseen data</a:t>
            </a:r>
            <a:endParaRPr sz="1500"/>
          </a:p>
          <a:p>
            <a:pPr indent="-323850" lvl="1" marL="914400" rtl="0" algn="l">
              <a:lnSpc>
                <a:spcPct val="80000"/>
              </a:lnSpc>
              <a:spcBef>
                <a:spcPts val="0"/>
              </a:spcBef>
              <a:spcAft>
                <a:spcPts val="0"/>
              </a:spcAft>
              <a:buSzPts val="1500"/>
              <a:buChar char="○"/>
            </a:pPr>
            <a:r>
              <a:rPr b="1" lang="en" sz="1500"/>
              <a:t>Importance:</a:t>
            </a:r>
            <a:r>
              <a:rPr lang="en" sz="1500"/>
              <a:t> Main objective of project, if models are accurate they can be used to determine future bond ratings given forecasts of financial performance</a:t>
            </a:r>
            <a:endParaRPr sz="1500"/>
          </a:p>
          <a:p>
            <a:pPr indent="0" lvl="0" marL="914400" rtl="0" algn="l">
              <a:lnSpc>
                <a:spcPct val="80000"/>
              </a:lnSpc>
              <a:spcBef>
                <a:spcPts val="800"/>
              </a:spcBef>
              <a:spcAft>
                <a:spcPts val="0"/>
              </a:spcAft>
              <a:buNone/>
            </a:pPr>
            <a:r>
              <a:t/>
            </a:r>
            <a:endParaRPr sz="1500"/>
          </a:p>
          <a:p>
            <a:pPr indent="-323850" lvl="0" marL="457200" rtl="0" algn="l">
              <a:lnSpc>
                <a:spcPct val="80000"/>
              </a:lnSpc>
              <a:spcBef>
                <a:spcPts val="800"/>
              </a:spcBef>
              <a:spcAft>
                <a:spcPts val="0"/>
              </a:spcAft>
              <a:buSzPts val="1500"/>
              <a:buChar char="●"/>
            </a:pPr>
            <a:r>
              <a:rPr b="1" lang="en" sz="1500"/>
              <a:t>Sub-Problem 2: Bond Clustering</a:t>
            </a:r>
            <a:endParaRPr b="1" sz="1500"/>
          </a:p>
          <a:p>
            <a:pPr indent="-323850" lvl="1" marL="914400" rtl="0" algn="l">
              <a:lnSpc>
                <a:spcPct val="80000"/>
              </a:lnSpc>
              <a:spcBef>
                <a:spcPts val="0"/>
              </a:spcBef>
              <a:spcAft>
                <a:spcPts val="0"/>
              </a:spcAft>
              <a:buSzPts val="1500"/>
              <a:buChar char="○"/>
            </a:pPr>
            <a:r>
              <a:rPr b="1" lang="en" sz="1500"/>
              <a:t>Goal:</a:t>
            </a:r>
            <a:r>
              <a:rPr lang="en" sz="1500"/>
              <a:t> Implement unsupervised learning models to see if clustering bonds leads to a grouping system aligning with credit ratings</a:t>
            </a:r>
            <a:endParaRPr sz="1500"/>
          </a:p>
          <a:p>
            <a:pPr indent="-323850" lvl="1" marL="914400" rtl="0" algn="l">
              <a:lnSpc>
                <a:spcPct val="80000"/>
              </a:lnSpc>
              <a:spcBef>
                <a:spcPts val="0"/>
              </a:spcBef>
              <a:spcAft>
                <a:spcPts val="0"/>
              </a:spcAft>
              <a:buSzPts val="1500"/>
              <a:buChar char="○"/>
            </a:pPr>
            <a:r>
              <a:rPr b="1" lang="en" sz="1500"/>
              <a:t>Importance:</a:t>
            </a:r>
            <a:r>
              <a:rPr lang="en" sz="1500"/>
              <a:t> Provides a similar predictive model for unknown credit ratings, which would be more beneficial for new issuances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Data Description</a:t>
            </a:r>
            <a:endParaRPr/>
          </a:p>
        </p:txBody>
      </p:sp>
      <p:sp>
        <p:nvSpPr>
          <p:cNvPr id="303" name="Google Shape;303;p54"/>
          <p:cNvSpPr txBox="1"/>
          <p:nvPr>
            <p:ph idx="2" type="body"/>
          </p:nvPr>
        </p:nvSpPr>
        <p:spPr>
          <a:xfrm>
            <a:off x="409200" y="1002525"/>
            <a:ext cx="4538700" cy="36819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600"/>
              <a:t>The data is collected from </a:t>
            </a:r>
            <a:r>
              <a:rPr b="1" lang="en" sz="1600"/>
              <a:t>Intercontinental Bond Data Index (ICE)</a:t>
            </a:r>
            <a:r>
              <a:rPr lang="en" sz="1600"/>
              <a:t> from BoFa</a:t>
            </a:r>
            <a:endParaRPr sz="1600"/>
          </a:p>
          <a:p>
            <a:pPr indent="-330200" lvl="0" marL="457200" rtl="0" algn="l">
              <a:spcBef>
                <a:spcPts val="0"/>
              </a:spcBef>
              <a:spcAft>
                <a:spcPts val="0"/>
              </a:spcAft>
              <a:buSzPts val="1600"/>
              <a:buChar char="●"/>
            </a:pPr>
            <a:r>
              <a:rPr lang="en" sz="1600"/>
              <a:t>Specifically using </a:t>
            </a:r>
            <a:r>
              <a:rPr b="1" lang="en" sz="1600"/>
              <a:t>High-Yield Index data from September 1, 2023</a:t>
            </a:r>
            <a:r>
              <a:rPr lang="en" sz="1600"/>
              <a:t> </a:t>
            </a:r>
            <a:endParaRPr sz="1600"/>
          </a:p>
          <a:p>
            <a:pPr indent="-330200" lvl="0" marL="457200" rtl="0" algn="l">
              <a:spcBef>
                <a:spcPts val="0"/>
              </a:spcBef>
              <a:spcAft>
                <a:spcPts val="0"/>
              </a:spcAft>
              <a:buSzPts val="1600"/>
              <a:buChar char="●"/>
            </a:pPr>
            <a:r>
              <a:rPr lang="en" sz="1600"/>
              <a:t>The dependent variable, </a:t>
            </a:r>
            <a:r>
              <a:rPr b="1" lang="en" sz="1600"/>
              <a:t>RATINGS</a:t>
            </a:r>
            <a:r>
              <a:rPr lang="en" sz="1600"/>
              <a:t> consists of 11 different groups: </a:t>
            </a:r>
            <a:endParaRPr sz="1600"/>
          </a:p>
          <a:p>
            <a:pPr indent="-330200" lvl="1" marL="914400" rtl="0" algn="l">
              <a:spcBef>
                <a:spcPts val="0"/>
              </a:spcBef>
              <a:spcAft>
                <a:spcPts val="0"/>
              </a:spcAft>
              <a:buSzPts val="1600"/>
              <a:buChar char="○"/>
            </a:pPr>
            <a:r>
              <a:rPr b="1" lang="en" sz="1600"/>
              <a:t>Low-Risk Credit:</a:t>
            </a:r>
            <a:r>
              <a:rPr lang="en" sz="1600"/>
              <a:t> BB1, BB2, BB3</a:t>
            </a:r>
            <a:endParaRPr sz="1600"/>
          </a:p>
          <a:p>
            <a:pPr indent="-330200" lvl="1" marL="914400" rtl="0" algn="l">
              <a:spcBef>
                <a:spcPts val="0"/>
              </a:spcBef>
              <a:spcAft>
                <a:spcPts val="0"/>
              </a:spcAft>
              <a:buSzPts val="1600"/>
              <a:buChar char="○"/>
            </a:pPr>
            <a:r>
              <a:rPr b="1" lang="en" sz="1600"/>
              <a:t>High-Risk Credit:</a:t>
            </a:r>
            <a:r>
              <a:rPr lang="en" sz="1600"/>
              <a:t> </a:t>
            </a:r>
            <a:r>
              <a:rPr lang="en" sz="1600"/>
              <a:t>B1, B2, B3, CCC1, CCC2, CCC3, CC, C</a:t>
            </a:r>
            <a:endParaRPr sz="1600"/>
          </a:p>
          <a:p>
            <a:pPr indent="-330200" lvl="1" marL="914400" rtl="0" algn="l">
              <a:spcBef>
                <a:spcPts val="0"/>
              </a:spcBef>
              <a:spcAft>
                <a:spcPts val="0"/>
              </a:spcAft>
              <a:buSzPts val="1600"/>
              <a:buChar char="○"/>
            </a:pPr>
            <a:r>
              <a:rPr lang="en" sz="1600"/>
              <a:t>M</a:t>
            </a:r>
            <a:r>
              <a:rPr lang="en" sz="1600"/>
              <a:t>odels will predict </a:t>
            </a:r>
            <a:r>
              <a:rPr b="1" lang="en" sz="1600"/>
              <a:t>binary classes: Low-Risk and High-Risk</a:t>
            </a:r>
            <a:endParaRPr b="1" sz="1600"/>
          </a:p>
          <a:p>
            <a:pPr indent="-330200" lvl="0" marL="457200" rtl="0" algn="l">
              <a:spcBef>
                <a:spcPts val="0"/>
              </a:spcBef>
              <a:spcAft>
                <a:spcPts val="0"/>
              </a:spcAft>
              <a:buSzPts val="1600"/>
              <a:buChar char="●"/>
            </a:pPr>
            <a:r>
              <a:rPr lang="en" sz="1600"/>
              <a:t>Data includes </a:t>
            </a:r>
            <a:r>
              <a:rPr b="1" lang="en" sz="1600"/>
              <a:t>1865 </a:t>
            </a:r>
            <a:r>
              <a:rPr lang="en" sz="1600"/>
              <a:t>unique bonds (rows) and </a:t>
            </a:r>
            <a:r>
              <a:rPr b="1" lang="en" sz="1600"/>
              <a:t>138 </a:t>
            </a:r>
            <a:r>
              <a:rPr lang="en" sz="1600"/>
              <a:t>unique features (columns)</a:t>
            </a:r>
            <a:endParaRPr sz="1600"/>
          </a:p>
        </p:txBody>
      </p:sp>
      <p:pic>
        <p:nvPicPr>
          <p:cNvPr id="304" name="Google Shape;304;p54"/>
          <p:cNvPicPr preferRelativeResize="0"/>
          <p:nvPr/>
        </p:nvPicPr>
        <p:blipFill>
          <a:blip r:embed="rId3">
            <a:alphaModFix/>
          </a:blip>
          <a:stretch>
            <a:fillRect/>
          </a:stretch>
        </p:blipFill>
        <p:spPr>
          <a:xfrm>
            <a:off x="5827850" y="84525"/>
            <a:ext cx="3100625" cy="2586125"/>
          </a:xfrm>
          <a:prstGeom prst="rect">
            <a:avLst/>
          </a:prstGeom>
          <a:noFill/>
          <a:ln>
            <a:noFill/>
          </a:ln>
        </p:spPr>
      </p:pic>
      <p:pic>
        <p:nvPicPr>
          <p:cNvPr id="305" name="Google Shape;305;p54"/>
          <p:cNvPicPr preferRelativeResize="0"/>
          <p:nvPr/>
        </p:nvPicPr>
        <p:blipFill>
          <a:blip r:embed="rId4">
            <a:alphaModFix/>
          </a:blip>
          <a:stretch>
            <a:fillRect/>
          </a:stretch>
        </p:blipFill>
        <p:spPr>
          <a:xfrm>
            <a:off x="5887625" y="2902100"/>
            <a:ext cx="2981075" cy="22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5"/>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Sub-Problem 1: Data Cleaning and Feature Importance</a:t>
            </a:r>
            <a:endParaRPr/>
          </a:p>
        </p:txBody>
      </p:sp>
      <p:sp>
        <p:nvSpPr>
          <p:cNvPr id="311" name="Google Shape;311;p55"/>
          <p:cNvSpPr txBox="1"/>
          <p:nvPr>
            <p:ph idx="1" type="body"/>
          </p:nvPr>
        </p:nvSpPr>
        <p:spPr>
          <a:xfrm>
            <a:off x="483578" y="1009112"/>
            <a:ext cx="80319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Data Cleaning</a:t>
            </a:r>
            <a:endParaRPr/>
          </a:p>
        </p:txBody>
      </p:sp>
      <p:sp>
        <p:nvSpPr>
          <p:cNvPr id="312" name="Google Shape;312;p55"/>
          <p:cNvSpPr txBox="1"/>
          <p:nvPr>
            <p:ph idx="2" type="body"/>
          </p:nvPr>
        </p:nvSpPr>
        <p:spPr>
          <a:xfrm>
            <a:off x="441600" y="1382075"/>
            <a:ext cx="4537200" cy="33030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AutoNum type="arabicPeriod"/>
            </a:pPr>
            <a:r>
              <a:rPr lang="en"/>
              <a:t>Drop columns with </a:t>
            </a:r>
            <a:r>
              <a:rPr b="1" lang="en"/>
              <a:t>100%</a:t>
            </a:r>
            <a:r>
              <a:rPr b="1" lang="en"/>
              <a:t> NaN</a:t>
            </a:r>
            <a:endParaRPr b="1"/>
          </a:p>
          <a:p>
            <a:pPr indent="-317500" lvl="1" marL="914400" rtl="0" algn="l">
              <a:spcBef>
                <a:spcPts val="0"/>
              </a:spcBef>
              <a:spcAft>
                <a:spcPts val="0"/>
              </a:spcAft>
              <a:buSzPts val="1400"/>
              <a:buAutoNum type="alphaLcPeriod"/>
            </a:pPr>
            <a:r>
              <a:rPr lang="en"/>
              <a:t>WAM, MUNI_STATE, WAC, WALA, CPR </a:t>
            </a:r>
            <a:endParaRPr/>
          </a:p>
          <a:p>
            <a:pPr indent="-317500" lvl="0" marL="457200" rtl="0" algn="l">
              <a:spcBef>
                <a:spcPts val="0"/>
              </a:spcBef>
              <a:spcAft>
                <a:spcPts val="0"/>
              </a:spcAft>
              <a:buSzPts val="1400"/>
              <a:buAutoNum type="arabicPeriod"/>
            </a:pPr>
            <a:r>
              <a:rPr lang="en"/>
              <a:t>Drop </a:t>
            </a:r>
            <a:r>
              <a:rPr b="1" lang="en"/>
              <a:t>Constant Features</a:t>
            </a:r>
            <a:endParaRPr/>
          </a:p>
          <a:p>
            <a:pPr indent="-317500" lvl="1" marL="914400" rtl="0" algn="l">
              <a:spcBef>
                <a:spcPts val="0"/>
              </a:spcBef>
              <a:spcAft>
                <a:spcPts val="0"/>
              </a:spcAft>
              <a:buSzPts val="1400"/>
              <a:buAutoNum type="alphaLcPeriod"/>
            </a:pPr>
            <a:r>
              <a:rPr lang="en"/>
              <a:t>15 Total (Ex: AS_OF_DATE, INDEX_NAME, MLINDLVL1_CODE)</a:t>
            </a:r>
            <a:endParaRPr/>
          </a:p>
          <a:p>
            <a:pPr indent="-317500" lvl="0" marL="457200" rtl="0" algn="l">
              <a:spcBef>
                <a:spcPts val="0"/>
              </a:spcBef>
              <a:spcAft>
                <a:spcPts val="0"/>
              </a:spcAft>
              <a:buSzPts val="1400"/>
              <a:buAutoNum type="arabicPeriod"/>
            </a:pPr>
            <a:r>
              <a:rPr lang="en"/>
              <a:t>Drop </a:t>
            </a:r>
            <a:r>
              <a:rPr b="1" lang="en"/>
              <a:t>CUSIP and ISIN_NUMBER</a:t>
            </a:r>
            <a:endParaRPr/>
          </a:p>
          <a:p>
            <a:pPr indent="-317500" lvl="0" marL="457200" rtl="0" algn="l">
              <a:spcBef>
                <a:spcPts val="0"/>
              </a:spcBef>
              <a:spcAft>
                <a:spcPts val="0"/>
              </a:spcAft>
              <a:buSzPts val="1400"/>
              <a:buAutoNum type="arabicPeriod"/>
            </a:pPr>
            <a:r>
              <a:rPr lang="en"/>
              <a:t>Drop features with </a:t>
            </a:r>
            <a:r>
              <a:rPr b="1" lang="en"/>
              <a:t>duplicate information</a:t>
            </a:r>
            <a:r>
              <a:rPr lang="en"/>
              <a:t> in multiple columns</a:t>
            </a:r>
            <a:endParaRPr/>
          </a:p>
          <a:p>
            <a:pPr indent="-317500" lvl="1" marL="914400" rtl="0" algn="l">
              <a:spcBef>
                <a:spcPts val="0"/>
              </a:spcBef>
              <a:spcAft>
                <a:spcPts val="0"/>
              </a:spcAft>
              <a:buSzPts val="1400"/>
              <a:buAutoNum type="alphaLcPeriod"/>
            </a:pPr>
            <a:r>
              <a:rPr lang="en"/>
              <a:t>DESCRIPTION and TICKER</a:t>
            </a:r>
            <a:endParaRPr/>
          </a:p>
          <a:p>
            <a:pPr indent="-317500" lvl="1" marL="914400" rtl="0" algn="l">
              <a:spcBef>
                <a:spcPts val="0"/>
              </a:spcBef>
              <a:spcAft>
                <a:spcPts val="0"/>
              </a:spcAft>
              <a:buSzPts val="1400"/>
              <a:buAutoNum type="alphaLcPeriod"/>
            </a:pPr>
            <a:r>
              <a:rPr lang="en"/>
              <a:t>ML_INDUSTRY_LVL_2 (3,4) and MLINDLVL2_CODE (3,4)</a:t>
            </a:r>
            <a:endParaRPr/>
          </a:p>
          <a:p>
            <a:pPr indent="-317500" lvl="0" marL="457200" rtl="0" algn="l">
              <a:spcBef>
                <a:spcPts val="0"/>
              </a:spcBef>
              <a:spcAft>
                <a:spcPts val="0"/>
              </a:spcAft>
              <a:buSzPts val="1400"/>
              <a:buAutoNum type="arabicPeriod"/>
            </a:pPr>
            <a:r>
              <a:rPr lang="en"/>
              <a:t>Interpolate </a:t>
            </a:r>
            <a:r>
              <a:rPr b="1" lang="en"/>
              <a:t>Missing Values</a:t>
            </a:r>
            <a:endParaRPr b="1"/>
          </a:p>
          <a:p>
            <a:pPr indent="-317500" lvl="1" marL="914400" rtl="0" algn="l">
              <a:spcBef>
                <a:spcPts val="0"/>
              </a:spcBef>
              <a:spcAft>
                <a:spcPts val="0"/>
              </a:spcAft>
              <a:buSzPts val="1400"/>
              <a:buAutoNum type="alphaLcPeriod"/>
            </a:pPr>
            <a:r>
              <a:rPr lang="en"/>
              <a:t>Numerical Features: Fill with column average</a:t>
            </a:r>
            <a:endParaRPr/>
          </a:p>
          <a:p>
            <a:pPr indent="-317500" lvl="1" marL="914400" rtl="0" algn="l">
              <a:spcBef>
                <a:spcPts val="0"/>
              </a:spcBef>
              <a:spcAft>
                <a:spcPts val="0"/>
              </a:spcAft>
              <a:buSzPts val="1400"/>
              <a:buAutoNum type="alphaLcPeriod"/>
            </a:pPr>
            <a:r>
              <a:rPr lang="en"/>
              <a:t>Categorical Features: Fill with column mode</a:t>
            </a:r>
            <a:endParaRPr/>
          </a:p>
        </p:txBody>
      </p:sp>
      <p:pic>
        <p:nvPicPr>
          <p:cNvPr id="313" name="Google Shape;313;p55"/>
          <p:cNvPicPr preferRelativeResize="0"/>
          <p:nvPr/>
        </p:nvPicPr>
        <p:blipFill rotWithShape="1">
          <a:blip r:embed="rId3">
            <a:alphaModFix/>
          </a:blip>
          <a:srcRect b="17239" l="0" r="0" t="0"/>
          <a:stretch/>
        </p:blipFill>
        <p:spPr>
          <a:xfrm>
            <a:off x="5241325" y="690725"/>
            <a:ext cx="3902674" cy="2246224"/>
          </a:xfrm>
          <a:prstGeom prst="rect">
            <a:avLst/>
          </a:prstGeom>
          <a:noFill/>
          <a:ln>
            <a:noFill/>
          </a:ln>
        </p:spPr>
      </p:pic>
      <p:pic>
        <p:nvPicPr>
          <p:cNvPr id="314" name="Google Shape;314;p55"/>
          <p:cNvPicPr preferRelativeResize="0"/>
          <p:nvPr/>
        </p:nvPicPr>
        <p:blipFill>
          <a:blip r:embed="rId4">
            <a:alphaModFix/>
          </a:blip>
          <a:stretch>
            <a:fillRect/>
          </a:stretch>
        </p:blipFill>
        <p:spPr>
          <a:xfrm>
            <a:off x="6071999" y="3022250"/>
            <a:ext cx="2443475" cy="212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Sub-Problem 1: </a:t>
            </a:r>
            <a:r>
              <a:rPr lang="en"/>
              <a:t>Data Cleaning and Feature Importance</a:t>
            </a:r>
            <a:endParaRPr/>
          </a:p>
        </p:txBody>
      </p:sp>
      <p:sp>
        <p:nvSpPr>
          <p:cNvPr id="320" name="Google Shape;320;p56"/>
          <p:cNvSpPr txBox="1"/>
          <p:nvPr>
            <p:ph idx="1" type="body"/>
          </p:nvPr>
        </p:nvSpPr>
        <p:spPr>
          <a:xfrm>
            <a:off x="483578" y="1009112"/>
            <a:ext cx="80319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Multicollinearity, One-Hot Encoding, Feature Scaling, Train-Test Split</a:t>
            </a:r>
            <a:endParaRPr/>
          </a:p>
        </p:txBody>
      </p:sp>
      <p:sp>
        <p:nvSpPr>
          <p:cNvPr id="321" name="Google Shape;321;p56"/>
          <p:cNvSpPr txBox="1"/>
          <p:nvPr>
            <p:ph idx="2" type="body"/>
          </p:nvPr>
        </p:nvSpPr>
        <p:spPr>
          <a:xfrm>
            <a:off x="483575" y="1652150"/>
            <a:ext cx="3908100" cy="2909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Char char="●"/>
            </a:pPr>
            <a:r>
              <a:rPr b="1" lang="en" sz="1500"/>
              <a:t>Multicollinearity:</a:t>
            </a:r>
            <a:r>
              <a:rPr lang="en" sz="1500"/>
              <a:t> Exists when multiple features exhibit high correlations (+ or -) with each other. </a:t>
            </a:r>
            <a:endParaRPr sz="1500"/>
          </a:p>
          <a:p>
            <a:pPr indent="-323850" lvl="1" marL="914400" rtl="0" algn="l">
              <a:spcBef>
                <a:spcPts val="0"/>
              </a:spcBef>
              <a:spcAft>
                <a:spcPts val="0"/>
              </a:spcAft>
              <a:buSzPts val="1500"/>
              <a:buChar char="○"/>
            </a:pPr>
            <a:r>
              <a:rPr lang="en" sz="1500"/>
              <a:t>Solution: Pairwise correlation check</a:t>
            </a:r>
            <a:endParaRPr sz="1500"/>
          </a:p>
          <a:p>
            <a:pPr indent="-323850" lvl="0" marL="457200" rtl="0" algn="l">
              <a:spcBef>
                <a:spcPts val="0"/>
              </a:spcBef>
              <a:spcAft>
                <a:spcPts val="0"/>
              </a:spcAft>
              <a:buSzPts val="1500"/>
              <a:buChar char="●"/>
            </a:pPr>
            <a:r>
              <a:rPr b="1" lang="en" sz="1500"/>
              <a:t>One-Hot Encoding:</a:t>
            </a:r>
            <a:r>
              <a:rPr lang="en" sz="1500"/>
              <a:t> Method to convert categorical variables into numerical variables for model construction</a:t>
            </a:r>
            <a:endParaRPr sz="1500"/>
          </a:p>
          <a:p>
            <a:pPr indent="-323850" lvl="1" marL="914400" rtl="0" algn="l">
              <a:spcBef>
                <a:spcPts val="0"/>
              </a:spcBef>
              <a:spcAft>
                <a:spcPts val="0"/>
              </a:spcAft>
              <a:buSzPts val="1500"/>
              <a:buChar char="○"/>
            </a:pPr>
            <a:r>
              <a:rPr lang="en" sz="1500"/>
              <a:t>Now 2415 total columns</a:t>
            </a:r>
            <a:endParaRPr sz="1500"/>
          </a:p>
          <a:p>
            <a:pPr indent="-323850" lvl="0" marL="457200" rtl="0" algn="l">
              <a:spcBef>
                <a:spcPts val="0"/>
              </a:spcBef>
              <a:spcAft>
                <a:spcPts val="0"/>
              </a:spcAft>
              <a:buSzPts val="1500"/>
              <a:buChar char="●"/>
            </a:pPr>
            <a:r>
              <a:rPr b="1" lang="en" sz="1500"/>
              <a:t>Feature-Scaling:</a:t>
            </a:r>
            <a:r>
              <a:rPr lang="en" sz="1500"/>
              <a:t> Min-Max Normalization</a:t>
            </a:r>
            <a:endParaRPr sz="1500"/>
          </a:p>
          <a:p>
            <a:pPr indent="-323850" lvl="0" marL="457200" rtl="0" algn="l">
              <a:spcBef>
                <a:spcPts val="0"/>
              </a:spcBef>
              <a:spcAft>
                <a:spcPts val="0"/>
              </a:spcAft>
              <a:buSzPts val="1500"/>
              <a:buChar char="●"/>
            </a:pPr>
            <a:r>
              <a:rPr b="1" lang="en" sz="1500"/>
              <a:t>Train-Test Split:</a:t>
            </a:r>
            <a:r>
              <a:rPr lang="en" sz="1500"/>
              <a:t> 70% Train (1305), 30% Test (560)</a:t>
            </a:r>
            <a:endParaRPr sz="1500"/>
          </a:p>
        </p:txBody>
      </p:sp>
      <p:pic>
        <p:nvPicPr>
          <p:cNvPr id="322" name="Google Shape;322;p56"/>
          <p:cNvPicPr preferRelativeResize="0"/>
          <p:nvPr/>
        </p:nvPicPr>
        <p:blipFill rotWithShape="1">
          <a:blip r:embed="rId3">
            <a:alphaModFix/>
          </a:blip>
          <a:srcRect b="0" l="7646" r="0" t="0"/>
          <a:stretch/>
        </p:blipFill>
        <p:spPr>
          <a:xfrm>
            <a:off x="4391675" y="1615427"/>
            <a:ext cx="4363700" cy="2982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484769" y="273845"/>
            <a:ext cx="8031900" cy="5511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Sub-Problem 1: Data Cleaning and Feature Importance</a:t>
            </a:r>
            <a:endParaRPr/>
          </a:p>
          <a:p>
            <a:pPr indent="0" lvl="0" marL="0" rtl="0" algn="l">
              <a:spcBef>
                <a:spcPts val="0"/>
              </a:spcBef>
              <a:spcAft>
                <a:spcPts val="0"/>
              </a:spcAft>
              <a:buNone/>
            </a:pPr>
            <a:r>
              <a:t/>
            </a:r>
            <a:endParaRPr/>
          </a:p>
        </p:txBody>
      </p:sp>
      <p:sp>
        <p:nvSpPr>
          <p:cNvPr id="328" name="Google Shape;328;p57"/>
          <p:cNvSpPr txBox="1"/>
          <p:nvPr>
            <p:ph idx="1" type="body"/>
          </p:nvPr>
        </p:nvSpPr>
        <p:spPr>
          <a:xfrm>
            <a:off x="483578" y="1009112"/>
            <a:ext cx="80319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Feature Importance Model 1: Logistic Lasso</a:t>
            </a:r>
            <a:endParaRPr/>
          </a:p>
        </p:txBody>
      </p:sp>
      <p:sp>
        <p:nvSpPr>
          <p:cNvPr id="329" name="Google Shape;329;p57"/>
          <p:cNvSpPr txBox="1"/>
          <p:nvPr>
            <p:ph idx="2" type="body"/>
          </p:nvPr>
        </p:nvSpPr>
        <p:spPr>
          <a:xfrm>
            <a:off x="483575" y="1652150"/>
            <a:ext cx="5576400" cy="2909400"/>
          </a:xfrm>
          <a:prstGeom prst="rect">
            <a:avLst/>
          </a:prstGeom>
        </p:spPr>
        <p:txBody>
          <a:bodyPr anchorCtr="0" anchor="t" bIns="34275" lIns="68575" spcFirstLastPara="1" rIns="68575" wrap="square" tIns="34275">
            <a:normAutofit lnSpcReduction="10000"/>
          </a:bodyPr>
          <a:lstStyle/>
          <a:p>
            <a:pPr indent="-330200" lvl="0" marL="457200" rtl="0" algn="l">
              <a:spcBef>
                <a:spcPts val="800"/>
              </a:spcBef>
              <a:spcAft>
                <a:spcPts val="0"/>
              </a:spcAft>
              <a:buSzPts val="1600"/>
              <a:buChar char="●"/>
            </a:pPr>
            <a:r>
              <a:rPr b="1" lang="en" sz="1600"/>
              <a:t>LASSO:</a:t>
            </a:r>
            <a:r>
              <a:rPr lang="en" sz="1600"/>
              <a:t> Least Absolute Shrinkage and Selection Operator (also known as L1 Regularization)</a:t>
            </a:r>
            <a:endParaRPr sz="1600"/>
          </a:p>
          <a:p>
            <a:pPr indent="-330200" lvl="0" marL="457200" rtl="0" algn="l">
              <a:spcBef>
                <a:spcPts val="0"/>
              </a:spcBef>
              <a:spcAft>
                <a:spcPts val="0"/>
              </a:spcAft>
              <a:buSzPts val="1600"/>
              <a:buChar char="●"/>
            </a:pPr>
            <a:r>
              <a:rPr b="1" lang="en" sz="1600"/>
              <a:t>Goal:</a:t>
            </a:r>
            <a:r>
              <a:rPr lang="en" sz="1600"/>
              <a:t> Help models find </a:t>
            </a:r>
            <a:r>
              <a:rPr lang="en" sz="1600"/>
              <a:t>balance between simplicity and accuracy by adding a </a:t>
            </a:r>
            <a:r>
              <a:rPr b="1" lang="en" sz="1600"/>
              <a:t>penalty term</a:t>
            </a:r>
            <a:r>
              <a:rPr lang="en" sz="1600"/>
              <a:t> to a linear models</a:t>
            </a:r>
            <a:endParaRPr sz="1600"/>
          </a:p>
          <a:p>
            <a:pPr indent="-330200" lvl="0" marL="457200" rtl="0" algn="l">
              <a:spcBef>
                <a:spcPts val="0"/>
              </a:spcBef>
              <a:spcAft>
                <a:spcPts val="0"/>
              </a:spcAft>
              <a:buSzPts val="1600"/>
              <a:buChar char="●"/>
            </a:pPr>
            <a:r>
              <a:rPr lang="en" sz="1600"/>
              <a:t>Penalty term encourages </a:t>
            </a:r>
            <a:r>
              <a:rPr b="1" lang="en" sz="1600"/>
              <a:t>sparse solutions and forces coefficients to be 0</a:t>
            </a:r>
            <a:endParaRPr sz="1600"/>
          </a:p>
          <a:p>
            <a:pPr indent="-330200" lvl="0" marL="457200" rtl="0" algn="l">
              <a:spcBef>
                <a:spcPts val="0"/>
              </a:spcBef>
              <a:spcAft>
                <a:spcPts val="0"/>
              </a:spcAft>
              <a:buSzPts val="1600"/>
              <a:buChar char="●"/>
            </a:pPr>
            <a:r>
              <a:rPr lang="en" sz="1600"/>
              <a:t>Cost function adds </a:t>
            </a:r>
            <a:r>
              <a:rPr lang="en" sz="1600"/>
              <a:t>penalty</a:t>
            </a:r>
            <a:r>
              <a:rPr lang="en" sz="1600"/>
              <a:t> term, which is </a:t>
            </a:r>
            <a:r>
              <a:rPr b="1" lang="en" sz="1600"/>
              <a:t>tuning parameter (λ)</a:t>
            </a:r>
            <a:r>
              <a:rPr lang="en" sz="1600"/>
              <a:t> multiplied by the sum of the absolute value of feature coefficients</a:t>
            </a:r>
            <a:endParaRPr sz="1600"/>
          </a:p>
          <a:p>
            <a:pPr indent="-330200" lvl="0" marL="457200" rtl="0" algn="l">
              <a:spcBef>
                <a:spcPts val="0"/>
              </a:spcBef>
              <a:spcAft>
                <a:spcPts val="0"/>
              </a:spcAft>
              <a:buSzPts val="1600"/>
              <a:buChar char="●"/>
            </a:pPr>
            <a:r>
              <a:rPr b="1" lang="en" sz="1600"/>
              <a:t>Python Implementation:</a:t>
            </a:r>
            <a:r>
              <a:rPr lang="en" sz="1600"/>
              <a:t> Determine </a:t>
            </a:r>
            <a:r>
              <a:rPr b="1" lang="en" sz="1600"/>
              <a:t>C</a:t>
            </a:r>
            <a:r>
              <a:rPr lang="en" sz="1600"/>
              <a:t> parameter (1/λ), fit </a:t>
            </a:r>
            <a:r>
              <a:rPr lang="en" sz="1600"/>
              <a:t>logistic</a:t>
            </a:r>
            <a:r>
              <a:rPr lang="en" sz="1600"/>
              <a:t> regression model </a:t>
            </a:r>
            <a:r>
              <a:rPr lang="en" sz="1600"/>
              <a:t>specifying: </a:t>
            </a:r>
            <a:r>
              <a:rPr b="1" lang="en" sz="1600"/>
              <a:t>penalty = ‘l1’</a:t>
            </a:r>
            <a:r>
              <a:rPr lang="en" sz="1600"/>
              <a:t>, extract features with </a:t>
            </a:r>
            <a:r>
              <a:rPr b="1" lang="en" sz="1600"/>
              <a:t>non-zero coefficients</a:t>
            </a:r>
            <a:endParaRPr b="1" sz="1600"/>
          </a:p>
          <a:p>
            <a:pPr indent="-330200" lvl="0" marL="457200" rtl="0" algn="l">
              <a:spcBef>
                <a:spcPts val="0"/>
              </a:spcBef>
              <a:spcAft>
                <a:spcPts val="0"/>
              </a:spcAft>
              <a:buSzPts val="1600"/>
              <a:buChar char="●"/>
            </a:pPr>
            <a:r>
              <a:rPr b="1" lang="en" sz="1600"/>
              <a:t>Result: 2415 features -&gt; 474 features</a:t>
            </a:r>
            <a:r>
              <a:rPr lang="en" sz="1600"/>
              <a:t> </a:t>
            </a:r>
            <a:endParaRPr sz="1600"/>
          </a:p>
        </p:txBody>
      </p:sp>
      <p:pic>
        <p:nvPicPr>
          <p:cNvPr id="330" name="Google Shape;330;p57"/>
          <p:cNvPicPr preferRelativeResize="0"/>
          <p:nvPr/>
        </p:nvPicPr>
        <p:blipFill>
          <a:blip r:embed="rId3">
            <a:alphaModFix/>
          </a:blip>
          <a:stretch>
            <a:fillRect/>
          </a:stretch>
        </p:blipFill>
        <p:spPr>
          <a:xfrm>
            <a:off x="5967189" y="1744350"/>
            <a:ext cx="3024411" cy="248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484769" y="273845"/>
            <a:ext cx="8031900" cy="5511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Sub-Problem 1: </a:t>
            </a:r>
            <a:r>
              <a:rPr lang="en"/>
              <a:t>Data Cleaning and Feature Importance</a:t>
            </a:r>
            <a:endParaRPr/>
          </a:p>
        </p:txBody>
      </p:sp>
      <p:sp>
        <p:nvSpPr>
          <p:cNvPr id="336" name="Google Shape;336;p58"/>
          <p:cNvSpPr txBox="1"/>
          <p:nvPr>
            <p:ph idx="1" type="body"/>
          </p:nvPr>
        </p:nvSpPr>
        <p:spPr>
          <a:xfrm>
            <a:off x="484778" y="731962"/>
            <a:ext cx="8031900" cy="55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Feature Importance Model 2: Random Forest</a:t>
            </a:r>
            <a:endParaRPr/>
          </a:p>
        </p:txBody>
      </p:sp>
      <p:sp>
        <p:nvSpPr>
          <p:cNvPr id="337" name="Google Shape;337;p58"/>
          <p:cNvSpPr txBox="1"/>
          <p:nvPr>
            <p:ph idx="2" type="body"/>
          </p:nvPr>
        </p:nvSpPr>
        <p:spPr>
          <a:xfrm>
            <a:off x="201250" y="1174375"/>
            <a:ext cx="3819900" cy="38790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By fitting a random forest model, we can determine feature importances using the </a:t>
            </a:r>
            <a:r>
              <a:rPr b="1" lang="en"/>
              <a:t>MDI metric</a:t>
            </a:r>
            <a:r>
              <a:rPr lang="en"/>
              <a:t> (Mean Decrease in Impurity)</a:t>
            </a:r>
            <a:endParaRPr/>
          </a:p>
          <a:p>
            <a:pPr indent="-317500" lvl="0" marL="457200" rtl="0" algn="l">
              <a:spcBef>
                <a:spcPts val="0"/>
              </a:spcBef>
              <a:spcAft>
                <a:spcPts val="0"/>
              </a:spcAft>
              <a:buSzPts val="1400"/>
              <a:buChar char="●"/>
            </a:pPr>
            <a:r>
              <a:rPr lang="en"/>
              <a:t>MDI: Calculates each importance as the sum over the number of splits (across all </a:t>
            </a:r>
            <a:r>
              <a:rPr lang="en"/>
              <a:t>trees</a:t>
            </a:r>
            <a:r>
              <a:rPr lang="en"/>
              <a:t>) that include the feature, proportional to the number of samples it splits</a:t>
            </a:r>
            <a:endParaRPr/>
          </a:p>
          <a:p>
            <a:pPr indent="-317500" lvl="0" marL="457200" rtl="0" algn="l">
              <a:spcBef>
                <a:spcPts val="0"/>
              </a:spcBef>
              <a:spcAft>
                <a:spcPts val="0"/>
              </a:spcAft>
              <a:buSzPts val="1400"/>
              <a:buChar char="●"/>
            </a:pPr>
            <a:r>
              <a:rPr b="1" lang="en"/>
              <a:t>Python Implementation</a:t>
            </a:r>
            <a:r>
              <a:rPr lang="en"/>
              <a:t>: Fit random forest model and obtain feature importances using built-in function</a:t>
            </a:r>
            <a:endParaRPr/>
          </a:p>
          <a:p>
            <a:pPr indent="-317500" lvl="0" marL="457200" rtl="0" algn="l">
              <a:spcBef>
                <a:spcPts val="0"/>
              </a:spcBef>
              <a:spcAft>
                <a:spcPts val="0"/>
              </a:spcAft>
              <a:buSzPts val="1400"/>
              <a:buChar char="●"/>
            </a:pPr>
            <a:r>
              <a:rPr b="1" lang="en"/>
              <a:t>Results: 474 features -&gt; 15 features</a:t>
            </a:r>
            <a:endParaRPr/>
          </a:p>
          <a:p>
            <a:pPr indent="-317500" lvl="0" marL="457200" rtl="0" algn="l">
              <a:spcBef>
                <a:spcPts val="0"/>
              </a:spcBef>
              <a:spcAft>
                <a:spcPts val="0"/>
              </a:spcAft>
              <a:buSzPts val="1400"/>
              <a:buChar char="●"/>
            </a:pPr>
            <a:r>
              <a:rPr lang="en"/>
              <a:t>These 15 features are the </a:t>
            </a:r>
            <a:r>
              <a:rPr b="1" lang="en"/>
              <a:t>most important features</a:t>
            </a:r>
            <a:r>
              <a:rPr lang="en"/>
              <a:t> in the dataset for predicting ratings (~91% of importance of data)</a:t>
            </a:r>
            <a:endParaRPr/>
          </a:p>
        </p:txBody>
      </p:sp>
      <p:pic>
        <p:nvPicPr>
          <p:cNvPr id="338" name="Google Shape;338;p58"/>
          <p:cNvPicPr preferRelativeResize="0"/>
          <p:nvPr/>
        </p:nvPicPr>
        <p:blipFill>
          <a:blip r:embed="rId3">
            <a:alphaModFix/>
          </a:blip>
          <a:stretch>
            <a:fillRect/>
          </a:stretch>
        </p:blipFill>
        <p:spPr>
          <a:xfrm>
            <a:off x="4484475" y="2901150"/>
            <a:ext cx="4406699" cy="2242350"/>
          </a:xfrm>
          <a:prstGeom prst="rect">
            <a:avLst/>
          </a:prstGeom>
          <a:noFill/>
          <a:ln>
            <a:noFill/>
          </a:ln>
        </p:spPr>
      </p:pic>
      <p:pic>
        <p:nvPicPr>
          <p:cNvPr id="339" name="Google Shape;339;p58"/>
          <p:cNvPicPr preferRelativeResize="0"/>
          <p:nvPr/>
        </p:nvPicPr>
        <p:blipFill>
          <a:blip r:embed="rId4">
            <a:alphaModFix/>
          </a:blip>
          <a:stretch>
            <a:fillRect/>
          </a:stretch>
        </p:blipFill>
        <p:spPr>
          <a:xfrm>
            <a:off x="5490313" y="731950"/>
            <a:ext cx="2395025" cy="209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